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7"/>
  </p:notesMasterIdLst>
  <p:sldIdLst>
    <p:sldId id="272" r:id="rId4"/>
    <p:sldId id="273" r:id="rId5"/>
    <p:sldId id="274" r:id="rId6"/>
    <p:sldId id="257" r:id="rId8"/>
    <p:sldId id="258" r:id="rId9"/>
    <p:sldId id="259" r:id="rId10"/>
    <p:sldId id="260" r:id="rId11"/>
    <p:sldId id="261" r:id="rId12"/>
    <p:sldId id="319" r:id="rId13"/>
    <p:sldId id="262" r:id="rId14"/>
    <p:sldId id="275" r:id="rId15"/>
    <p:sldId id="264" r:id="rId16"/>
    <p:sldId id="265" r:id="rId17"/>
    <p:sldId id="266" r:id="rId18"/>
    <p:sldId id="267" r:id="rId19"/>
    <p:sldId id="268" r:id="rId20"/>
    <p:sldId id="269" r:id="rId21"/>
    <p:sldId id="270" r:id="rId22"/>
    <p:sldId id="276"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280" r:id="rId37"/>
    <p:sldId id="282" r:id="rId38"/>
    <p:sldId id="283" r:id="rId39"/>
    <p:sldId id="284" r:id="rId40"/>
    <p:sldId id="285" r:id="rId41"/>
    <p:sldId id="288" r:id="rId42"/>
    <p:sldId id="289" r:id="rId43"/>
    <p:sldId id="290" r:id="rId44"/>
    <p:sldId id="291" r:id="rId45"/>
    <p:sldId id="292" r:id="rId46"/>
    <p:sldId id="293" r:id="rId47"/>
    <p:sldId id="294" r:id="rId48"/>
    <p:sldId id="286" r:id="rId49"/>
    <p:sldId id="287" r:id="rId50"/>
    <p:sldId id="281" r:id="rId51"/>
    <p:sldId id="318"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无标题节" id="{F254D1E7-FDA3-462D-BB9A-9FEFC367B7C2}">
          <p14:sldIdLst>
            <p14:sldId id="272"/>
            <p14:sldId id="273"/>
            <p14:sldId id="274"/>
            <p14:sldId id="257"/>
            <p14:sldId id="258"/>
            <p14:sldId id="259"/>
            <p14:sldId id="260"/>
            <p14:sldId id="261"/>
            <p14:sldId id="319"/>
            <p14:sldId id="262"/>
            <p14:sldId id="275"/>
            <p14:sldId id="264"/>
            <p14:sldId id="265"/>
            <p14:sldId id="266"/>
            <p14:sldId id="267"/>
            <p14:sldId id="268"/>
            <p14:sldId id="269"/>
            <p14:sldId id="270"/>
            <p14:sldId id="276"/>
            <p14:sldId id="305"/>
            <p14:sldId id="306"/>
            <p14:sldId id="307"/>
            <p14:sldId id="308"/>
            <p14:sldId id="309"/>
            <p14:sldId id="310"/>
            <p14:sldId id="311"/>
            <p14:sldId id="312"/>
            <p14:sldId id="313"/>
            <p14:sldId id="314"/>
            <p14:sldId id="315"/>
            <p14:sldId id="316"/>
            <p14:sldId id="317"/>
            <p14:sldId id="280"/>
            <p14:sldId id="282"/>
            <p14:sldId id="283"/>
            <p14:sldId id="284"/>
            <p14:sldId id="285"/>
            <p14:sldId id="288"/>
            <p14:sldId id="289"/>
            <p14:sldId id="290"/>
            <p14:sldId id="291"/>
            <p14:sldId id="292"/>
            <p14:sldId id="293"/>
            <p14:sldId id="294"/>
            <p14:sldId id="286"/>
            <p14:sldId id="287"/>
            <p14:sldId id="281"/>
            <p14:sldId id="31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F81CC-306A-4B36-8026-34473B1C5B8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49D3F-7AAF-4F9B-B877-2CC40EDEBAF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8C3307-E538-40D4-B9D1-90BEC35E4A8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8C3307-E538-40D4-B9D1-90BEC35E4A8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组合 425"/>
          <p:cNvGrpSpPr/>
          <p:nvPr/>
        </p:nvGrpSpPr>
        <p:grpSpPr bwMode="auto">
          <a:xfrm>
            <a:off x="4484688" y="4841875"/>
            <a:ext cx="6862762" cy="6350"/>
            <a:chOff x="3540123" y="4669899"/>
            <a:chExt cx="6862604" cy="6728"/>
          </a:xfrm>
        </p:grpSpPr>
        <p:cxnSp>
          <p:nvCxnSpPr>
            <p:cNvPr id="5" name="直接连接符 4"/>
            <p:cNvCxnSpPr/>
            <p:nvPr/>
          </p:nvCxnSpPr>
          <p:spPr>
            <a:xfrm>
              <a:off x="3540123" y="4669899"/>
              <a:ext cx="6862604" cy="67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544885" y="4669899"/>
              <a:ext cx="2181175" cy="6728"/>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rot="5400000">
            <a:off x="11270456" y="4218782"/>
            <a:ext cx="823913" cy="152400"/>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8" name="组合 389"/>
          <p:cNvGrpSpPr/>
          <p:nvPr/>
        </p:nvGrpSpPr>
        <p:grpSpPr bwMode="auto">
          <a:xfrm>
            <a:off x="-13500" y="1"/>
            <a:ext cx="7752446" cy="6851650"/>
            <a:chOff x="520779" y="857831"/>
            <a:chExt cx="6698339" cy="5993835"/>
          </a:xfrm>
        </p:grpSpPr>
        <p:grpSp>
          <p:nvGrpSpPr>
            <p:cNvPr id="9" name="Group 602"/>
            <p:cNvGrpSpPr/>
            <p:nvPr/>
          </p:nvGrpSpPr>
          <p:grpSpPr>
            <a:xfrm>
              <a:off x="1530762" y="857831"/>
              <a:ext cx="5688356" cy="3007193"/>
              <a:chOff x="0" y="9525"/>
              <a:chExt cx="12492024" cy="6604001"/>
            </a:xfrm>
            <a:solidFill>
              <a:schemeClr val="tx1">
                <a:lumMod val="65000"/>
                <a:lumOff val="35000"/>
              </a:schemeClr>
            </a:solidFill>
          </p:grpSpPr>
          <p:sp>
            <p:nvSpPr>
              <p:cNvPr id="179" name="Freeform 38"/>
              <p:cNvSpPr>
                <a:spLocks noEditPoints="1"/>
              </p:cNvSpPr>
              <p:nvPr/>
            </p:nvSpPr>
            <p:spPr bwMode="auto">
              <a:xfrm>
                <a:off x="5265738" y="3773488"/>
                <a:ext cx="590550" cy="590550"/>
              </a:xfrm>
              <a:custGeom>
                <a:avLst/>
                <a:gdLst>
                  <a:gd name="T0" fmla="*/ 79 w 157"/>
                  <a:gd name="T1" fmla="*/ 0 h 157"/>
                  <a:gd name="T2" fmla="*/ 79 w 157"/>
                  <a:gd name="T3" fmla="*/ 0 h 157"/>
                  <a:gd name="T4" fmla="*/ 79 w 157"/>
                  <a:gd name="T5" fmla="*/ 9 h 157"/>
                  <a:gd name="T6" fmla="*/ 85 w 157"/>
                  <a:gd name="T7" fmla="*/ 9 h 157"/>
                  <a:gd name="T8" fmla="*/ 85 w 157"/>
                  <a:gd name="T9" fmla="*/ 78 h 157"/>
                  <a:gd name="T10" fmla="*/ 79 w 157"/>
                  <a:gd name="T11" fmla="*/ 78 h 157"/>
                  <a:gd name="T12" fmla="*/ 79 w 157"/>
                  <a:gd name="T13" fmla="*/ 128 h 157"/>
                  <a:gd name="T14" fmla="*/ 79 w 157"/>
                  <a:gd name="T15" fmla="*/ 128 h 157"/>
                  <a:gd name="T16" fmla="*/ 129 w 157"/>
                  <a:gd name="T17" fmla="*/ 78 h 157"/>
                  <a:gd name="T18" fmla="*/ 101 w 157"/>
                  <a:gd name="T19" fmla="*/ 34 h 157"/>
                  <a:gd name="T20" fmla="*/ 107 w 157"/>
                  <a:gd name="T21" fmla="*/ 22 h 157"/>
                  <a:gd name="T22" fmla="*/ 142 w 157"/>
                  <a:gd name="T23" fmla="*/ 78 h 157"/>
                  <a:gd name="T24" fmla="*/ 79 w 157"/>
                  <a:gd name="T25" fmla="*/ 141 h 157"/>
                  <a:gd name="T26" fmla="*/ 79 w 157"/>
                  <a:gd name="T27" fmla="*/ 141 h 157"/>
                  <a:gd name="T28" fmla="*/ 79 w 157"/>
                  <a:gd name="T29" fmla="*/ 141 h 157"/>
                  <a:gd name="T30" fmla="*/ 79 w 157"/>
                  <a:gd name="T31" fmla="*/ 157 h 157"/>
                  <a:gd name="T32" fmla="*/ 79 w 157"/>
                  <a:gd name="T33" fmla="*/ 157 h 157"/>
                  <a:gd name="T34" fmla="*/ 157 w 157"/>
                  <a:gd name="T35" fmla="*/ 78 h 157"/>
                  <a:gd name="T36" fmla="*/ 79 w 157"/>
                  <a:gd name="T37" fmla="*/ 0 h 157"/>
                  <a:gd name="T38" fmla="*/ 79 w 157"/>
                  <a:gd name="T39" fmla="*/ 0 h 157"/>
                  <a:gd name="T40" fmla="*/ 0 w 157"/>
                  <a:gd name="T41" fmla="*/ 78 h 157"/>
                  <a:gd name="T42" fmla="*/ 79 w 157"/>
                  <a:gd name="T43" fmla="*/ 157 h 157"/>
                  <a:gd name="T44" fmla="*/ 79 w 157"/>
                  <a:gd name="T45" fmla="*/ 141 h 157"/>
                  <a:gd name="T46" fmla="*/ 16 w 157"/>
                  <a:gd name="T47" fmla="*/ 78 h 157"/>
                  <a:gd name="T48" fmla="*/ 50 w 157"/>
                  <a:gd name="T49" fmla="*/ 22 h 157"/>
                  <a:gd name="T50" fmla="*/ 56 w 157"/>
                  <a:gd name="T51" fmla="*/ 34 h 157"/>
                  <a:gd name="T52" fmla="*/ 29 w 157"/>
                  <a:gd name="T53" fmla="*/ 78 h 157"/>
                  <a:gd name="T54" fmla="*/ 79 w 157"/>
                  <a:gd name="T55" fmla="*/ 128 h 157"/>
                  <a:gd name="T56" fmla="*/ 79 w 157"/>
                  <a:gd name="T57" fmla="*/ 78 h 157"/>
                  <a:gd name="T58" fmla="*/ 72 w 157"/>
                  <a:gd name="T59" fmla="*/ 78 h 157"/>
                  <a:gd name="T60" fmla="*/ 72 w 157"/>
                  <a:gd name="T61" fmla="*/ 9 h 157"/>
                  <a:gd name="T62" fmla="*/ 72 w 157"/>
                  <a:gd name="T63" fmla="*/ 9 h 157"/>
                  <a:gd name="T64" fmla="*/ 79 w 157"/>
                  <a:gd name="T65" fmla="*/ 9 h 157"/>
                  <a:gd name="T66" fmla="*/ 79 w 157"/>
                  <a:gd name="T6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57">
                    <a:moveTo>
                      <a:pt x="79" y="0"/>
                    </a:moveTo>
                    <a:cubicBezTo>
                      <a:pt x="79" y="0"/>
                      <a:pt x="79" y="0"/>
                      <a:pt x="79" y="0"/>
                    </a:cubicBezTo>
                    <a:cubicBezTo>
                      <a:pt x="79" y="9"/>
                      <a:pt x="79" y="9"/>
                      <a:pt x="79" y="9"/>
                    </a:cubicBezTo>
                    <a:cubicBezTo>
                      <a:pt x="85" y="9"/>
                      <a:pt x="85" y="9"/>
                      <a:pt x="85" y="9"/>
                    </a:cubicBezTo>
                    <a:cubicBezTo>
                      <a:pt x="85" y="78"/>
                      <a:pt x="85" y="78"/>
                      <a:pt x="85" y="78"/>
                    </a:cubicBezTo>
                    <a:cubicBezTo>
                      <a:pt x="79" y="78"/>
                      <a:pt x="79" y="78"/>
                      <a:pt x="79" y="78"/>
                    </a:cubicBezTo>
                    <a:cubicBezTo>
                      <a:pt x="79" y="128"/>
                      <a:pt x="79" y="128"/>
                      <a:pt x="79" y="128"/>
                    </a:cubicBezTo>
                    <a:cubicBezTo>
                      <a:pt x="79" y="128"/>
                      <a:pt x="79" y="128"/>
                      <a:pt x="79" y="128"/>
                    </a:cubicBezTo>
                    <a:cubicBezTo>
                      <a:pt x="106" y="128"/>
                      <a:pt x="129" y="106"/>
                      <a:pt x="129" y="78"/>
                    </a:cubicBezTo>
                    <a:cubicBezTo>
                      <a:pt x="129" y="59"/>
                      <a:pt x="118" y="42"/>
                      <a:pt x="101" y="34"/>
                    </a:cubicBezTo>
                    <a:cubicBezTo>
                      <a:pt x="107" y="22"/>
                      <a:pt x="107" y="22"/>
                      <a:pt x="107" y="22"/>
                    </a:cubicBezTo>
                    <a:cubicBezTo>
                      <a:pt x="128" y="33"/>
                      <a:pt x="142" y="54"/>
                      <a:pt x="142" y="78"/>
                    </a:cubicBezTo>
                    <a:cubicBezTo>
                      <a:pt x="142" y="113"/>
                      <a:pt x="113" y="141"/>
                      <a:pt x="79" y="141"/>
                    </a:cubicBezTo>
                    <a:cubicBezTo>
                      <a:pt x="79" y="141"/>
                      <a:pt x="79" y="141"/>
                      <a:pt x="79" y="141"/>
                    </a:cubicBezTo>
                    <a:cubicBezTo>
                      <a:pt x="79" y="141"/>
                      <a:pt x="79" y="141"/>
                      <a:pt x="79" y="141"/>
                    </a:cubicBezTo>
                    <a:cubicBezTo>
                      <a:pt x="79" y="157"/>
                      <a:pt x="79" y="157"/>
                      <a:pt x="79" y="157"/>
                    </a:cubicBezTo>
                    <a:cubicBezTo>
                      <a:pt x="79" y="157"/>
                      <a:pt x="79" y="157"/>
                      <a:pt x="79" y="157"/>
                    </a:cubicBezTo>
                    <a:cubicBezTo>
                      <a:pt x="122" y="157"/>
                      <a:pt x="157" y="122"/>
                      <a:pt x="157" y="78"/>
                    </a:cubicBezTo>
                    <a:cubicBezTo>
                      <a:pt x="157" y="35"/>
                      <a:pt x="122" y="0"/>
                      <a:pt x="79" y="0"/>
                    </a:cubicBezTo>
                    <a:close/>
                    <a:moveTo>
                      <a:pt x="79" y="0"/>
                    </a:moveTo>
                    <a:cubicBezTo>
                      <a:pt x="35" y="0"/>
                      <a:pt x="0" y="35"/>
                      <a:pt x="0" y="78"/>
                    </a:cubicBezTo>
                    <a:cubicBezTo>
                      <a:pt x="0" y="122"/>
                      <a:pt x="35" y="157"/>
                      <a:pt x="79" y="157"/>
                    </a:cubicBezTo>
                    <a:cubicBezTo>
                      <a:pt x="79" y="141"/>
                      <a:pt x="79" y="141"/>
                      <a:pt x="79" y="141"/>
                    </a:cubicBezTo>
                    <a:cubicBezTo>
                      <a:pt x="44" y="141"/>
                      <a:pt x="16" y="113"/>
                      <a:pt x="16" y="78"/>
                    </a:cubicBezTo>
                    <a:cubicBezTo>
                      <a:pt x="16" y="54"/>
                      <a:pt x="29" y="33"/>
                      <a:pt x="50" y="22"/>
                    </a:cubicBezTo>
                    <a:cubicBezTo>
                      <a:pt x="56" y="34"/>
                      <a:pt x="56" y="34"/>
                      <a:pt x="56" y="34"/>
                    </a:cubicBezTo>
                    <a:cubicBezTo>
                      <a:pt x="39" y="42"/>
                      <a:pt x="29" y="59"/>
                      <a:pt x="29" y="78"/>
                    </a:cubicBezTo>
                    <a:cubicBezTo>
                      <a:pt x="29" y="106"/>
                      <a:pt x="51" y="128"/>
                      <a:pt x="79" y="128"/>
                    </a:cubicBezTo>
                    <a:cubicBezTo>
                      <a:pt x="79" y="78"/>
                      <a:pt x="79" y="78"/>
                      <a:pt x="79" y="78"/>
                    </a:cubicBezTo>
                    <a:cubicBezTo>
                      <a:pt x="72" y="78"/>
                      <a:pt x="72" y="78"/>
                      <a:pt x="72" y="78"/>
                    </a:cubicBezTo>
                    <a:cubicBezTo>
                      <a:pt x="72" y="9"/>
                      <a:pt x="72" y="9"/>
                      <a:pt x="72" y="9"/>
                    </a:cubicBezTo>
                    <a:cubicBezTo>
                      <a:pt x="72" y="9"/>
                      <a:pt x="72" y="9"/>
                      <a:pt x="72" y="9"/>
                    </a:cubicBezTo>
                    <a:cubicBezTo>
                      <a:pt x="79" y="9"/>
                      <a:pt x="79" y="9"/>
                      <a:pt x="79" y="9"/>
                    </a:cubicBez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0" name="Freeform 39"/>
              <p:cNvSpPr/>
              <p:nvPr/>
            </p:nvSpPr>
            <p:spPr bwMode="auto">
              <a:xfrm>
                <a:off x="4148138" y="3341688"/>
                <a:ext cx="457200" cy="269875"/>
              </a:xfrm>
              <a:custGeom>
                <a:avLst/>
                <a:gdLst>
                  <a:gd name="T0" fmla="*/ 69 w 122"/>
                  <a:gd name="T1" fmla="*/ 0 h 72"/>
                  <a:gd name="T2" fmla="*/ 69 w 122"/>
                  <a:gd name="T3" fmla="*/ 12 h 72"/>
                  <a:gd name="T4" fmla="*/ 0 w 122"/>
                  <a:gd name="T5" fmla="*/ 72 h 72"/>
                  <a:gd name="T6" fmla="*/ 69 w 122"/>
                  <a:gd name="T7" fmla="*/ 58 h 72"/>
                  <a:gd name="T8" fmla="*/ 69 w 122"/>
                  <a:gd name="T9" fmla="*/ 71 h 72"/>
                  <a:gd name="T10" fmla="*/ 122 w 122"/>
                  <a:gd name="T11" fmla="*/ 35 h 72"/>
                  <a:gd name="T12" fmla="*/ 69 w 122"/>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22" h="72">
                    <a:moveTo>
                      <a:pt x="69" y="0"/>
                    </a:moveTo>
                    <a:cubicBezTo>
                      <a:pt x="69" y="12"/>
                      <a:pt x="69" y="12"/>
                      <a:pt x="69" y="12"/>
                    </a:cubicBezTo>
                    <a:cubicBezTo>
                      <a:pt x="8" y="12"/>
                      <a:pt x="0" y="72"/>
                      <a:pt x="0" y="72"/>
                    </a:cubicBezTo>
                    <a:cubicBezTo>
                      <a:pt x="0" y="72"/>
                      <a:pt x="19" y="58"/>
                      <a:pt x="69" y="58"/>
                    </a:cubicBezTo>
                    <a:cubicBezTo>
                      <a:pt x="69" y="71"/>
                      <a:pt x="69" y="71"/>
                      <a:pt x="69" y="71"/>
                    </a:cubicBezTo>
                    <a:cubicBezTo>
                      <a:pt x="122" y="35"/>
                      <a:pt x="122" y="35"/>
                      <a:pt x="122" y="35"/>
                    </a:cubicBez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1" name="Freeform 40"/>
              <p:cNvSpPr/>
              <p:nvPr/>
            </p:nvSpPr>
            <p:spPr bwMode="auto">
              <a:xfrm>
                <a:off x="4102100" y="3581400"/>
                <a:ext cx="455613" cy="271463"/>
              </a:xfrm>
              <a:custGeom>
                <a:avLst/>
                <a:gdLst>
                  <a:gd name="T0" fmla="*/ 53 w 121"/>
                  <a:gd name="T1" fmla="*/ 72 h 72"/>
                  <a:gd name="T2" fmla="*/ 53 w 121"/>
                  <a:gd name="T3" fmla="*/ 60 h 72"/>
                  <a:gd name="T4" fmla="*/ 121 w 121"/>
                  <a:gd name="T5" fmla="*/ 0 h 72"/>
                  <a:gd name="T6" fmla="*/ 53 w 121"/>
                  <a:gd name="T7" fmla="*/ 14 h 72"/>
                  <a:gd name="T8" fmla="*/ 53 w 121"/>
                  <a:gd name="T9" fmla="*/ 2 h 72"/>
                  <a:gd name="T10" fmla="*/ 0 w 121"/>
                  <a:gd name="T11" fmla="*/ 37 h 72"/>
                  <a:gd name="T12" fmla="*/ 53 w 121"/>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1" h="72">
                    <a:moveTo>
                      <a:pt x="53" y="72"/>
                    </a:moveTo>
                    <a:cubicBezTo>
                      <a:pt x="53" y="60"/>
                      <a:pt x="53" y="60"/>
                      <a:pt x="53" y="60"/>
                    </a:cubicBezTo>
                    <a:cubicBezTo>
                      <a:pt x="115" y="60"/>
                      <a:pt x="121" y="0"/>
                      <a:pt x="121" y="0"/>
                    </a:cubicBezTo>
                    <a:cubicBezTo>
                      <a:pt x="121" y="0"/>
                      <a:pt x="103" y="14"/>
                      <a:pt x="53" y="14"/>
                    </a:cubicBezTo>
                    <a:cubicBezTo>
                      <a:pt x="53" y="2"/>
                      <a:pt x="53" y="2"/>
                      <a:pt x="53" y="2"/>
                    </a:cubicBezTo>
                    <a:cubicBezTo>
                      <a:pt x="0" y="37"/>
                      <a:pt x="0" y="37"/>
                      <a:pt x="0" y="37"/>
                    </a:cubicBezTo>
                    <a:lnTo>
                      <a:pt x="53"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2" name="Freeform 41"/>
              <p:cNvSpPr/>
              <p:nvPr/>
            </p:nvSpPr>
            <p:spPr bwMode="auto">
              <a:xfrm>
                <a:off x="4467225" y="2841625"/>
                <a:ext cx="596900" cy="560388"/>
              </a:xfrm>
              <a:custGeom>
                <a:avLst/>
                <a:gdLst>
                  <a:gd name="T0" fmla="*/ 95 w 159"/>
                  <a:gd name="T1" fmla="*/ 74 h 149"/>
                  <a:gd name="T2" fmla="*/ 122 w 159"/>
                  <a:gd name="T3" fmla="*/ 52 h 149"/>
                  <a:gd name="T4" fmla="*/ 128 w 159"/>
                  <a:gd name="T5" fmla="*/ 53 h 149"/>
                  <a:gd name="T6" fmla="*/ 146 w 159"/>
                  <a:gd name="T7" fmla="*/ 65 h 149"/>
                  <a:gd name="T8" fmla="*/ 157 w 159"/>
                  <a:gd name="T9" fmla="*/ 61 h 149"/>
                  <a:gd name="T10" fmla="*/ 157 w 159"/>
                  <a:gd name="T11" fmla="*/ 37 h 149"/>
                  <a:gd name="T12" fmla="*/ 107 w 159"/>
                  <a:gd name="T13" fmla="*/ 5 h 149"/>
                  <a:gd name="T14" fmla="*/ 76 w 159"/>
                  <a:gd name="T15" fmla="*/ 33 h 149"/>
                  <a:gd name="T16" fmla="*/ 36 w 159"/>
                  <a:gd name="T17" fmla="*/ 20 h 149"/>
                  <a:gd name="T18" fmla="*/ 5 w 159"/>
                  <a:gd name="T19" fmla="*/ 70 h 149"/>
                  <a:gd name="T20" fmla="*/ 102 w 159"/>
                  <a:gd name="T21" fmla="*/ 149 h 149"/>
                  <a:gd name="T22" fmla="*/ 118 w 159"/>
                  <a:gd name="T23" fmla="*/ 133 h 149"/>
                  <a:gd name="T24" fmla="*/ 95 w 159"/>
                  <a:gd name="T25" fmla="*/ 7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49">
                    <a:moveTo>
                      <a:pt x="95" y="74"/>
                    </a:moveTo>
                    <a:cubicBezTo>
                      <a:pt x="98" y="61"/>
                      <a:pt x="109" y="52"/>
                      <a:pt x="122" y="52"/>
                    </a:cubicBezTo>
                    <a:cubicBezTo>
                      <a:pt x="124" y="52"/>
                      <a:pt x="126" y="52"/>
                      <a:pt x="128" y="53"/>
                    </a:cubicBezTo>
                    <a:cubicBezTo>
                      <a:pt x="135" y="54"/>
                      <a:pt x="142" y="59"/>
                      <a:pt x="146" y="65"/>
                    </a:cubicBezTo>
                    <a:cubicBezTo>
                      <a:pt x="149" y="63"/>
                      <a:pt x="153" y="62"/>
                      <a:pt x="157" y="61"/>
                    </a:cubicBezTo>
                    <a:cubicBezTo>
                      <a:pt x="159" y="46"/>
                      <a:pt x="157" y="37"/>
                      <a:pt x="157" y="37"/>
                    </a:cubicBezTo>
                    <a:cubicBezTo>
                      <a:pt x="152" y="14"/>
                      <a:pt x="129" y="0"/>
                      <a:pt x="107" y="5"/>
                    </a:cubicBezTo>
                    <a:cubicBezTo>
                      <a:pt x="92" y="8"/>
                      <a:pt x="81" y="19"/>
                      <a:pt x="76" y="33"/>
                    </a:cubicBezTo>
                    <a:cubicBezTo>
                      <a:pt x="66" y="22"/>
                      <a:pt x="52" y="17"/>
                      <a:pt x="36" y="20"/>
                    </a:cubicBezTo>
                    <a:cubicBezTo>
                      <a:pt x="14" y="25"/>
                      <a:pt x="0" y="48"/>
                      <a:pt x="5" y="70"/>
                    </a:cubicBezTo>
                    <a:cubicBezTo>
                      <a:pt x="5" y="70"/>
                      <a:pt x="14" y="126"/>
                      <a:pt x="102" y="149"/>
                    </a:cubicBezTo>
                    <a:cubicBezTo>
                      <a:pt x="108" y="143"/>
                      <a:pt x="113" y="138"/>
                      <a:pt x="118" y="133"/>
                    </a:cubicBezTo>
                    <a:cubicBezTo>
                      <a:pt x="88" y="103"/>
                      <a:pt x="94" y="76"/>
                      <a:pt x="95"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3" name="Freeform 42"/>
              <p:cNvSpPr/>
              <p:nvPr/>
            </p:nvSpPr>
            <p:spPr bwMode="auto">
              <a:xfrm>
                <a:off x="4811713" y="3055938"/>
                <a:ext cx="354013" cy="300038"/>
              </a:xfrm>
              <a:custGeom>
                <a:avLst/>
                <a:gdLst>
                  <a:gd name="T0" fmla="*/ 74 w 94"/>
                  <a:gd name="T1" fmla="*/ 9 h 80"/>
                  <a:gd name="T2" fmla="*/ 69 w 94"/>
                  <a:gd name="T3" fmla="*/ 9 h 80"/>
                  <a:gd name="T4" fmla="*/ 64 w 94"/>
                  <a:gd name="T5" fmla="*/ 9 h 80"/>
                  <a:gd name="T6" fmla="*/ 52 w 94"/>
                  <a:gd name="T7" fmla="*/ 16 h 80"/>
                  <a:gd name="T8" fmla="*/ 35 w 94"/>
                  <a:gd name="T9" fmla="*/ 0 h 80"/>
                  <a:gd name="T10" fmla="*/ 30 w 94"/>
                  <a:gd name="T11" fmla="*/ 0 h 80"/>
                  <a:gd name="T12" fmla="*/ 7 w 94"/>
                  <a:gd name="T13" fmla="*/ 18 h 80"/>
                  <a:gd name="T14" fmla="*/ 30 w 94"/>
                  <a:gd name="T15" fmla="*/ 73 h 80"/>
                  <a:gd name="T16" fmla="*/ 37 w 94"/>
                  <a:gd name="T17" fmla="*/ 80 h 80"/>
                  <a:gd name="T18" fmla="*/ 91 w 94"/>
                  <a:gd name="T19" fmla="*/ 37 h 80"/>
                  <a:gd name="T20" fmla="*/ 74 w 94"/>
                  <a:gd name="T21"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80">
                    <a:moveTo>
                      <a:pt x="74" y="9"/>
                    </a:moveTo>
                    <a:cubicBezTo>
                      <a:pt x="72" y="9"/>
                      <a:pt x="71" y="9"/>
                      <a:pt x="69" y="9"/>
                    </a:cubicBezTo>
                    <a:cubicBezTo>
                      <a:pt x="67" y="9"/>
                      <a:pt x="66" y="9"/>
                      <a:pt x="64" y="9"/>
                    </a:cubicBezTo>
                    <a:cubicBezTo>
                      <a:pt x="60" y="10"/>
                      <a:pt x="55" y="12"/>
                      <a:pt x="52" y="16"/>
                    </a:cubicBezTo>
                    <a:cubicBezTo>
                      <a:pt x="49" y="8"/>
                      <a:pt x="43" y="2"/>
                      <a:pt x="35" y="0"/>
                    </a:cubicBezTo>
                    <a:cubicBezTo>
                      <a:pt x="33" y="0"/>
                      <a:pt x="31" y="0"/>
                      <a:pt x="30" y="0"/>
                    </a:cubicBezTo>
                    <a:cubicBezTo>
                      <a:pt x="19" y="0"/>
                      <a:pt x="10" y="7"/>
                      <a:pt x="7" y="18"/>
                    </a:cubicBezTo>
                    <a:cubicBezTo>
                      <a:pt x="7" y="18"/>
                      <a:pt x="0" y="43"/>
                      <a:pt x="30" y="73"/>
                    </a:cubicBezTo>
                    <a:cubicBezTo>
                      <a:pt x="32" y="75"/>
                      <a:pt x="35" y="78"/>
                      <a:pt x="37" y="80"/>
                    </a:cubicBezTo>
                    <a:cubicBezTo>
                      <a:pt x="86" y="68"/>
                      <a:pt x="91" y="37"/>
                      <a:pt x="91" y="37"/>
                    </a:cubicBezTo>
                    <a:cubicBezTo>
                      <a:pt x="94" y="24"/>
                      <a:pt x="86" y="12"/>
                      <a:pt x="7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4" name="Freeform 43"/>
              <p:cNvSpPr>
                <a:spLocks noEditPoints="1"/>
              </p:cNvSpPr>
              <p:nvPr/>
            </p:nvSpPr>
            <p:spPr bwMode="auto">
              <a:xfrm>
                <a:off x="5075238" y="2252663"/>
                <a:ext cx="461963" cy="368300"/>
              </a:xfrm>
              <a:custGeom>
                <a:avLst/>
                <a:gdLst>
                  <a:gd name="T0" fmla="*/ 97 w 123"/>
                  <a:gd name="T1" fmla="*/ 98 h 98"/>
                  <a:gd name="T2" fmla="*/ 97 w 123"/>
                  <a:gd name="T3" fmla="*/ 65 h 98"/>
                  <a:gd name="T4" fmla="*/ 113 w 123"/>
                  <a:gd name="T5" fmla="*/ 50 h 98"/>
                  <a:gd name="T6" fmla="*/ 123 w 123"/>
                  <a:gd name="T7" fmla="*/ 50 h 98"/>
                  <a:gd name="T8" fmla="*/ 123 w 123"/>
                  <a:gd name="T9" fmla="*/ 14 h 98"/>
                  <a:gd name="T10" fmla="*/ 109 w 123"/>
                  <a:gd name="T11" fmla="*/ 0 h 98"/>
                  <a:gd name="T12" fmla="*/ 79 w 123"/>
                  <a:gd name="T13" fmla="*/ 0 h 98"/>
                  <a:gd name="T14" fmla="*/ 79 w 123"/>
                  <a:gd name="T15" fmla="*/ 16 h 98"/>
                  <a:gd name="T16" fmla="*/ 90 w 123"/>
                  <a:gd name="T17" fmla="*/ 27 h 98"/>
                  <a:gd name="T18" fmla="*/ 79 w 123"/>
                  <a:gd name="T19" fmla="*/ 38 h 98"/>
                  <a:gd name="T20" fmla="*/ 79 w 123"/>
                  <a:gd name="T21" fmla="*/ 45 h 98"/>
                  <a:gd name="T22" fmla="*/ 90 w 123"/>
                  <a:gd name="T23" fmla="*/ 56 h 98"/>
                  <a:gd name="T24" fmla="*/ 79 w 123"/>
                  <a:gd name="T25" fmla="*/ 67 h 98"/>
                  <a:gd name="T26" fmla="*/ 79 w 123"/>
                  <a:gd name="T27" fmla="*/ 98 h 98"/>
                  <a:gd name="T28" fmla="*/ 97 w 123"/>
                  <a:gd name="T29" fmla="*/ 98 h 98"/>
                  <a:gd name="T30" fmla="*/ 79 w 123"/>
                  <a:gd name="T31" fmla="*/ 0 h 98"/>
                  <a:gd name="T32" fmla="*/ 44 w 123"/>
                  <a:gd name="T33" fmla="*/ 0 h 98"/>
                  <a:gd name="T34" fmla="*/ 44 w 123"/>
                  <a:gd name="T35" fmla="*/ 16 h 98"/>
                  <a:gd name="T36" fmla="*/ 44 w 123"/>
                  <a:gd name="T37" fmla="*/ 16 h 98"/>
                  <a:gd name="T38" fmla="*/ 55 w 123"/>
                  <a:gd name="T39" fmla="*/ 27 h 98"/>
                  <a:gd name="T40" fmla="*/ 44 w 123"/>
                  <a:gd name="T41" fmla="*/ 38 h 98"/>
                  <a:gd name="T42" fmla="*/ 44 w 123"/>
                  <a:gd name="T43" fmla="*/ 45 h 98"/>
                  <a:gd name="T44" fmla="*/ 44 w 123"/>
                  <a:gd name="T45" fmla="*/ 45 h 98"/>
                  <a:gd name="T46" fmla="*/ 55 w 123"/>
                  <a:gd name="T47" fmla="*/ 56 h 98"/>
                  <a:gd name="T48" fmla="*/ 44 w 123"/>
                  <a:gd name="T49" fmla="*/ 67 h 98"/>
                  <a:gd name="T50" fmla="*/ 44 w 123"/>
                  <a:gd name="T51" fmla="*/ 98 h 98"/>
                  <a:gd name="T52" fmla="*/ 79 w 123"/>
                  <a:gd name="T53" fmla="*/ 98 h 98"/>
                  <a:gd name="T54" fmla="*/ 79 w 123"/>
                  <a:gd name="T55" fmla="*/ 67 h 98"/>
                  <a:gd name="T56" fmla="*/ 79 w 123"/>
                  <a:gd name="T57" fmla="*/ 67 h 98"/>
                  <a:gd name="T58" fmla="*/ 68 w 123"/>
                  <a:gd name="T59" fmla="*/ 56 h 98"/>
                  <a:gd name="T60" fmla="*/ 79 w 123"/>
                  <a:gd name="T61" fmla="*/ 45 h 98"/>
                  <a:gd name="T62" fmla="*/ 79 w 123"/>
                  <a:gd name="T63" fmla="*/ 45 h 98"/>
                  <a:gd name="T64" fmla="*/ 79 w 123"/>
                  <a:gd name="T65" fmla="*/ 45 h 98"/>
                  <a:gd name="T66" fmla="*/ 79 w 123"/>
                  <a:gd name="T67" fmla="*/ 38 h 98"/>
                  <a:gd name="T68" fmla="*/ 79 w 123"/>
                  <a:gd name="T69" fmla="*/ 38 h 98"/>
                  <a:gd name="T70" fmla="*/ 68 w 123"/>
                  <a:gd name="T71" fmla="*/ 27 h 98"/>
                  <a:gd name="T72" fmla="*/ 79 w 123"/>
                  <a:gd name="T73" fmla="*/ 16 h 98"/>
                  <a:gd name="T74" fmla="*/ 79 w 123"/>
                  <a:gd name="T75" fmla="*/ 16 h 98"/>
                  <a:gd name="T76" fmla="*/ 79 w 123"/>
                  <a:gd name="T77" fmla="*/ 16 h 98"/>
                  <a:gd name="T78" fmla="*/ 79 w 123"/>
                  <a:gd name="T79" fmla="*/ 0 h 98"/>
                  <a:gd name="T80" fmla="*/ 44 w 123"/>
                  <a:gd name="T81" fmla="*/ 0 h 98"/>
                  <a:gd name="T82" fmla="*/ 13 w 123"/>
                  <a:gd name="T83" fmla="*/ 0 h 98"/>
                  <a:gd name="T84" fmla="*/ 0 w 123"/>
                  <a:gd name="T85" fmla="*/ 14 h 98"/>
                  <a:gd name="T86" fmla="*/ 0 w 123"/>
                  <a:gd name="T87" fmla="*/ 50 h 98"/>
                  <a:gd name="T88" fmla="*/ 11 w 123"/>
                  <a:gd name="T89" fmla="*/ 50 h 98"/>
                  <a:gd name="T90" fmla="*/ 26 w 123"/>
                  <a:gd name="T91" fmla="*/ 65 h 98"/>
                  <a:gd name="T92" fmla="*/ 26 w 123"/>
                  <a:gd name="T93" fmla="*/ 98 h 98"/>
                  <a:gd name="T94" fmla="*/ 44 w 123"/>
                  <a:gd name="T95" fmla="*/ 98 h 98"/>
                  <a:gd name="T96" fmla="*/ 44 w 123"/>
                  <a:gd name="T97" fmla="*/ 67 h 98"/>
                  <a:gd name="T98" fmla="*/ 33 w 123"/>
                  <a:gd name="T99" fmla="*/ 56 h 98"/>
                  <a:gd name="T100" fmla="*/ 44 w 123"/>
                  <a:gd name="T101" fmla="*/ 45 h 98"/>
                  <a:gd name="T102" fmla="*/ 44 w 123"/>
                  <a:gd name="T103" fmla="*/ 38 h 98"/>
                  <a:gd name="T104" fmla="*/ 33 w 123"/>
                  <a:gd name="T105" fmla="*/ 27 h 98"/>
                  <a:gd name="T106" fmla="*/ 44 w 123"/>
                  <a:gd name="T107" fmla="*/ 16 h 98"/>
                  <a:gd name="T108" fmla="*/ 44 w 123"/>
                  <a:gd name="T109" fmla="*/ 0 h 98"/>
                  <a:gd name="T110" fmla="*/ 44 w 123"/>
                  <a:gd name="T111" fmla="*/ 16 h 98"/>
                  <a:gd name="T112" fmla="*/ 44 w 123"/>
                  <a:gd name="T113" fmla="*/ 16 h 98"/>
                  <a:gd name="T114" fmla="*/ 44 w 123"/>
                  <a:gd name="T115" fmla="*/ 45 h 98"/>
                  <a:gd name="T116" fmla="*/ 44 w 123"/>
                  <a:gd name="T117"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98">
                    <a:moveTo>
                      <a:pt x="97" y="98"/>
                    </a:moveTo>
                    <a:cubicBezTo>
                      <a:pt x="97" y="65"/>
                      <a:pt x="97" y="65"/>
                      <a:pt x="97" y="65"/>
                    </a:cubicBezTo>
                    <a:cubicBezTo>
                      <a:pt x="97" y="55"/>
                      <a:pt x="103" y="50"/>
                      <a:pt x="113" y="50"/>
                    </a:cubicBezTo>
                    <a:cubicBezTo>
                      <a:pt x="123" y="50"/>
                      <a:pt x="123" y="50"/>
                      <a:pt x="123" y="50"/>
                    </a:cubicBezTo>
                    <a:cubicBezTo>
                      <a:pt x="123" y="14"/>
                      <a:pt x="123" y="14"/>
                      <a:pt x="123" y="14"/>
                    </a:cubicBezTo>
                    <a:cubicBezTo>
                      <a:pt x="123" y="6"/>
                      <a:pt x="117" y="0"/>
                      <a:pt x="109" y="0"/>
                    </a:cubicBezTo>
                    <a:cubicBezTo>
                      <a:pt x="79" y="0"/>
                      <a:pt x="79" y="0"/>
                      <a:pt x="79" y="0"/>
                    </a:cubicBezTo>
                    <a:cubicBezTo>
                      <a:pt x="79" y="16"/>
                      <a:pt x="79" y="16"/>
                      <a:pt x="79" y="16"/>
                    </a:cubicBezTo>
                    <a:cubicBezTo>
                      <a:pt x="85" y="16"/>
                      <a:pt x="90" y="21"/>
                      <a:pt x="90" y="27"/>
                    </a:cubicBezTo>
                    <a:cubicBezTo>
                      <a:pt x="90" y="33"/>
                      <a:pt x="85" y="38"/>
                      <a:pt x="79" y="38"/>
                    </a:cubicBezTo>
                    <a:cubicBezTo>
                      <a:pt x="79" y="45"/>
                      <a:pt x="79" y="45"/>
                      <a:pt x="79" y="45"/>
                    </a:cubicBezTo>
                    <a:cubicBezTo>
                      <a:pt x="85" y="45"/>
                      <a:pt x="90" y="50"/>
                      <a:pt x="90" y="56"/>
                    </a:cubicBezTo>
                    <a:cubicBezTo>
                      <a:pt x="90" y="62"/>
                      <a:pt x="85" y="67"/>
                      <a:pt x="79" y="67"/>
                    </a:cubicBezTo>
                    <a:cubicBezTo>
                      <a:pt x="79" y="98"/>
                      <a:pt x="79" y="98"/>
                      <a:pt x="79" y="98"/>
                    </a:cubicBezTo>
                    <a:lnTo>
                      <a:pt x="97" y="98"/>
                    </a:lnTo>
                    <a:close/>
                    <a:moveTo>
                      <a:pt x="79" y="0"/>
                    </a:moveTo>
                    <a:cubicBezTo>
                      <a:pt x="44" y="0"/>
                      <a:pt x="44" y="0"/>
                      <a:pt x="44" y="0"/>
                    </a:cubicBezTo>
                    <a:cubicBezTo>
                      <a:pt x="44" y="16"/>
                      <a:pt x="44" y="16"/>
                      <a:pt x="44" y="16"/>
                    </a:cubicBezTo>
                    <a:cubicBezTo>
                      <a:pt x="44" y="16"/>
                      <a:pt x="44" y="16"/>
                      <a:pt x="44" y="16"/>
                    </a:cubicBezTo>
                    <a:cubicBezTo>
                      <a:pt x="50" y="16"/>
                      <a:pt x="55" y="21"/>
                      <a:pt x="55" y="27"/>
                    </a:cubicBezTo>
                    <a:cubicBezTo>
                      <a:pt x="55" y="33"/>
                      <a:pt x="50" y="38"/>
                      <a:pt x="44" y="38"/>
                    </a:cubicBezTo>
                    <a:cubicBezTo>
                      <a:pt x="44" y="45"/>
                      <a:pt x="44" y="45"/>
                      <a:pt x="44" y="45"/>
                    </a:cubicBezTo>
                    <a:cubicBezTo>
                      <a:pt x="44" y="45"/>
                      <a:pt x="44" y="45"/>
                      <a:pt x="44" y="45"/>
                    </a:cubicBezTo>
                    <a:cubicBezTo>
                      <a:pt x="50" y="45"/>
                      <a:pt x="55" y="50"/>
                      <a:pt x="55" y="56"/>
                    </a:cubicBezTo>
                    <a:cubicBezTo>
                      <a:pt x="55" y="62"/>
                      <a:pt x="50" y="67"/>
                      <a:pt x="44" y="67"/>
                    </a:cubicBezTo>
                    <a:cubicBezTo>
                      <a:pt x="44" y="98"/>
                      <a:pt x="44" y="98"/>
                      <a:pt x="44" y="98"/>
                    </a:cubicBezTo>
                    <a:cubicBezTo>
                      <a:pt x="79" y="98"/>
                      <a:pt x="79" y="98"/>
                      <a:pt x="79" y="98"/>
                    </a:cubicBezTo>
                    <a:cubicBezTo>
                      <a:pt x="79" y="67"/>
                      <a:pt x="79" y="67"/>
                      <a:pt x="79" y="67"/>
                    </a:cubicBezTo>
                    <a:cubicBezTo>
                      <a:pt x="79" y="67"/>
                      <a:pt x="79" y="67"/>
                      <a:pt x="79" y="67"/>
                    </a:cubicBezTo>
                    <a:cubicBezTo>
                      <a:pt x="73" y="67"/>
                      <a:pt x="68" y="62"/>
                      <a:pt x="68" y="56"/>
                    </a:cubicBezTo>
                    <a:cubicBezTo>
                      <a:pt x="68" y="50"/>
                      <a:pt x="73" y="45"/>
                      <a:pt x="79" y="45"/>
                    </a:cubicBezTo>
                    <a:cubicBezTo>
                      <a:pt x="79" y="45"/>
                      <a:pt x="79" y="45"/>
                      <a:pt x="79" y="45"/>
                    </a:cubicBezTo>
                    <a:cubicBezTo>
                      <a:pt x="79" y="45"/>
                      <a:pt x="79" y="45"/>
                      <a:pt x="79" y="45"/>
                    </a:cubicBezTo>
                    <a:cubicBezTo>
                      <a:pt x="79" y="38"/>
                      <a:pt x="79" y="38"/>
                      <a:pt x="79" y="38"/>
                    </a:cubicBezTo>
                    <a:cubicBezTo>
                      <a:pt x="79" y="38"/>
                      <a:pt x="79" y="38"/>
                      <a:pt x="79" y="38"/>
                    </a:cubicBezTo>
                    <a:cubicBezTo>
                      <a:pt x="73" y="38"/>
                      <a:pt x="68" y="33"/>
                      <a:pt x="68" y="27"/>
                    </a:cubicBezTo>
                    <a:cubicBezTo>
                      <a:pt x="68" y="21"/>
                      <a:pt x="73" y="16"/>
                      <a:pt x="79" y="16"/>
                    </a:cubicBezTo>
                    <a:cubicBezTo>
                      <a:pt x="79" y="16"/>
                      <a:pt x="79" y="16"/>
                      <a:pt x="79" y="16"/>
                    </a:cubicBezTo>
                    <a:cubicBezTo>
                      <a:pt x="79" y="16"/>
                      <a:pt x="79" y="16"/>
                      <a:pt x="79" y="16"/>
                    </a:cubicBezTo>
                    <a:lnTo>
                      <a:pt x="79" y="0"/>
                    </a:lnTo>
                    <a:close/>
                    <a:moveTo>
                      <a:pt x="44" y="0"/>
                    </a:moveTo>
                    <a:cubicBezTo>
                      <a:pt x="13" y="0"/>
                      <a:pt x="13" y="0"/>
                      <a:pt x="13" y="0"/>
                    </a:cubicBezTo>
                    <a:cubicBezTo>
                      <a:pt x="6" y="0"/>
                      <a:pt x="0" y="6"/>
                      <a:pt x="0" y="14"/>
                    </a:cubicBezTo>
                    <a:cubicBezTo>
                      <a:pt x="0" y="50"/>
                      <a:pt x="0" y="50"/>
                      <a:pt x="0" y="50"/>
                    </a:cubicBezTo>
                    <a:cubicBezTo>
                      <a:pt x="11" y="50"/>
                      <a:pt x="11" y="50"/>
                      <a:pt x="11" y="50"/>
                    </a:cubicBezTo>
                    <a:cubicBezTo>
                      <a:pt x="21" y="50"/>
                      <a:pt x="26" y="55"/>
                      <a:pt x="26" y="65"/>
                    </a:cubicBezTo>
                    <a:cubicBezTo>
                      <a:pt x="26" y="98"/>
                      <a:pt x="26" y="98"/>
                      <a:pt x="26" y="98"/>
                    </a:cubicBezTo>
                    <a:cubicBezTo>
                      <a:pt x="44" y="98"/>
                      <a:pt x="44" y="98"/>
                      <a:pt x="44" y="98"/>
                    </a:cubicBezTo>
                    <a:cubicBezTo>
                      <a:pt x="44" y="67"/>
                      <a:pt x="44" y="67"/>
                      <a:pt x="44" y="67"/>
                    </a:cubicBezTo>
                    <a:cubicBezTo>
                      <a:pt x="38" y="67"/>
                      <a:pt x="33" y="62"/>
                      <a:pt x="33" y="56"/>
                    </a:cubicBezTo>
                    <a:cubicBezTo>
                      <a:pt x="33" y="50"/>
                      <a:pt x="38" y="45"/>
                      <a:pt x="44" y="45"/>
                    </a:cubicBezTo>
                    <a:cubicBezTo>
                      <a:pt x="44" y="38"/>
                      <a:pt x="44" y="38"/>
                      <a:pt x="44" y="38"/>
                    </a:cubicBezTo>
                    <a:cubicBezTo>
                      <a:pt x="38" y="38"/>
                      <a:pt x="33" y="33"/>
                      <a:pt x="33" y="27"/>
                    </a:cubicBezTo>
                    <a:cubicBezTo>
                      <a:pt x="33" y="21"/>
                      <a:pt x="38" y="16"/>
                      <a:pt x="44" y="16"/>
                    </a:cubicBezTo>
                    <a:cubicBezTo>
                      <a:pt x="44" y="0"/>
                      <a:pt x="44" y="0"/>
                      <a:pt x="44" y="0"/>
                    </a:cubicBezTo>
                    <a:close/>
                    <a:moveTo>
                      <a:pt x="44" y="16"/>
                    </a:moveTo>
                    <a:cubicBezTo>
                      <a:pt x="44" y="16"/>
                      <a:pt x="44" y="16"/>
                      <a:pt x="44" y="16"/>
                    </a:cubicBezTo>
                    <a:close/>
                    <a:moveTo>
                      <a:pt x="44" y="45"/>
                    </a:moveTo>
                    <a:cubicBezTo>
                      <a:pt x="44" y="45"/>
                      <a:pt x="44" y="45"/>
                      <a:pt x="44" y="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5" name="Freeform 44"/>
              <p:cNvSpPr/>
              <p:nvPr/>
            </p:nvSpPr>
            <p:spPr bwMode="auto">
              <a:xfrm>
                <a:off x="4992688" y="2455863"/>
                <a:ext cx="627063" cy="333375"/>
              </a:xfrm>
              <a:custGeom>
                <a:avLst/>
                <a:gdLst>
                  <a:gd name="T0" fmla="*/ 156 w 167"/>
                  <a:gd name="T1" fmla="*/ 0 h 89"/>
                  <a:gd name="T2" fmla="*/ 145 w 167"/>
                  <a:gd name="T3" fmla="*/ 0 h 89"/>
                  <a:gd name="T4" fmla="*/ 135 w 167"/>
                  <a:gd name="T5" fmla="*/ 0 h 89"/>
                  <a:gd name="T6" fmla="*/ 123 w 167"/>
                  <a:gd name="T7" fmla="*/ 11 h 89"/>
                  <a:gd name="T8" fmla="*/ 123 w 167"/>
                  <a:gd name="T9" fmla="*/ 48 h 89"/>
                  <a:gd name="T10" fmla="*/ 43 w 167"/>
                  <a:gd name="T11" fmla="*/ 48 h 89"/>
                  <a:gd name="T12" fmla="*/ 43 w 167"/>
                  <a:gd name="T13" fmla="*/ 11 h 89"/>
                  <a:gd name="T14" fmla="*/ 33 w 167"/>
                  <a:gd name="T15" fmla="*/ 0 h 89"/>
                  <a:gd name="T16" fmla="*/ 22 w 167"/>
                  <a:gd name="T17" fmla="*/ 0 h 89"/>
                  <a:gd name="T18" fmla="*/ 12 w 167"/>
                  <a:gd name="T19" fmla="*/ 0 h 89"/>
                  <a:gd name="T20" fmla="*/ 0 w 167"/>
                  <a:gd name="T21" fmla="*/ 11 h 89"/>
                  <a:gd name="T22" fmla="*/ 0 w 167"/>
                  <a:gd name="T23" fmla="*/ 66 h 89"/>
                  <a:gd name="T24" fmla="*/ 16 w 167"/>
                  <a:gd name="T25" fmla="*/ 82 h 89"/>
                  <a:gd name="T26" fmla="*/ 16 w 167"/>
                  <a:gd name="T27" fmla="*/ 84 h 89"/>
                  <a:gd name="T28" fmla="*/ 18 w 167"/>
                  <a:gd name="T29" fmla="*/ 86 h 89"/>
                  <a:gd name="T30" fmla="*/ 23 w 167"/>
                  <a:gd name="T31" fmla="*/ 89 h 89"/>
                  <a:gd name="T32" fmla="*/ 26 w 167"/>
                  <a:gd name="T33" fmla="*/ 89 h 89"/>
                  <a:gd name="T34" fmla="*/ 31 w 167"/>
                  <a:gd name="T35" fmla="*/ 86 h 89"/>
                  <a:gd name="T36" fmla="*/ 33 w 167"/>
                  <a:gd name="T37" fmla="*/ 84 h 89"/>
                  <a:gd name="T38" fmla="*/ 33 w 167"/>
                  <a:gd name="T39" fmla="*/ 82 h 89"/>
                  <a:gd name="T40" fmla="*/ 134 w 167"/>
                  <a:gd name="T41" fmla="*/ 82 h 89"/>
                  <a:gd name="T42" fmla="*/ 134 w 167"/>
                  <a:gd name="T43" fmla="*/ 84 h 89"/>
                  <a:gd name="T44" fmla="*/ 136 w 167"/>
                  <a:gd name="T45" fmla="*/ 86 h 89"/>
                  <a:gd name="T46" fmla="*/ 141 w 167"/>
                  <a:gd name="T47" fmla="*/ 89 h 89"/>
                  <a:gd name="T48" fmla="*/ 144 w 167"/>
                  <a:gd name="T49" fmla="*/ 89 h 89"/>
                  <a:gd name="T50" fmla="*/ 149 w 167"/>
                  <a:gd name="T51" fmla="*/ 86 h 89"/>
                  <a:gd name="T52" fmla="*/ 151 w 167"/>
                  <a:gd name="T53" fmla="*/ 84 h 89"/>
                  <a:gd name="T54" fmla="*/ 151 w 167"/>
                  <a:gd name="T55" fmla="*/ 82 h 89"/>
                  <a:gd name="T56" fmla="*/ 156 w 167"/>
                  <a:gd name="T57" fmla="*/ 82 h 89"/>
                  <a:gd name="T58" fmla="*/ 167 w 167"/>
                  <a:gd name="T59" fmla="*/ 66 h 89"/>
                  <a:gd name="T60" fmla="*/ 167 w 167"/>
                  <a:gd name="T61" fmla="*/ 11 h 89"/>
                  <a:gd name="T62" fmla="*/ 156 w 167"/>
                  <a:gd name="T6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89">
                    <a:moveTo>
                      <a:pt x="156" y="0"/>
                    </a:moveTo>
                    <a:cubicBezTo>
                      <a:pt x="145" y="0"/>
                      <a:pt x="145" y="0"/>
                      <a:pt x="145" y="0"/>
                    </a:cubicBezTo>
                    <a:cubicBezTo>
                      <a:pt x="135" y="0"/>
                      <a:pt x="135" y="0"/>
                      <a:pt x="135" y="0"/>
                    </a:cubicBezTo>
                    <a:cubicBezTo>
                      <a:pt x="128" y="0"/>
                      <a:pt x="123" y="3"/>
                      <a:pt x="123" y="11"/>
                    </a:cubicBezTo>
                    <a:cubicBezTo>
                      <a:pt x="123" y="48"/>
                      <a:pt x="123" y="48"/>
                      <a:pt x="123" y="48"/>
                    </a:cubicBezTo>
                    <a:cubicBezTo>
                      <a:pt x="43" y="48"/>
                      <a:pt x="43" y="48"/>
                      <a:pt x="43" y="48"/>
                    </a:cubicBezTo>
                    <a:cubicBezTo>
                      <a:pt x="43" y="11"/>
                      <a:pt x="43" y="11"/>
                      <a:pt x="43" y="11"/>
                    </a:cubicBezTo>
                    <a:cubicBezTo>
                      <a:pt x="43" y="3"/>
                      <a:pt x="40" y="0"/>
                      <a:pt x="33" y="0"/>
                    </a:cubicBezTo>
                    <a:cubicBezTo>
                      <a:pt x="22" y="0"/>
                      <a:pt x="22" y="0"/>
                      <a:pt x="22" y="0"/>
                    </a:cubicBezTo>
                    <a:cubicBezTo>
                      <a:pt x="12" y="0"/>
                      <a:pt x="12" y="0"/>
                      <a:pt x="12" y="0"/>
                    </a:cubicBezTo>
                    <a:cubicBezTo>
                      <a:pt x="4" y="0"/>
                      <a:pt x="0" y="3"/>
                      <a:pt x="0" y="11"/>
                    </a:cubicBezTo>
                    <a:cubicBezTo>
                      <a:pt x="0" y="66"/>
                      <a:pt x="0" y="66"/>
                      <a:pt x="0" y="66"/>
                    </a:cubicBezTo>
                    <a:cubicBezTo>
                      <a:pt x="0" y="73"/>
                      <a:pt x="9" y="82"/>
                      <a:pt x="16" y="82"/>
                    </a:cubicBezTo>
                    <a:cubicBezTo>
                      <a:pt x="16" y="82"/>
                      <a:pt x="16" y="83"/>
                      <a:pt x="16" y="84"/>
                    </a:cubicBezTo>
                    <a:cubicBezTo>
                      <a:pt x="17" y="85"/>
                      <a:pt x="17" y="85"/>
                      <a:pt x="18" y="86"/>
                    </a:cubicBezTo>
                    <a:cubicBezTo>
                      <a:pt x="19" y="88"/>
                      <a:pt x="21" y="89"/>
                      <a:pt x="23" y="89"/>
                    </a:cubicBezTo>
                    <a:cubicBezTo>
                      <a:pt x="26" y="89"/>
                      <a:pt x="26" y="89"/>
                      <a:pt x="26" y="89"/>
                    </a:cubicBezTo>
                    <a:cubicBezTo>
                      <a:pt x="28" y="89"/>
                      <a:pt x="30" y="88"/>
                      <a:pt x="31" y="86"/>
                    </a:cubicBezTo>
                    <a:cubicBezTo>
                      <a:pt x="32" y="85"/>
                      <a:pt x="32" y="85"/>
                      <a:pt x="33" y="84"/>
                    </a:cubicBezTo>
                    <a:cubicBezTo>
                      <a:pt x="33" y="83"/>
                      <a:pt x="33" y="82"/>
                      <a:pt x="33" y="82"/>
                    </a:cubicBezTo>
                    <a:cubicBezTo>
                      <a:pt x="134" y="82"/>
                      <a:pt x="134" y="82"/>
                      <a:pt x="134" y="82"/>
                    </a:cubicBezTo>
                    <a:cubicBezTo>
                      <a:pt x="134" y="82"/>
                      <a:pt x="134" y="83"/>
                      <a:pt x="134" y="84"/>
                    </a:cubicBezTo>
                    <a:cubicBezTo>
                      <a:pt x="135" y="85"/>
                      <a:pt x="135" y="85"/>
                      <a:pt x="136" y="86"/>
                    </a:cubicBezTo>
                    <a:cubicBezTo>
                      <a:pt x="137" y="88"/>
                      <a:pt x="139" y="89"/>
                      <a:pt x="141" y="89"/>
                    </a:cubicBezTo>
                    <a:cubicBezTo>
                      <a:pt x="144" y="89"/>
                      <a:pt x="144" y="89"/>
                      <a:pt x="144" y="89"/>
                    </a:cubicBezTo>
                    <a:cubicBezTo>
                      <a:pt x="146" y="89"/>
                      <a:pt x="148" y="88"/>
                      <a:pt x="149" y="86"/>
                    </a:cubicBezTo>
                    <a:cubicBezTo>
                      <a:pt x="150" y="85"/>
                      <a:pt x="150" y="85"/>
                      <a:pt x="151" y="84"/>
                    </a:cubicBezTo>
                    <a:cubicBezTo>
                      <a:pt x="151" y="83"/>
                      <a:pt x="151" y="82"/>
                      <a:pt x="151" y="82"/>
                    </a:cubicBezTo>
                    <a:cubicBezTo>
                      <a:pt x="156" y="82"/>
                      <a:pt x="156" y="82"/>
                      <a:pt x="156" y="82"/>
                    </a:cubicBezTo>
                    <a:cubicBezTo>
                      <a:pt x="163" y="82"/>
                      <a:pt x="167" y="73"/>
                      <a:pt x="167" y="66"/>
                    </a:cubicBezTo>
                    <a:cubicBezTo>
                      <a:pt x="167" y="11"/>
                      <a:pt x="167" y="11"/>
                      <a:pt x="167" y="11"/>
                    </a:cubicBezTo>
                    <a:cubicBezTo>
                      <a:pt x="167" y="3"/>
                      <a:pt x="163" y="0"/>
                      <a:pt x="1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6" name="Oval 45"/>
              <p:cNvSpPr>
                <a:spLocks noChangeArrowheads="1"/>
              </p:cNvSpPr>
              <p:nvPr/>
            </p:nvSpPr>
            <p:spPr bwMode="auto">
              <a:xfrm>
                <a:off x="5213350" y="2330450"/>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7" name="Oval 46"/>
              <p:cNvSpPr>
                <a:spLocks noChangeArrowheads="1"/>
              </p:cNvSpPr>
              <p:nvPr/>
            </p:nvSpPr>
            <p:spPr bwMode="auto">
              <a:xfrm>
                <a:off x="5345113" y="2330450"/>
                <a:ext cx="52388"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8" name="Oval 47"/>
              <p:cNvSpPr>
                <a:spLocks noChangeArrowheads="1"/>
              </p:cNvSpPr>
              <p:nvPr/>
            </p:nvSpPr>
            <p:spPr bwMode="auto">
              <a:xfrm>
                <a:off x="5213350" y="2439988"/>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9" name="Oval 48"/>
              <p:cNvSpPr>
                <a:spLocks noChangeArrowheads="1"/>
              </p:cNvSpPr>
              <p:nvPr/>
            </p:nvSpPr>
            <p:spPr bwMode="auto">
              <a:xfrm>
                <a:off x="5345113" y="2439988"/>
                <a:ext cx="52388"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0" name="Freeform 49"/>
              <p:cNvSpPr>
                <a:spLocks noEditPoints="1"/>
              </p:cNvSpPr>
              <p:nvPr/>
            </p:nvSpPr>
            <p:spPr bwMode="auto">
              <a:xfrm>
                <a:off x="3509963" y="2924175"/>
                <a:ext cx="757238" cy="354013"/>
              </a:xfrm>
              <a:custGeom>
                <a:avLst/>
                <a:gdLst>
                  <a:gd name="T0" fmla="*/ 425 w 477"/>
                  <a:gd name="T1" fmla="*/ 31 h 223"/>
                  <a:gd name="T2" fmla="*/ 395 w 477"/>
                  <a:gd name="T3" fmla="*/ 223 h 223"/>
                  <a:gd name="T4" fmla="*/ 404 w 477"/>
                  <a:gd name="T5" fmla="*/ 31 h 223"/>
                  <a:gd name="T6" fmla="*/ 416 w 477"/>
                  <a:gd name="T7" fmla="*/ 95 h 223"/>
                  <a:gd name="T8" fmla="*/ 395 w 477"/>
                  <a:gd name="T9" fmla="*/ 201 h 223"/>
                  <a:gd name="T10" fmla="*/ 364 w 477"/>
                  <a:gd name="T11" fmla="*/ 223 h 223"/>
                  <a:gd name="T12" fmla="*/ 364 w 477"/>
                  <a:gd name="T13" fmla="*/ 223 h 223"/>
                  <a:gd name="T14" fmla="*/ 385 w 477"/>
                  <a:gd name="T15" fmla="*/ 74 h 223"/>
                  <a:gd name="T16" fmla="*/ 373 w 477"/>
                  <a:gd name="T17" fmla="*/ 135 h 223"/>
                  <a:gd name="T18" fmla="*/ 364 w 477"/>
                  <a:gd name="T19" fmla="*/ 223 h 223"/>
                  <a:gd name="T20" fmla="*/ 364 w 477"/>
                  <a:gd name="T21" fmla="*/ 0 h 223"/>
                  <a:gd name="T22" fmla="*/ 331 w 477"/>
                  <a:gd name="T23" fmla="*/ 135 h 223"/>
                  <a:gd name="T24" fmla="*/ 343 w 477"/>
                  <a:gd name="T25" fmla="*/ 31 h 223"/>
                  <a:gd name="T26" fmla="*/ 331 w 477"/>
                  <a:gd name="T27" fmla="*/ 223 h 223"/>
                  <a:gd name="T28" fmla="*/ 331 w 477"/>
                  <a:gd name="T29" fmla="*/ 0 h 223"/>
                  <a:gd name="T30" fmla="*/ 300 w 477"/>
                  <a:gd name="T31" fmla="*/ 74 h 223"/>
                  <a:gd name="T32" fmla="*/ 312 w 477"/>
                  <a:gd name="T33" fmla="*/ 135 h 223"/>
                  <a:gd name="T34" fmla="*/ 300 w 477"/>
                  <a:gd name="T35" fmla="*/ 223 h 223"/>
                  <a:gd name="T36" fmla="*/ 300 w 477"/>
                  <a:gd name="T37" fmla="*/ 0 h 223"/>
                  <a:gd name="T38" fmla="*/ 269 w 477"/>
                  <a:gd name="T39" fmla="*/ 135 h 223"/>
                  <a:gd name="T40" fmla="*/ 279 w 477"/>
                  <a:gd name="T41" fmla="*/ 31 h 223"/>
                  <a:gd name="T42" fmla="*/ 269 w 477"/>
                  <a:gd name="T43" fmla="*/ 223 h 223"/>
                  <a:gd name="T44" fmla="*/ 269 w 477"/>
                  <a:gd name="T45" fmla="*/ 0 h 223"/>
                  <a:gd name="T46" fmla="*/ 239 w 477"/>
                  <a:gd name="T47" fmla="*/ 74 h 223"/>
                  <a:gd name="T48" fmla="*/ 248 w 477"/>
                  <a:gd name="T49" fmla="*/ 135 h 223"/>
                  <a:gd name="T50" fmla="*/ 239 w 477"/>
                  <a:gd name="T51" fmla="*/ 223 h 223"/>
                  <a:gd name="T52" fmla="*/ 239 w 477"/>
                  <a:gd name="T53" fmla="*/ 0 h 223"/>
                  <a:gd name="T54" fmla="*/ 206 w 477"/>
                  <a:gd name="T55" fmla="*/ 135 h 223"/>
                  <a:gd name="T56" fmla="*/ 217 w 477"/>
                  <a:gd name="T57" fmla="*/ 31 h 223"/>
                  <a:gd name="T58" fmla="*/ 206 w 477"/>
                  <a:gd name="T59" fmla="*/ 223 h 223"/>
                  <a:gd name="T60" fmla="*/ 206 w 477"/>
                  <a:gd name="T61" fmla="*/ 0 h 223"/>
                  <a:gd name="T62" fmla="*/ 175 w 477"/>
                  <a:gd name="T63" fmla="*/ 74 h 223"/>
                  <a:gd name="T64" fmla="*/ 187 w 477"/>
                  <a:gd name="T65" fmla="*/ 135 h 223"/>
                  <a:gd name="T66" fmla="*/ 175 w 477"/>
                  <a:gd name="T67" fmla="*/ 223 h 223"/>
                  <a:gd name="T68" fmla="*/ 175 w 477"/>
                  <a:gd name="T69" fmla="*/ 0 h 223"/>
                  <a:gd name="T70" fmla="*/ 144 w 477"/>
                  <a:gd name="T71" fmla="*/ 135 h 223"/>
                  <a:gd name="T72" fmla="*/ 154 w 477"/>
                  <a:gd name="T73" fmla="*/ 31 h 223"/>
                  <a:gd name="T74" fmla="*/ 144 w 477"/>
                  <a:gd name="T75" fmla="*/ 223 h 223"/>
                  <a:gd name="T76" fmla="*/ 144 w 477"/>
                  <a:gd name="T77" fmla="*/ 0 h 223"/>
                  <a:gd name="T78" fmla="*/ 113 w 477"/>
                  <a:gd name="T79" fmla="*/ 74 h 223"/>
                  <a:gd name="T80" fmla="*/ 123 w 477"/>
                  <a:gd name="T81" fmla="*/ 135 h 223"/>
                  <a:gd name="T82" fmla="*/ 113 w 477"/>
                  <a:gd name="T83" fmla="*/ 223 h 223"/>
                  <a:gd name="T84" fmla="*/ 113 w 477"/>
                  <a:gd name="T85" fmla="*/ 0 h 223"/>
                  <a:gd name="T86" fmla="*/ 80 w 477"/>
                  <a:gd name="T87" fmla="*/ 135 h 223"/>
                  <a:gd name="T88" fmla="*/ 92 w 477"/>
                  <a:gd name="T89" fmla="*/ 31 h 223"/>
                  <a:gd name="T90" fmla="*/ 80 w 477"/>
                  <a:gd name="T91" fmla="*/ 223 h 223"/>
                  <a:gd name="T92" fmla="*/ 80 w 477"/>
                  <a:gd name="T93" fmla="*/ 135 h 223"/>
                  <a:gd name="T94" fmla="*/ 80 w 477"/>
                  <a:gd name="T95" fmla="*/ 0 h 223"/>
                  <a:gd name="T96" fmla="*/ 50 w 477"/>
                  <a:gd name="T97" fmla="*/ 74 h 223"/>
                  <a:gd name="T98" fmla="*/ 28 w 477"/>
                  <a:gd name="T99" fmla="*/ 74 h 223"/>
                  <a:gd name="T100" fmla="*/ 0 w 477"/>
                  <a:gd name="T10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7" h="223">
                    <a:moveTo>
                      <a:pt x="425" y="223"/>
                    </a:moveTo>
                    <a:lnTo>
                      <a:pt x="477" y="223"/>
                    </a:lnTo>
                    <a:lnTo>
                      <a:pt x="477" y="0"/>
                    </a:lnTo>
                    <a:lnTo>
                      <a:pt x="425" y="0"/>
                    </a:lnTo>
                    <a:lnTo>
                      <a:pt x="425" y="31"/>
                    </a:lnTo>
                    <a:lnTo>
                      <a:pt x="447" y="31"/>
                    </a:lnTo>
                    <a:lnTo>
                      <a:pt x="447" y="74"/>
                    </a:lnTo>
                    <a:lnTo>
                      <a:pt x="425" y="74"/>
                    </a:lnTo>
                    <a:lnTo>
                      <a:pt x="425" y="223"/>
                    </a:lnTo>
                    <a:close/>
                    <a:moveTo>
                      <a:pt x="395" y="223"/>
                    </a:moveTo>
                    <a:lnTo>
                      <a:pt x="425" y="223"/>
                    </a:lnTo>
                    <a:lnTo>
                      <a:pt x="425" y="74"/>
                    </a:lnTo>
                    <a:lnTo>
                      <a:pt x="404" y="74"/>
                    </a:lnTo>
                    <a:lnTo>
                      <a:pt x="404" y="31"/>
                    </a:lnTo>
                    <a:lnTo>
                      <a:pt x="404" y="31"/>
                    </a:lnTo>
                    <a:lnTo>
                      <a:pt x="425" y="31"/>
                    </a:lnTo>
                    <a:lnTo>
                      <a:pt x="425" y="0"/>
                    </a:lnTo>
                    <a:lnTo>
                      <a:pt x="395" y="0"/>
                    </a:lnTo>
                    <a:lnTo>
                      <a:pt x="395" y="95"/>
                    </a:lnTo>
                    <a:lnTo>
                      <a:pt x="416" y="95"/>
                    </a:lnTo>
                    <a:lnTo>
                      <a:pt x="416" y="135"/>
                    </a:lnTo>
                    <a:lnTo>
                      <a:pt x="416" y="135"/>
                    </a:lnTo>
                    <a:lnTo>
                      <a:pt x="395" y="135"/>
                    </a:lnTo>
                    <a:lnTo>
                      <a:pt x="395" y="159"/>
                    </a:lnTo>
                    <a:lnTo>
                      <a:pt x="395" y="201"/>
                    </a:lnTo>
                    <a:lnTo>
                      <a:pt x="395" y="223"/>
                    </a:lnTo>
                    <a:lnTo>
                      <a:pt x="395" y="223"/>
                    </a:lnTo>
                    <a:close/>
                    <a:moveTo>
                      <a:pt x="395" y="201"/>
                    </a:moveTo>
                    <a:lnTo>
                      <a:pt x="395" y="201"/>
                    </a:lnTo>
                    <a:close/>
                    <a:moveTo>
                      <a:pt x="364" y="223"/>
                    </a:moveTo>
                    <a:lnTo>
                      <a:pt x="395" y="223"/>
                    </a:lnTo>
                    <a:lnTo>
                      <a:pt x="395" y="201"/>
                    </a:lnTo>
                    <a:lnTo>
                      <a:pt x="364" y="201"/>
                    </a:lnTo>
                    <a:lnTo>
                      <a:pt x="364" y="223"/>
                    </a:lnTo>
                    <a:lnTo>
                      <a:pt x="364" y="223"/>
                    </a:lnTo>
                    <a:close/>
                    <a:moveTo>
                      <a:pt x="395" y="0"/>
                    </a:moveTo>
                    <a:lnTo>
                      <a:pt x="364" y="0"/>
                    </a:lnTo>
                    <a:lnTo>
                      <a:pt x="364" y="31"/>
                    </a:lnTo>
                    <a:lnTo>
                      <a:pt x="385" y="31"/>
                    </a:lnTo>
                    <a:lnTo>
                      <a:pt x="385" y="74"/>
                    </a:lnTo>
                    <a:lnTo>
                      <a:pt x="364" y="74"/>
                    </a:lnTo>
                    <a:lnTo>
                      <a:pt x="364" y="159"/>
                    </a:lnTo>
                    <a:lnTo>
                      <a:pt x="395" y="159"/>
                    </a:lnTo>
                    <a:lnTo>
                      <a:pt x="395" y="135"/>
                    </a:lnTo>
                    <a:lnTo>
                      <a:pt x="373" y="135"/>
                    </a:lnTo>
                    <a:lnTo>
                      <a:pt x="373" y="95"/>
                    </a:lnTo>
                    <a:lnTo>
                      <a:pt x="395" y="95"/>
                    </a:lnTo>
                    <a:lnTo>
                      <a:pt x="395" y="0"/>
                    </a:lnTo>
                    <a:close/>
                    <a:moveTo>
                      <a:pt x="331" y="223"/>
                    </a:moveTo>
                    <a:lnTo>
                      <a:pt x="364" y="223"/>
                    </a:lnTo>
                    <a:lnTo>
                      <a:pt x="364" y="201"/>
                    </a:lnTo>
                    <a:lnTo>
                      <a:pt x="331" y="201"/>
                    </a:lnTo>
                    <a:lnTo>
                      <a:pt x="331" y="223"/>
                    </a:lnTo>
                    <a:lnTo>
                      <a:pt x="331" y="223"/>
                    </a:lnTo>
                    <a:close/>
                    <a:moveTo>
                      <a:pt x="364" y="0"/>
                    </a:moveTo>
                    <a:lnTo>
                      <a:pt x="331" y="0"/>
                    </a:lnTo>
                    <a:lnTo>
                      <a:pt x="331" y="95"/>
                    </a:lnTo>
                    <a:lnTo>
                      <a:pt x="352" y="95"/>
                    </a:lnTo>
                    <a:lnTo>
                      <a:pt x="352" y="135"/>
                    </a:lnTo>
                    <a:lnTo>
                      <a:pt x="331" y="135"/>
                    </a:lnTo>
                    <a:lnTo>
                      <a:pt x="331" y="159"/>
                    </a:lnTo>
                    <a:lnTo>
                      <a:pt x="364" y="159"/>
                    </a:lnTo>
                    <a:lnTo>
                      <a:pt x="364" y="74"/>
                    </a:lnTo>
                    <a:lnTo>
                      <a:pt x="343" y="74"/>
                    </a:lnTo>
                    <a:lnTo>
                      <a:pt x="343" y="31"/>
                    </a:lnTo>
                    <a:lnTo>
                      <a:pt x="343" y="31"/>
                    </a:lnTo>
                    <a:lnTo>
                      <a:pt x="364" y="31"/>
                    </a:lnTo>
                    <a:lnTo>
                      <a:pt x="364" y="0"/>
                    </a:lnTo>
                    <a:close/>
                    <a:moveTo>
                      <a:pt x="300" y="223"/>
                    </a:moveTo>
                    <a:lnTo>
                      <a:pt x="331" y="223"/>
                    </a:lnTo>
                    <a:lnTo>
                      <a:pt x="331" y="201"/>
                    </a:lnTo>
                    <a:lnTo>
                      <a:pt x="300" y="201"/>
                    </a:lnTo>
                    <a:lnTo>
                      <a:pt x="300" y="223"/>
                    </a:lnTo>
                    <a:lnTo>
                      <a:pt x="300" y="223"/>
                    </a:lnTo>
                    <a:close/>
                    <a:moveTo>
                      <a:pt x="331" y="0"/>
                    </a:moveTo>
                    <a:lnTo>
                      <a:pt x="300" y="0"/>
                    </a:lnTo>
                    <a:lnTo>
                      <a:pt x="300" y="31"/>
                    </a:lnTo>
                    <a:lnTo>
                      <a:pt x="321" y="31"/>
                    </a:lnTo>
                    <a:lnTo>
                      <a:pt x="321" y="74"/>
                    </a:lnTo>
                    <a:lnTo>
                      <a:pt x="300" y="74"/>
                    </a:lnTo>
                    <a:lnTo>
                      <a:pt x="300" y="159"/>
                    </a:lnTo>
                    <a:lnTo>
                      <a:pt x="331" y="159"/>
                    </a:lnTo>
                    <a:lnTo>
                      <a:pt x="331" y="135"/>
                    </a:lnTo>
                    <a:lnTo>
                      <a:pt x="312" y="135"/>
                    </a:lnTo>
                    <a:lnTo>
                      <a:pt x="312" y="135"/>
                    </a:lnTo>
                    <a:lnTo>
                      <a:pt x="312" y="95"/>
                    </a:lnTo>
                    <a:lnTo>
                      <a:pt x="331" y="95"/>
                    </a:lnTo>
                    <a:lnTo>
                      <a:pt x="331" y="0"/>
                    </a:lnTo>
                    <a:close/>
                    <a:moveTo>
                      <a:pt x="269" y="223"/>
                    </a:moveTo>
                    <a:lnTo>
                      <a:pt x="300" y="223"/>
                    </a:lnTo>
                    <a:lnTo>
                      <a:pt x="300" y="201"/>
                    </a:lnTo>
                    <a:lnTo>
                      <a:pt x="269" y="201"/>
                    </a:lnTo>
                    <a:lnTo>
                      <a:pt x="269" y="223"/>
                    </a:lnTo>
                    <a:lnTo>
                      <a:pt x="269" y="223"/>
                    </a:lnTo>
                    <a:close/>
                    <a:moveTo>
                      <a:pt x="300" y="0"/>
                    </a:moveTo>
                    <a:lnTo>
                      <a:pt x="269" y="0"/>
                    </a:lnTo>
                    <a:lnTo>
                      <a:pt x="269" y="95"/>
                    </a:lnTo>
                    <a:lnTo>
                      <a:pt x="291" y="95"/>
                    </a:lnTo>
                    <a:lnTo>
                      <a:pt x="291" y="135"/>
                    </a:lnTo>
                    <a:lnTo>
                      <a:pt x="269" y="135"/>
                    </a:lnTo>
                    <a:lnTo>
                      <a:pt x="269" y="159"/>
                    </a:lnTo>
                    <a:lnTo>
                      <a:pt x="300" y="159"/>
                    </a:lnTo>
                    <a:lnTo>
                      <a:pt x="300" y="74"/>
                    </a:lnTo>
                    <a:lnTo>
                      <a:pt x="279" y="74"/>
                    </a:lnTo>
                    <a:lnTo>
                      <a:pt x="279" y="31"/>
                    </a:lnTo>
                    <a:lnTo>
                      <a:pt x="279" y="31"/>
                    </a:lnTo>
                    <a:lnTo>
                      <a:pt x="300" y="31"/>
                    </a:lnTo>
                    <a:lnTo>
                      <a:pt x="300" y="0"/>
                    </a:lnTo>
                    <a:close/>
                    <a:moveTo>
                      <a:pt x="239" y="223"/>
                    </a:moveTo>
                    <a:lnTo>
                      <a:pt x="269" y="223"/>
                    </a:lnTo>
                    <a:lnTo>
                      <a:pt x="269" y="201"/>
                    </a:lnTo>
                    <a:lnTo>
                      <a:pt x="239" y="201"/>
                    </a:lnTo>
                    <a:lnTo>
                      <a:pt x="239" y="223"/>
                    </a:lnTo>
                    <a:lnTo>
                      <a:pt x="239" y="223"/>
                    </a:lnTo>
                    <a:close/>
                    <a:moveTo>
                      <a:pt x="269" y="0"/>
                    </a:moveTo>
                    <a:lnTo>
                      <a:pt x="239" y="0"/>
                    </a:lnTo>
                    <a:lnTo>
                      <a:pt x="239" y="31"/>
                    </a:lnTo>
                    <a:lnTo>
                      <a:pt x="260" y="31"/>
                    </a:lnTo>
                    <a:lnTo>
                      <a:pt x="260" y="74"/>
                    </a:lnTo>
                    <a:lnTo>
                      <a:pt x="239" y="74"/>
                    </a:lnTo>
                    <a:lnTo>
                      <a:pt x="239" y="159"/>
                    </a:lnTo>
                    <a:lnTo>
                      <a:pt x="269" y="159"/>
                    </a:lnTo>
                    <a:lnTo>
                      <a:pt x="269" y="135"/>
                    </a:lnTo>
                    <a:lnTo>
                      <a:pt x="248" y="135"/>
                    </a:lnTo>
                    <a:lnTo>
                      <a:pt x="248" y="135"/>
                    </a:lnTo>
                    <a:lnTo>
                      <a:pt x="248" y="95"/>
                    </a:lnTo>
                    <a:lnTo>
                      <a:pt x="269" y="95"/>
                    </a:lnTo>
                    <a:lnTo>
                      <a:pt x="269" y="0"/>
                    </a:lnTo>
                    <a:close/>
                    <a:moveTo>
                      <a:pt x="206" y="223"/>
                    </a:moveTo>
                    <a:lnTo>
                      <a:pt x="239" y="223"/>
                    </a:lnTo>
                    <a:lnTo>
                      <a:pt x="239" y="201"/>
                    </a:lnTo>
                    <a:lnTo>
                      <a:pt x="206" y="201"/>
                    </a:lnTo>
                    <a:lnTo>
                      <a:pt x="206" y="223"/>
                    </a:lnTo>
                    <a:lnTo>
                      <a:pt x="206" y="223"/>
                    </a:lnTo>
                    <a:close/>
                    <a:moveTo>
                      <a:pt x="239" y="0"/>
                    </a:moveTo>
                    <a:lnTo>
                      <a:pt x="206" y="0"/>
                    </a:lnTo>
                    <a:lnTo>
                      <a:pt x="206" y="95"/>
                    </a:lnTo>
                    <a:lnTo>
                      <a:pt x="227" y="95"/>
                    </a:lnTo>
                    <a:lnTo>
                      <a:pt x="227" y="135"/>
                    </a:lnTo>
                    <a:lnTo>
                      <a:pt x="206" y="135"/>
                    </a:lnTo>
                    <a:lnTo>
                      <a:pt x="206" y="159"/>
                    </a:lnTo>
                    <a:lnTo>
                      <a:pt x="239" y="159"/>
                    </a:lnTo>
                    <a:lnTo>
                      <a:pt x="239" y="74"/>
                    </a:lnTo>
                    <a:lnTo>
                      <a:pt x="217" y="74"/>
                    </a:lnTo>
                    <a:lnTo>
                      <a:pt x="217" y="31"/>
                    </a:lnTo>
                    <a:lnTo>
                      <a:pt x="217" y="31"/>
                    </a:lnTo>
                    <a:lnTo>
                      <a:pt x="239" y="31"/>
                    </a:lnTo>
                    <a:lnTo>
                      <a:pt x="239" y="0"/>
                    </a:lnTo>
                    <a:close/>
                    <a:moveTo>
                      <a:pt x="175" y="223"/>
                    </a:moveTo>
                    <a:lnTo>
                      <a:pt x="206" y="223"/>
                    </a:lnTo>
                    <a:lnTo>
                      <a:pt x="206" y="201"/>
                    </a:lnTo>
                    <a:lnTo>
                      <a:pt x="175" y="201"/>
                    </a:lnTo>
                    <a:lnTo>
                      <a:pt x="175" y="223"/>
                    </a:lnTo>
                    <a:lnTo>
                      <a:pt x="175" y="223"/>
                    </a:lnTo>
                    <a:close/>
                    <a:moveTo>
                      <a:pt x="206" y="0"/>
                    </a:moveTo>
                    <a:lnTo>
                      <a:pt x="175" y="0"/>
                    </a:lnTo>
                    <a:lnTo>
                      <a:pt x="175" y="31"/>
                    </a:lnTo>
                    <a:lnTo>
                      <a:pt x="196" y="31"/>
                    </a:lnTo>
                    <a:lnTo>
                      <a:pt x="196" y="74"/>
                    </a:lnTo>
                    <a:lnTo>
                      <a:pt x="175" y="74"/>
                    </a:lnTo>
                    <a:lnTo>
                      <a:pt x="175" y="159"/>
                    </a:lnTo>
                    <a:lnTo>
                      <a:pt x="206" y="159"/>
                    </a:lnTo>
                    <a:lnTo>
                      <a:pt x="206" y="135"/>
                    </a:lnTo>
                    <a:lnTo>
                      <a:pt x="187" y="135"/>
                    </a:lnTo>
                    <a:lnTo>
                      <a:pt x="187" y="135"/>
                    </a:lnTo>
                    <a:lnTo>
                      <a:pt x="187" y="95"/>
                    </a:lnTo>
                    <a:lnTo>
                      <a:pt x="206" y="95"/>
                    </a:lnTo>
                    <a:lnTo>
                      <a:pt x="206" y="0"/>
                    </a:lnTo>
                    <a:close/>
                    <a:moveTo>
                      <a:pt x="144" y="223"/>
                    </a:moveTo>
                    <a:lnTo>
                      <a:pt x="175" y="223"/>
                    </a:lnTo>
                    <a:lnTo>
                      <a:pt x="175" y="201"/>
                    </a:lnTo>
                    <a:lnTo>
                      <a:pt x="144" y="201"/>
                    </a:lnTo>
                    <a:lnTo>
                      <a:pt x="144" y="223"/>
                    </a:lnTo>
                    <a:lnTo>
                      <a:pt x="144" y="223"/>
                    </a:lnTo>
                    <a:close/>
                    <a:moveTo>
                      <a:pt x="175" y="0"/>
                    </a:moveTo>
                    <a:lnTo>
                      <a:pt x="144" y="0"/>
                    </a:lnTo>
                    <a:lnTo>
                      <a:pt x="144" y="95"/>
                    </a:lnTo>
                    <a:lnTo>
                      <a:pt x="165" y="95"/>
                    </a:lnTo>
                    <a:lnTo>
                      <a:pt x="165" y="135"/>
                    </a:lnTo>
                    <a:lnTo>
                      <a:pt x="144" y="135"/>
                    </a:lnTo>
                    <a:lnTo>
                      <a:pt x="144" y="159"/>
                    </a:lnTo>
                    <a:lnTo>
                      <a:pt x="175" y="159"/>
                    </a:lnTo>
                    <a:lnTo>
                      <a:pt x="175" y="74"/>
                    </a:lnTo>
                    <a:lnTo>
                      <a:pt x="154" y="74"/>
                    </a:lnTo>
                    <a:lnTo>
                      <a:pt x="154" y="31"/>
                    </a:lnTo>
                    <a:lnTo>
                      <a:pt x="154" y="31"/>
                    </a:lnTo>
                    <a:lnTo>
                      <a:pt x="175" y="31"/>
                    </a:lnTo>
                    <a:lnTo>
                      <a:pt x="175" y="0"/>
                    </a:lnTo>
                    <a:close/>
                    <a:moveTo>
                      <a:pt x="113" y="223"/>
                    </a:moveTo>
                    <a:lnTo>
                      <a:pt x="144" y="223"/>
                    </a:lnTo>
                    <a:lnTo>
                      <a:pt x="144" y="201"/>
                    </a:lnTo>
                    <a:lnTo>
                      <a:pt x="113" y="201"/>
                    </a:lnTo>
                    <a:lnTo>
                      <a:pt x="113" y="223"/>
                    </a:lnTo>
                    <a:lnTo>
                      <a:pt x="113" y="223"/>
                    </a:lnTo>
                    <a:close/>
                    <a:moveTo>
                      <a:pt x="144" y="0"/>
                    </a:moveTo>
                    <a:lnTo>
                      <a:pt x="113" y="0"/>
                    </a:lnTo>
                    <a:lnTo>
                      <a:pt x="113" y="31"/>
                    </a:lnTo>
                    <a:lnTo>
                      <a:pt x="135" y="31"/>
                    </a:lnTo>
                    <a:lnTo>
                      <a:pt x="135" y="74"/>
                    </a:lnTo>
                    <a:lnTo>
                      <a:pt x="113" y="74"/>
                    </a:lnTo>
                    <a:lnTo>
                      <a:pt x="113" y="159"/>
                    </a:lnTo>
                    <a:lnTo>
                      <a:pt x="144" y="159"/>
                    </a:lnTo>
                    <a:lnTo>
                      <a:pt x="144" y="135"/>
                    </a:lnTo>
                    <a:lnTo>
                      <a:pt x="123" y="135"/>
                    </a:lnTo>
                    <a:lnTo>
                      <a:pt x="123" y="135"/>
                    </a:lnTo>
                    <a:lnTo>
                      <a:pt x="123" y="95"/>
                    </a:lnTo>
                    <a:lnTo>
                      <a:pt x="144" y="95"/>
                    </a:lnTo>
                    <a:lnTo>
                      <a:pt x="144" y="0"/>
                    </a:lnTo>
                    <a:close/>
                    <a:moveTo>
                      <a:pt x="80" y="223"/>
                    </a:moveTo>
                    <a:lnTo>
                      <a:pt x="113" y="223"/>
                    </a:lnTo>
                    <a:lnTo>
                      <a:pt x="113" y="201"/>
                    </a:lnTo>
                    <a:lnTo>
                      <a:pt x="80" y="201"/>
                    </a:lnTo>
                    <a:lnTo>
                      <a:pt x="80" y="223"/>
                    </a:lnTo>
                    <a:lnTo>
                      <a:pt x="80" y="223"/>
                    </a:lnTo>
                    <a:close/>
                    <a:moveTo>
                      <a:pt x="113" y="0"/>
                    </a:moveTo>
                    <a:lnTo>
                      <a:pt x="80" y="0"/>
                    </a:lnTo>
                    <a:lnTo>
                      <a:pt x="80" y="95"/>
                    </a:lnTo>
                    <a:lnTo>
                      <a:pt x="102" y="95"/>
                    </a:lnTo>
                    <a:lnTo>
                      <a:pt x="102" y="135"/>
                    </a:lnTo>
                    <a:lnTo>
                      <a:pt x="80" y="135"/>
                    </a:lnTo>
                    <a:lnTo>
                      <a:pt x="80" y="159"/>
                    </a:lnTo>
                    <a:lnTo>
                      <a:pt x="113" y="159"/>
                    </a:lnTo>
                    <a:lnTo>
                      <a:pt x="113" y="74"/>
                    </a:lnTo>
                    <a:lnTo>
                      <a:pt x="92" y="74"/>
                    </a:lnTo>
                    <a:lnTo>
                      <a:pt x="92" y="31"/>
                    </a:lnTo>
                    <a:lnTo>
                      <a:pt x="92" y="31"/>
                    </a:lnTo>
                    <a:lnTo>
                      <a:pt x="113" y="31"/>
                    </a:lnTo>
                    <a:lnTo>
                      <a:pt x="113" y="0"/>
                    </a:lnTo>
                    <a:close/>
                    <a:moveTo>
                      <a:pt x="50" y="223"/>
                    </a:moveTo>
                    <a:lnTo>
                      <a:pt x="80" y="223"/>
                    </a:lnTo>
                    <a:lnTo>
                      <a:pt x="80" y="201"/>
                    </a:lnTo>
                    <a:lnTo>
                      <a:pt x="80" y="201"/>
                    </a:lnTo>
                    <a:lnTo>
                      <a:pt x="80" y="159"/>
                    </a:lnTo>
                    <a:lnTo>
                      <a:pt x="80" y="159"/>
                    </a:lnTo>
                    <a:lnTo>
                      <a:pt x="80" y="135"/>
                    </a:lnTo>
                    <a:lnTo>
                      <a:pt x="61" y="135"/>
                    </a:lnTo>
                    <a:lnTo>
                      <a:pt x="61" y="135"/>
                    </a:lnTo>
                    <a:lnTo>
                      <a:pt x="61" y="95"/>
                    </a:lnTo>
                    <a:lnTo>
                      <a:pt x="80" y="95"/>
                    </a:lnTo>
                    <a:lnTo>
                      <a:pt x="80" y="0"/>
                    </a:lnTo>
                    <a:lnTo>
                      <a:pt x="50" y="0"/>
                    </a:lnTo>
                    <a:lnTo>
                      <a:pt x="50" y="31"/>
                    </a:lnTo>
                    <a:lnTo>
                      <a:pt x="71" y="31"/>
                    </a:lnTo>
                    <a:lnTo>
                      <a:pt x="71" y="74"/>
                    </a:lnTo>
                    <a:lnTo>
                      <a:pt x="50" y="74"/>
                    </a:lnTo>
                    <a:lnTo>
                      <a:pt x="50" y="223"/>
                    </a:lnTo>
                    <a:close/>
                    <a:moveTo>
                      <a:pt x="0" y="223"/>
                    </a:moveTo>
                    <a:lnTo>
                      <a:pt x="50" y="223"/>
                    </a:lnTo>
                    <a:lnTo>
                      <a:pt x="50" y="74"/>
                    </a:lnTo>
                    <a:lnTo>
                      <a:pt x="28" y="74"/>
                    </a:lnTo>
                    <a:lnTo>
                      <a:pt x="28" y="31"/>
                    </a:lnTo>
                    <a:lnTo>
                      <a:pt x="28" y="31"/>
                    </a:lnTo>
                    <a:lnTo>
                      <a:pt x="50" y="31"/>
                    </a:lnTo>
                    <a:lnTo>
                      <a:pt x="50" y="0"/>
                    </a:lnTo>
                    <a:lnTo>
                      <a:pt x="0" y="0"/>
                    </a:lnTo>
                    <a:lnTo>
                      <a:pt x="0"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1" name="Freeform 50"/>
              <p:cNvSpPr>
                <a:spLocks noEditPoints="1"/>
              </p:cNvSpPr>
              <p:nvPr/>
            </p:nvSpPr>
            <p:spPr bwMode="auto">
              <a:xfrm>
                <a:off x="3509963" y="2924175"/>
                <a:ext cx="757238" cy="354013"/>
              </a:xfrm>
              <a:custGeom>
                <a:avLst/>
                <a:gdLst>
                  <a:gd name="T0" fmla="*/ 425 w 477"/>
                  <a:gd name="T1" fmla="*/ 31 h 223"/>
                  <a:gd name="T2" fmla="*/ 395 w 477"/>
                  <a:gd name="T3" fmla="*/ 223 h 223"/>
                  <a:gd name="T4" fmla="*/ 404 w 477"/>
                  <a:gd name="T5" fmla="*/ 31 h 223"/>
                  <a:gd name="T6" fmla="*/ 416 w 477"/>
                  <a:gd name="T7" fmla="*/ 95 h 223"/>
                  <a:gd name="T8" fmla="*/ 395 w 477"/>
                  <a:gd name="T9" fmla="*/ 201 h 223"/>
                  <a:gd name="T10" fmla="*/ 364 w 477"/>
                  <a:gd name="T11" fmla="*/ 223 h 223"/>
                  <a:gd name="T12" fmla="*/ 364 w 477"/>
                  <a:gd name="T13" fmla="*/ 223 h 223"/>
                  <a:gd name="T14" fmla="*/ 385 w 477"/>
                  <a:gd name="T15" fmla="*/ 74 h 223"/>
                  <a:gd name="T16" fmla="*/ 373 w 477"/>
                  <a:gd name="T17" fmla="*/ 135 h 223"/>
                  <a:gd name="T18" fmla="*/ 364 w 477"/>
                  <a:gd name="T19" fmla="*/ 223 h 223"/>
                  <a:gd name="T20" fmla="*/ 364 w 477"/>
                  <a:gd name="T21" fmla="*/ 0 h 223"/>
                  <a:gd name="T22" fmla="*/ 331 w 477"/>
                  <a:gd name="T23" fmla="*/ 135 h 223"/>
                  <a:gd name="T24" fmla="*/ 343 w 477"/>
                  <a:gd name="T25" fmla="*/ 31 h 223"/>
                  <a:gd name="T26" fmla="*/ 331 w 477"/>
                  <a:gd name="T27" fmla="*/ 223 h 223"/>
                  <a:gd name="T28" fmla="*/ 331 w 477"/>
                  <a:gd name="T29" fmla="*/ 0 h 223"/>
                  <a:gd name="T30" fmla="*/ 300 w 477"/>
                  <a:gd name="T31" fmla="*/ 74 h 223"/>
                  <a:gd name="T32" fmla="*/ 312 w 477"/>
                  <a:gd name="T33" fmla="*/ 135 h 223"/>
                  <a:gd name="T34" fmla="*/ 300 w 477"/>
                  <a:gd name="T35" fmla="*/ 223 h 223"/>
                  <a:gd name="T36" fmla="*/ 300 w 477"/>
                  <a:gd name="T37" fmla="*/ 0 h 223"/>
                  <a:gd name="T38" fmla="*/ 269 w 477"/>
                  <a:gd name="T39" fmla="*/ 135 h 223"/>
                  <a:gd name="T40" fmla="*/ 279 w 477"/>
                  <a:gd name="T41" fmla="*/ 31 h 223"/>
                  <a:gd name="T42" fmla="*/ 269 w 477"/>
                  <a:gd name="T43" fmla="*/ 223 h 223"/>
                  <a:gd name="T44" fmla="*/ 269 w 477"/>
                  <a:gd name="T45" fmla="*/ 0 h 223"/>
                  <a:gd name="T46" fmla="*/ 239 w 477"/>
                  <a:gd name="T47" fmla="*/ 74 h 223"/>
                  <a:gd name="T48" fmla="*/ 248 w 477"/>
                  <a:gd name="T49" fmla="*/ 135 h 223"/>
                  <a:gd name="T50" fmla="*/ 239 w 477"/>
                  <a:gd name="T51" fmla="*/ 223 h 223"/>
                  <a:gd name="T52" fmla="*/ 239 w 477"/>
                  <a:gd name="T53" fmla="*/ 0 h 223"/>
                  <a:gd name="T54" fmla="*/ 206 w 477"/>
                  <a:gd name="T55" fmla="*/ 135 h 223"/>
                  <a:gd name="T56" fmla="*/ 217 w 477"/>
                  <a:gd name="T57" fmla="*/ 31 h 223"/>
                  <a:gd name="T58" fmla="*/ 206 w 477"/>
                  <a:gd name="T59" fmla="*/ 223 h 223"/>
                  <a:gd name="T60" fmla="*/ 206 w 477"/>
                  <a:gd name="T61" fmla="*/ 0 h 223"/>
                  <a:gd name="T62" fmla="*/ 175 w 477"/>
                  <a:gd name="T63" fmla="*/ 74 h 223"/>
                  <a:gd name="T64" fmla="*/ 187 w 477"/>
                  <a:gd name="T65" fmla="*/ 135 h 223"/>
                  <a:gd name="T66" fmla="*/ 175 w 477"/>
                  <a:gd name="T67" fmla="*/ 223 h 223"/>
                  <a:gd name="T68" fmla="*/ 175 w 477"/>
                  <a:gd name="T69" fmla="*/ 0 h 223"/>
                  <a:gd name="T70" fmla="*/ 144 w 477"/>
                  <a:gd name="T71" fmla="*/ 135 h 223"/>
                  <a:gd name="T72" fmla="*/ 154 w 477"/>
                  <a:gd name="T73" fmla="*/ 31 h 223"/>
                  <a:gd name="T74" fmla="*/ 144 w 477"/>
                  <a:gd name="T75" fmla="*/ 223 h 223"/>
                  <a:gd name="T76" fmla="*/ 144 w 477"/>
                  <a:gd name="T77" fmla="*/ 0 h 223"/>
                  <a:gd name="T78" fmla="*/ 113 w 477"/>
                  <a:gd name="T79" fmla="*/ 74 h 223"/>
                  <a:gd name="T80" fmla="*/ 123 w 477"/>
                  <a:gd name="T81" fmla="*/ 135 h 223"/>
                  <a:gd name="T82" fmla="*/ 113 w 477"/>
                  <a:gd name="T83" fmla="*/ 223 h 223"/>
                  <a:gd name="T84" fmla="*/ 113 w 477"/>
                  <a:gd name="T85" fmla="*/ 0 h 223"/>
                  <a:gd name="T86" fmla="*/ 80 w 477"/>
                  <a:gd name="T87" fmla="*/ 135 h 223"/>
                  <a:gd name="T88" fmla="*/ 92 w 477"/>
                  <a:gd name="T89" fmla="*/ 31 h 223"/>
                  <a:gd name="T90" fmla="*/ 80 w 477"/>
                  <a:gd name="T91" fmla="*/ 223 h 223"/>
                  <a:gd name="T92" fmla="*/ 80 w 477"/>
                  <a:gd name="T93" fmla="*/ 135 h 223"/>
                  <a:gd name="T94" fmla="*/ 80 w 477"/>
                  <a:gd name="T95" fmla="*/ 0 h 223"/>
                  <a:gd name="T96" fmla="*/ 50 w 477"/>
                  <a:gd name="T97" fmla="*/ 74 h 223"/>
                  <a:gd name="T98" fmla="*/ 28 w 477"/>
                  <a:gd name="T99" fmla="*/ 74 h 223"/>
                  <a:gd name="T100" fmla="*/ 0 w 477"/>
                  <a:gd name="T10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7" h="223">
                    <a:moveTo>
                      <a:pt x="425" y="223"/>
                    </a:moveTo>
                    <a:lnTo>
                      <a:pt x="477" y="223"/>
                    </a:lnTo>
                    <a:lnTo>
                      <a:pt x="477" y="0"/>
                    </a:lnTo>
                    <a:lnTo>
                      <a:pt x="425" y="0"/>
                    </a:lnTo>
                    <a:lnTo>
                      <a:pt x="425" y="31"/>
                    </a:lnTo>
                    <a:lnTo>
                      <a:pt x="447" y="31"/>
                    </a:lnTo>
                    <a:lnTo>
                      <a:pt x="447" y="74"/>
                    </a:lnTo>
                    <a:lnTo>
                      <a:pt x="425" y="74"/>
                    </a:lnTo>
                    <a:lnTo>
                      <a:pt x="425" y="223"/>
                    </a:lnTo>
                    <a:moveTo>
                      <a:pt x="395" y="223"/>
                    </a:moveTo>
                    <a:lnTo>
                      <a:pt x="425" y="223"/>
                    </a:lnTo>
                    <a:lnTo>
                      <a:pt x="425" y="74"/>
                    </a:lnTo>
                    <a:lnTo>
                      <a:pt x="404" y="74"/>
                    </a:lnTo>
                    <a:lnTo>
                      <a:pt x="404" y="31"/>
                    </a:lnTo>
                    <a:lnTo>
                      <a:pt x="404" y="31"/>
                    </a:lnTo>
                    <a:lnTo>
                      <a:pt x="425" y="31"/>
                    </a:lnTo>
                    <a:lnTo>
                      <a:pt x="425" y="0"/>
                    </a:lnTo>
                    <a:lnTo>
                      <a:pt x="395" y="0"/>
                    </a:lnTo>
                    <a:lnTo>
                      <a:pt x="395" y="95"/>
                    </a:lnTo>
                    <a:lnTo>
                      <a:pt x="416" y="95"/>
                    </a:lnTo>
                    <a:lnTo>
                      <a:pt x="416" y="135"/>
                    </a:lnTo>
                    <a:lnTo>
                      <a:pt x="416" y="135"/>
                    </a:lnTo>
                    <a:lnTo>
                      <a:pt x="395" y="135"/>
                    </a:lnTo>
                    <a:lnTo>
                      <a:pt x="395" y="159"/>
                    </a:lnTo>
                    <a:lnTo>
                      <a:pt x="395" y="201"/>
                    </a:lnTo>
                    <a:lnTo>
                      <a:pt x="395" y="223"/>
                    </a:lnTo>
                    <a:lnTo>
                      <a:pt x="395" y="223"/>
                    </a:lnTo>
                    <a:moveTo>
                      <a:pt x="395" y="201"/>
                    </a:moveTo>
                    <a:lnTo>
                      <a:pt x="395" y="201"/>
                    </a:lnTo>
                    <a:moveTo>
                      <a:pt x="364" y="223"/>
                    </a:moveTo>
                    <a:lnTo>
                      <a:pt x="395" y="223"/>
                    </a:lnTo>
                    <a:lnTo>
                      <a:pt x="395" y="201"/>
                    </a:lnTo>
                    <a:lnTo>
                      <a:pt x="364" y="201"/>
                    </a:lnTo>
                    <a:lnTo>
                      <a:pt x="364" y="223"/>
                    </a:lnTo>
                    <a:lnTo>
                      <a:pt x="364" y="223"/>
                    </a:lnTo>
                    <a:moveTo>
                      <a:pt x="395" y="0"/>
                    </a:moveTo>
                    <a:lnTo>
                      <a:pt x="364" y="0"/>
                    </a:lnTo>
                    <a:lnTo>
                      <a:pt x="364" y="31"/>
                    </a:lnTo>
                    <a:lnTo>
                      <a:pt x="385" y="31"/>
                    </a:lnTo>
                    <a:lnTo>
                      <a:pt x="385" y="74"/>
                    </a:lnTo>
                    <a:lnTo>
                      <a:pt x="364" y="74"/>
                    </a:lnTo>
                    <a:lnTo>
                      <a:pt x="364" y="159"/>
                    </a:lnTo>
                    <a:lnTo>
                      <a:pt x="395" y="159"/>
                    </a:lnTo>
                    <a:lnTo>
                      <a:pt x="395" y="135"/>
                    </a:lnTo>
                    <a:lnTo>
                      <a:pt x="373" y="135"/>
                    </a:lnTo>
                    <a:lnTo>
                      <a:pt x="373" y="95"/>
                    </a:lnTo>
                    <a:lnTo>
                      <a:pt x="395" y="95"/>
                    </a:lnTo>
                    <a:lnTo>
                      <a:pt x="395" y="0"/>
                    </a:lnTo>
                    <a:moveTo>
                      <a:pt x="331" y="223"/>
                    </a:moveTo>
                    <a:lnTo>
                      <a:pt x="364" y="223"/>
                    </a:lnTo>
                    <a:lnTo>
                      <a:pt x="364" y="201"/>
                    </a:lnTo>
                    <a:lnTo>
                      <a:pt x="331" y="201"/>
                    </a:lnTo>
                    <a:lnTo>
                      <a:pt x="331" y="223"/>
                    </a:lnTo>
                    <a:lnTo>
                      <a:pt x="331" y="223"/>
                    </a:lnTo>
                    <a:moveTo>
                      <a:pt x="364" y="0"/>
                    </a:moveTo>
                    <a:lnTo>
                      <a:pt x="331" y="0"/>
                    </a:lnTo>
                    <a:lnTo>
                      <a:pt x="331" y="95"/>
                    </a:lnTo>
                    <a:lnTo>
                      <a:pt x="352" y="95"/>
                    </a:lnTo>
                    <a:lnTo>
                      <a:pt x="352" y="135"/>
                    </a:lnTo>
                    <a:lnTo>
                      <a:pt x="331" y="135"/>
                    </a:lnTo>
                    <a:lnTo>
                      <a:pt x="331" y="159"/>
                    </a:lnTo>
                    <a:lnTo>
                      <a:pt x="364" y="159"/>
                    </a:lnTo>
                    <a:lnTo>
                      <a:pt x="364" y="74"/>
                    </a:lnTo>
                    <a:lnTo>
                      <a:pt x="343" y="74"/>
                    </a:lnTo>
                    <a:lnTo>
                      <a:pt x="343" y="31"/>
                    </a:lnTo>
                    <a:lnTo>
                      <a:pt x="343" y="31"/>
                    </a:lnTo>
                    <a:lnTo>
                      <a:pt x="364" y="31"/>
                    </a:lnTo>
                    <a:lnTo>
                      <a:pt x="364" y="0"/>
                    </a:lnTo>
                    <a:moveTo>
                      <a:pt x="300" y="223"/>
                    </a:moveTo>
                    <a:lnTo>
                      <a:pt x="331" y="223"/>
                    </a:lnTo>
                    <a:lnTo>
                      <a:pt x="331" y="201"/>
                    </a:lnTo>
                    <a:lnTo>
                      <a:pt x="300" y="201"/>
                    </a:lnTo>
                    <a:lnTo>
                      <a:pt x="300" y="223"/>
                    </a:lnTo>
                    <a:lnTo>
                      <a:pt x="300" y="223"/>
                    </a:lnTo>
                    <a:moveTo>
                      <a:pt x="331" y="0"/>
                    </a:moveTo>
                    <a:lnTo>
                      <a:pt x="300" y="0"/>
                    </a:lnTo>
                    <a:lnTo>
                      <a:pt x="300" y="31"/>
                    </a:lnTo>
                    <a:lnTo>
                      <a:pt x="321" y="31"/>
                    </a:lnTo>
                    <a:lnTo>
                      <a:pt x="321" y="74"/>
                    </a:lnTo>
                    <a:lnTo>
                      <a:pt x="300" y="74"/>
                    </a:lnTo>
                    <a:lnTo>
                      <a:pt x="300" y="159"/>
                    </a:lnTo>
                    <a:lnTo>
                      <a:pt x="331" y="159"/>
                    </a:lnTo>
                    <a:lnTo>
                      <a:pt x="331" y="135"/>
                    </a:lnTo>
                    <a:lnTo>
                      <a:pt x="312" y="135"/>
                    </a:lnTo>
                    <a:lnTo>
                      <a:pt x="312" y="135"/>
                    </a:lnTo>
                    <a:lnTo>
                      <a:pt x="312" y="95"/>
                    </a:lnTo>
                    <a:lnTo>
                      <a:pt x="331" y="95"/>
                    </a:lnTo>
                    <a:lnTo>
                      <a:pt x="331" y="0"/>
                    </a:lnTo>
                    <a:moveTo>
                      <a:pt x="269" y="223"/>
                    </a:moveTo>
                    <a:lnTo>
                      <a:pt x="300" y="223"/>
                    </a:lnTo>
                    <a:lnTo>
                      <a:pt x="300" y="201"/>
                    </a:lnTo>
                    <a:lnTo>
                      <a:pt x="269" y="201"/>
                    </a:lnTo>
                    <a:lnTo>
                      <a:pt x="269" y="223"/>
                    </a:lnTo>
                    <a:lnTo>
                      <a:pt x="269" y="223"/>
                    </a:lnTo>
                    <a:moveTo>
                      <a:pt x="300" y="0"/>
                    </a:moveTo>
                    <a:lnTo>
                      <a:pt x="269" y="0"/>
                    </a:lnTo>
                    <a:lnTo>
                      <a:pt x="269" y="95"/>
                    </a:lnTo>
                    <a:lnTo>
                      <a:pt x="291" y="95"/>
                    </a:lnTo>
                    <a:lnTo>
                      <a:pt x="291" y="135"/>
                    </a:lnTo>
                    <a:lnTo>
                      <a:pt x="269" y="135"/>
                    </a:lnTo>
                    <a:lnTo>
                      <a:pt x="269" y="159"/>
                    </a:lnTo>
                    <a:lnTo>
                      <a:pt x="300" y="159"/>
                    </a:lnTo>
                    <a:lnTo>
                      <a:pt x="300" y="74"/>
                    </a:lnTo>
                    <a:lnTo>
                      <a:pt x="279" y="74"/>
                    </a:lnTo>
                    <a:lnTo>
                      <a:pt x="279" y="31"/>
                    </a:lnTo>
                    <a:lnTo>
                      <a:pt x="279" y="31"/>
                    </a:lnTo>
                    <a:lnTo>
                      <a:pt x="300" y="31"/>
                    </a:lnTo>
                    <a:lnTo>
                      <a:pt x="300" y="0"/>
                    </a:lnTo>
                    <a:moveTo>
                      <a:pt x="239" y="223"/>
                    </a:moveTo>
                    <a:lnTo>
                      <a:pt x="269" y="223"/>
                    </a:lnTo>
                    <a:lnTo>
                      <a:pt x="269" y="201"/>
                    </a:lnTo>
                    <a:lnTo>
                      <a:pt x="239" y="201"/>
                    </a:lnTo>
                    <a:lnTo>
                      <a:pt x="239" y="223"/>
                    </a:lnTo>
                    <a:lnTo>
                      <a:pt x="239" y="223"/>
                    </a:lnTo>
                    <a:moveTo>
                      <a:pt x="269" y="0"/>
                    </a:moveTo>
                    <a:lnTo>
                      <a:pt x="239" y="0"/>
                    </a:lnTo>
                    <a:lnTo>
                      <a:pt x="239" y="31"/>
                    </a:lnTo>
                    <a:lnTo>
                      <a:pt x="260" y="31"/>
                    </a:lnTo>
                    <a:lnTo>
                      <a:pt x="260" y="74"/>
                    </a:lnTo>
                    <a:lnTo>
                      <a:pt x="239" y="74"/>
                    </a:lnTo>
                    <a:lnTo>
                      <a:pt x="239" y="159"/>
                    </a:lnTo>
                    <a:lnTo>
                      <a:pt x="269" y="159"/>
                    </a:lnTo>
                    <a:lnTo>
                      <a:pt x="269" y="135"/>
                    </a:lnTo>
                    <a:lnTo>
                      <a:pt x="248" y="135"/>
                    </a:lnTo>
                    <a:lnTo>
                      <a:pt x="248" y="135"/>
                    </a:lnTo>
                    <a:lnTo>
                      <a:pt x="248" y="95"/>
                    </a:lnTo>
                    <a:lnTo>
                      <a:pt x="269" y="95"/>
                    </a:lnTo>
                    <a:lnTo>
                      <a:pt x="269" y="0"/>
                    </a:lnTo>
                    <a:moveTo>
                      <a:pt x="206" y="223"/>
                    </a:moveTo>
                    <a:lnTo>
                      <a:pt x="239" y="223"/>
                    </a:lnTo>
                    <a:lnTo>
                      <a:pt x="239" y="201"/>
                    </a:lnTo>
                    <a:lnTo>
                      <a:pt x="206" y="201"/>
                    </a:lnTo>
                    <a:lnTo>
                      <a:pt x="206" y="223"/>
                    </a:lnTo>
                    <a:lnTo>
                      <a:pt x="206" y="223"/>
                    </a:lnTo>
                    <a:moveTo>
                      <a:pt x="239" y="0"/>
                    </a:moveTo>
                    <a:lnTo>
                      <a:pt x="206" y="0"/>
                    </a:lnTo>
                    <a:lnTo>
                      <a:pt x="206" y="95"/>
                    </a:lnTo>
                    <a:lnTo>
                      <a:pt x="227" y="95"/>
                    </a:lnTo>
                    <a:lnTo>
                      <a:pt x="227" y="135"/>
                    </a:lnTo>
                    <a:lnTo>
                      <a:pt x="206" y="135"/>
                    </a:lnTo>
                    <a:lnTo>
                      <a:pt x="206" y="159"/>
                    </a:lnTo>
                    <a:lnTo>
                      <a:pt x="239" y="159"/>
                    </a:lnTo>
                    <a:lnTo>
                      <a:pt x="239" y="74"/>
                    </a:lnTo>
                    <a:lnTo>
                      <a:pt x="217" y="74"/>
                    </a:lnTo>
                    <a:lnTo>
                      <a:pt x="217" y="31"/>
                    </a:lnTo>
                    <a:lnTo>
                      <a:pt x="217" y="31"/>
                    </a:lnTo>
                    <a:lnTo>
                      <a:pt x="239" y="31"/>
                    </a:lnTo>
                    <a:lnTo>
                      <a:pt x="239" y="0"/>
                    </a:lnTo>
                    <a:moveTo>
                      <a:pt x="175" y="223"/>
                    </a:moveTo>
                    <a:lnTo>
                      <a:pt x="206" y="223"/>
                    </a:lnTo>
                    <a:lnTo>
                      <a:pt x="206" y="201"/>
                    </a:lnTo>
                    <a:lnTo>
                      <a:pt x="175" y="201"/>
                    </a:lnTo>
                    <a:lnTo>
                      <a:pt x="175" y="223"/>
                    </a:lnTo>
                    <a:lnTo>
                      <a:pt x="175" y="223"/>
                    </a:lnTo>
                    <a:moveTo>
                      <a:pt x="206" y="0"/>
                    </a:moveTo>
                    <a:lnTo>
                      <a:pt x="175" y="0"/>
                    </a:lnTo>
                    <a:lnTo>
                      <a:pt x="175" y="31"/>
                    </a:lnTo>
                    <a:lnTo>
                      <a:pt x="196" y="31"/>
                    </a:lnTo>
                    <a:lnTo>
                      <a:pt x="196" y="74"/>
                    </a:lnTo>
                    <a:lnTo>
                      <a:pt x="175" y="74"/>
                    </a:lnTo>
                    <a:lnTo>
                      <a:pt x="175" y="159"/>
                    </a:lnTo>
                    <a:lnTo>
                      <a:pt x="206" y="159"/>
                    </a:lnTo>
                    <a:lnTo>
                      <a:pt x="206" y="135"/>
                    </a:lnTo>
                    <a:lnTo>
                      <a:pt x="187" y="135"/>
                    </a:lnTo>
                    <a:lnTo>
                      <a:pt x="187" y="135"/>
                    </a:lnTo>
                    <a:lnTo>
                      <a:pt x="187" y="95"/>
                    </a:lnTo>
                    <a:lnTo>
                      <a:pt x="206" y="95"/>
                    </a:lnTo>
                    <a:lnTo>
                      <a:pt x="206" y="0"/>
                    </a:lnTo>
                    <a:moveTo>
                      <a:pt x="144" y="223"/>
                    </a:moveTo>
                    <a:lnTo>
                      <a:pt x="175" y="223"/>
                    </a:lnTo>
                    <a:lnTo>
                      <a:pt x="175" y="201"/>
                    </a:lnTo>
                    <a:lnTo>
                      <a:pt x="144" y="201"/>
                    </a:lnTo>
                    <a:lnTo>
                      <a:pt x="144" y="223"/>
                    </a:lnTo>
                    <a:lnTo>
                      <a:pt x="144" y="223"/>
                    </a:lnTo>
                    <a:moveTo>
                      <a:pt x="175" y="0"/>
                    </a:moveTo>
                    <a:lnTo>
                      <a:pt x="144" y="0"/>
                    </a:lnTo>
                    <a:lnTo>
                      <a:pt x="144" y="95"/>
                    </a:lnTo>
                    <a:lnTo>
                      <a:pt x="165" y="95"/>
                    </a:lnTo>
                    <a:lnTo>
                      <a:pt x="165" y="135"/>
                    </a:lnTo>
                    <a:lnTo>
                      <a:pt x="144" y="135"/>
                    </a:lnTo>
                    <a:lnTo>
                      <a:pt x="144" y="159"/>
                    </a:lnTo>
                    <a:lnTo>
                      <a:pt x="175" y="159"/>
                    </a:lnTo>
                    <a:lnTo>
                      <a:pt x="175" y="74"/>
                    </a:lnTo>
                    <a:lnTo>
                      <a:pt x="154" y="74"/>
                    </a:lnTo>
                    <a:lnTo>
                      <a:pt x="154" y="31"/>
                    </a:lnTo>
                    <a:lnTo>
                      <a:pt x="154" y="31"/>
                    </a:lnTo>
                    <a:lnTo>
                      <a:pt x="175" y="31"/>
                    </a:lnTo>
                    <a:lnTo>
                      <a:pt x="175" y="0"/>
                    </a:lnTo>
                    <a:moveTo>
                      <a:pt x="113" y="223"/>
                    </a:moveTo>
                    <a:lnTo>
                      <a:pt x="144" y="223"/>
                    </a:lnTo>
                    <a:lnTo>
                      <a:pt x="144" y="201"/>
                    </a:lnTo>
                    <a:lnTo>
                      <a:pt x="113" y="201"/>
                    </a:lnTo>
                    <a:lnTo>
                      <a:pt x="113" y="223"/>
                    </a:lnTo>
                    <a:lnTo>
                      <a:pt x="113" y="223"/>
                    </a:lnTo>
                    <a:moveTo>
                      <a:pt x="144" y="0"/>
                    </a:moveTo>
                    <a:lnTo>
                      <a:pt x="113" y="0"/>
                    </a:lnTo>
                    <a:lnTo>
                      <a:pt x="113" y="31"/>
                    </a:lnTo>
                    <a:lnTo>
                      <a:pt x="135" y="31"/>
                    </a:lnTo>
                    <a:lnTo>
                      <a:pt x="135" y="74"/>
                    </a:lnTo>
                    <a:lnTo>
                      <a:pt x="113" y="74"/>
                    </a:lnTo>
                    <a:lnTo>
                      <a:pt x="113" y="159"/>
                    </a:lnTo>
                    <a:lnTo>
                      <a:pt x="144" y="159"/>
                    </a:lnTo>
                    <a:lnTo>
                      <a:pt x="144" y="135"/>
                    </a:lnTo>
                    <a:lnTo>
                      <a:pt x="123" y="135"/>
                    </a:lnTo>
                    <a:lnTo>
                      <a:pt x="123" y="135"/>
                    </a:lnTo>
                    <a:lnTo>
                      <a:pt x="123" y="95"/>
                    </a:lnTo>
                    <a:lnTo>
                      <a:pt x="144" y="95"/>
                    </a:lnTo>
                    <a:lnTo>
                      <a:pt x="144" y="0"/>
                    </a:lnTo>
                    <a:moveTo>
                      <a:pt x="80" y="223"/>
                    </a:moveTo>
                    <a:lnTo>
                      <a:pt x="113" y="223"/>
                    </a:lnTo>
                    <a:lnTo>
                      <a:pt x="113" y="201"/>
                    </a:lnTo>
                    <a:lnTo>
                      <a:pt x="80" y="201"/>
                    </a:lnTo>
                    <a:lnTo>
                      <a:pt x="80" y="223"/>
                    </a:lnTo>
                    <a:lnTo>
                      <a:pt x="80" y="223"/>
                    </a:lnTo>
                    <a:moveTo>
                      <a:pt x="113" y="0"/>
                    </a:moveTo>
                    <a:lnTo>
                      <a:pt x="80" y="0"/>
                    </a:lnTo>
                    <a:lnTo>
                      <a:pt x="80" y="95"/>
                    </a:lnTo>
                    <a:lnTo>
                      <a:pt x="102" y="95"/>
                    </a:lnTo>
                    <a:lnTo>
                      <a:pt x="102" y="135"/>
                    </a:lnTo>
                    <a:lnTo>
                      <a:pt x="80" y="135"/>
                    </a:lnTo>
                    <a:lnTo>
                      <a:pt x="80" y="159"/>
                    </a:lnTo>
                    <a:lnTo>
                      <a:pt x="113" y="159"/>
                    </a:lnTo>
                    <a:lnTo>
                      <a:pt x="113" y="74"/>
                    </a:lnTo>
                    <a:lnTo>
                      <a:pt x="92" y="74"/>
                    </a:lnTo>
                    <a:lnTo>
                      <a:pt x="92" y="31"/>
                    </a:lnTo>
                    <a:lnTo>
                      <a:pt x="92" y="31"/>
                    </a:lnTo>
                    <a:lnTo>
                      <a:pt x="113" y="31"/>
                    </a:lnTo>
                    <a:lnTo>
                      <a:pt x="113" y="0"/>
                    </a:lnTo>
                    <a:moveTo>
                      <a:pt x="50" y="223"/>
                    </a:moveTo>
                    <a:lnTo>
                      <a:pt x="80" y="223"/>
                    </a:lnTo>
                    <a:lnTo>
                      <a:pt x="80" y="201"/>
                    </a:lnTo>
                    <a:lnTo>
                      <a:pt x="80" y="201"/>
                    </a:lnTo>
                    <a:lnTo>
                      <a:pt x="80" y="159"/>
                    </a:lnTo>
                    <a:lnTo>
                      <a:pt x="80" y="159"/>
                    </a:lnTo>
                    <a:lnTo>
                      <a:pt x="80" y="135"/>
                    </a:lnTo>
                    <a:lnTo>
                      <a:pt x="61" y="135"/>
                    </a:lnTo>
                    <a:lnTo>
                      <a:pt x="61" y="135"/>
                    </a:lnTo>
                    <a:lnTo>
                      <a:pt x="61" y="95"/>
                    </a:lnTo>
                    <a:lnTo>
                      <a:pt x="80" y="95"/>
                    </a:lnTo>
                    <a:lnTo>
                      <a:pt x="80" y="0"/>
                    </a:lnTo>
                    <a:lnTo>
                      <a:pt x="50" y="0"/>
                    </a:lnTo>
                    <a:lnTo>
                      <a:pt x="50" y="31"/>
                    </a:lnTo>
                    <a:lnTo>
                      <a:pt x="71" y="31"/>
                    </a:lnTo>
                    <a:lnTo>
                      <a:pt x="71" y="74"/>
                    </a:lnTo>
                    <a:lnTo>
                      <a:pt x="50" y="74"/>
                    </a:lnTo>
                    <a:lnTo>
                      <a:pt x="50" y="223"/>
                    </a:lnTo>
                    <a:moveTo>
                      <a:pt x="0" y="223"/>
                    </a:moveTo>
                    <a:lnTo>
                      <a:pt x="50" y="223"/>
                    </a:lnTo>
                    <a:lnTo>
                      <a:pt x="50" y="74"/>
                    </a:lnTo>
                    <a:lnTo>
                      <a:pt x="28" y="74"/>
                    </a:lnTo>
                    <a:lnTo>
                      <a:pt x="28" y="31"/>
                    </a:lnTo>
                    <a:lnTo>
                      <a:pt x="28" y="31"/>
                    </a:lnTo>
                    <a:lnTo>
                      <a:pt x="50" y="31"/>
                    </a:lnTo>
                    <a:lnTo>
                      <a:pt x="50" y="0"/>
                    </a:lnTo>
                    <a:lnTo>
                      <a:pt x="0" y="0"/>
                    </a:lnTo>
                    <a:lnTo>
                      <a:pt x="0" y="223"/>
                    </a:ln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2" name="Freeform 51"/>
              <p:cNvSpPr/>
              <p:nvPr/>
            </p:nvSpPr>
            <p:spPr bwMode="auto">
              <a:xfrm>
                <a:off x="3652838" y="2763838"/>
                <a:ext cx="434975" cy="104775"/>
              </a:xfrm>
              <a:custGeom>
                <a:avLst/>
                <a:gdLst>
                  <a:gd name="T0" fmla="*/ 0 w 116"/>
                  <a:gd name="T1" fmla="*/ 14 h 28"/>
                  <a:gd name="T2" fmla="*/ 8 w 116"/>
                  <a:gd name="T3" fmla="*/ 28 h 28"/>
                  <a:gd name="T4" fmla="*/ 58 w 116"/>
                  <a:gd name="T5" fmla="*/ 16 h 28"/>
                  <a:gd name="T6" fmla="*/ 108 w 116"/>
                  <a:gd name="T7" fmla="*/ 28 h 28"/>
                  <a:gd name="T8" fmla="*/ 116 w 116"/>
                  <a:gd name="T9" fmla="*/ 14 h 28"/>
                  <a:gd name="T10" fmla="*/ 58 w 116"/>
                  <a:gd name="T11" fmla="*/ 0 h 28"/>
                  <a:gd name="T12" fmla="*/ 0 w 116"/>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16" h="28">
                    <a:moveTo>
                      <a:pt x="0" y="14"/>
                    </a:moveTo>
                    <a:cubicBezTo>
                      <a:pt x="8" y="28"/>
                      <a:pt x="8" y="28"/>
                      <a:pt x="8" y="28"/>
                    </a:cubicBezTo>
                    <a:cubicBezTo>
                      <a:pt x="22" y="20"/>
                      <a:pt x="40" y="16"/>
                      <a:pt x="58" y="16"/>
                    </a:cubicBezTo>
                    <a:cubicBezTo>
                      <a:pt x="77" y="16"/>
                      <a:pt x="94" y="20"/>
                      <a:pt x="108" y="28"/>
                    </a:cubicBezTo>
                    <a:cubicBezTo>
                      <a:pt x="116" y="14"/>
                      <a:pt x="116" y="14"/>
                      <a:pt x="116" y="14"/>
                    </a:cubicBezTo>
                    <a:cubicBezTo>
                      <a:pt x="100" y="5"/>
                      <a:pt x="79" y="0"/>
                      <a:pt x="58" y="0"/>
                    </a:cubicBezTo>
                    <a:cubicBezTo>
                      <a:pt x="37" y="0"/>
                      <a:pt x="16" y="5"/>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3" name="Freeform 52"/>
              <p:cNvSpPr/>
              <p:nvPr/>
            </p:nvSpPr>
            <p:spPr bwMode="auto">
              <a:xfrm>
                <a:off x="3576638" y="2643188"/>
                <a:ext cx="585788" cy="123825"/>
              </a:xfrm>
              <a:custGeom>
                <a:avLst/>
                <a:gdLst>
                  <a:gd name="T0" fmla="*/ 156 w 156"/>
                  <a:gd name="T1" fmla="*/ 19 h 33"/>
                  <a:gd name="T2" fmla="*/ 78 w 156"/>
                  <a:gd name="T3" fmla="*/ 0 h 33"/>
                  <a:gd name="T4" fmla="*/ 0 w 156"/>
                  <a:gd name="T5" fmla="*/ 19 h 33"/>
                  <a:gd name="T6" fmla="*/ 8 w 156"/>
                  <a:gd name="T7" fmla="*/ 33 h 33"/>
                  <a:gd name="T8" fmla="*/ 78 w 156"/>
                  <a:gd name="T9" fmla="*/ 17 h 33"/>
                  <a:gd name="T10" fmla="*/ 148 w 156"/>
                  <a:gd name="T11" fmla="*/ 33 h 33"/>
                  <a:gd name="T12" fmla="*/ 156 w 156"/>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156" h="33">
                    <a:moveTo>
                      <a:pt x="156" y="19"/>
                    </a:moveTo>
                    <a:cubicBezTo>
                      <a:pt x="134" y="7"/>
                      <a:pt x="106" y="0"/>
                      <a:pt x="78" y="0"/>
                    </a:cubicBezTo>
                    <a:cubicBezTo>
                      <a:pt x="50" y="0"/>
                      <a:pt x="22" y="7"/>
                      <a:pt x="0" y="19"/>
                    </a:cubicBezTo>
                    <a:cubicBezTo>
                      <a:pt x="8" y="33"/>
                      <a:pt x="8" y="33"/>
                      <a:pt x="8" y="33"/>
                    </a:cubicBezTo>
                    <a:cubicBezTo>
                      <a:pt x="28" y="23"/>
                      <a:pt x="53" y="17"/>
                      <a:pt x="78" y="17"/>
                    </a:cubicBezTo>
                    <a:cubicBezTo>
                      <a:pt x="104" y="17"/>
                      <a:pt x="129" y="23"/>
                      <a:pt x="148" y="33"/>
                    </a:cubicBezTo>
                    <a:lnTo>
                      <a:pt x="1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4" name="Freeform 53"/>
              <p:cNvSpPr/>
              <p:nvPr/>
            </p:nvSpPr>
            <p:spPr bwMode="auto">
              <a:xfrm>
                <a:off x="4414838" y="584200"/>
                <a:ext cx="600075" cy="601663"/>
              </a:xfrm>
              <a:custGeom>
                <a:avLst/>
                <a:gdLst>
                  <a:gd name="T0" fmla="*/ 158 w 160"/>
                  <a:gd name="T1" fmla="*/ 62 h 160"/>
                  <a:gd name="T2" fmla="*/ 126 w 160"/>
                  <a:gd name="T3" fmla="*/ 76 h 160"/>
                  <a:gd name="T4" fmla="*/ 113 w 160"/>
                  <a:gd name="T5" fmla="*/ 76 h 160"/>
                  <a:gd name="T6" fmla="*/ 107 w 160"/>
                  <a:gd name="T7" fmla="*/ 60 h 160"/>
                  <a:gd name="T8" fmla="*/ 116 w 160"/>
                  <a:gd name="T9" fmla="*/ 51 h 160"/>
                  <a:gd name="T10" fmla="*/ 148 w 160"/>
                  <a:gd name="T11" fmla="*/ 38 h 160"/>
                  <a:gd name="T12" fmla="*/ 134 w 160"/>
                  <a:gd name="T13" fmla="*/ 21 h 160"/>
                  <a:gd name="T14" fmla="*/ 113 w 160"/>
                  <a:gd name="T15" fmla="*/ 12 h 160"/>
                  <a:gd name="T16" fmla="*/ 109 w 160"/>
                  <a:gd name="T17" fmla="*/ 38 h 160"/>
                  <a:gd name="T18" fmla="*/ 94 w 160"/>
                  <a:gd name="T19" fmla="*/ 60 h 160"/>
                  <a:gd name="T20" fmla="*/ 96 w 160"/>
                  <a:gd name="T21" fmla="*/ 36 h 160"/>
                  <a:gd name="T22" fmla="*/ 85 w 160"/>
                  <a:gd name="T23" fmla="*/ 29 h 160"/>
                  <a:gd name="T24" fmla="*/ 85 w 160"/>
                  <a:gd name="T25" fmla="*/ 17 h 160"/>
                  <a:gd name="T26" fmla="*/ 76 w 160"/>
                  <a:gd name="T27" fmla="*/ 17 h 160"/>
                  <a:gd name="T28" fmla="*/ 76 w 160"/>
                  <a:gd name="T29" fmla="*/ 29 h 160"/>
                  <a:gd name="T30" fmla="*/ 65 w 160"/>
                  <a:gd name="T31" fmla="*/ 36 h 160"/>
                  <a:gd name="T32" fmla="*/ 66 w 160"/>
                  <a:gd name="T33" fmla="*/ 60 h 160"/>
                  <a:gd name="T34" fmla="*/ 51 w 160"/>
                  <a:gd name="T35" fmla="*/ 38 h 160"/>
                  <a:gd name="T36" fmla="*/ 48 w 160"/>
                  <a:gd name="T37" fmla="*/ 12 h 160"/>
                  <a:gd name="T38" fmla="*/ 27 w 160"/>
                  <a:gd name="T39" fmla="*/ 21 h 160"/>
                  <a:gd name="T40" fmla="*/ 13 w 160"/>
                  <a:gd name="T41" fmla="*/ 38 h 160"/>
                  <a:gd name="T42" fmla="*/ 45 w 160"/>
                  <a:gd name="T43" fmla="*/ 51 h 160"/>
                  <a:gd name="T44" fmla="*/ 54 w 160"/>
                  <a:gd name="T45" fmla="*/ 60 h 160"/>
                  <a:gd name="T46" fmla="*/ 47 w 160"/>
                  <a:gd name="T47" fmla="*/ 76 h 160"/>
                  <a:gd name="T48" fmla="*/ 35 w 160"/>
                  <a:gd name="T49" fmla="*/ 76 h 160"/>
                  <a:gd name="T50" fmla="*/ 3 w 160"/>
                  <a:gd name="T51" fmla="*/ 62 h 160"/>
                  <a:gd name="T52" fmla="*/ 0 w 160"/>
                  <a:gd name="T53" fmla="*/ 85 h 160"/>
                  <a:gd name="T54" fmla="*/ 9 w 160"/>
                  <a:gd name="T55" fmla="*/ 105 h 160"/>
                  <a:gd name="T56" fmla="*/ 30 w 160"/>
                  <a:gd name="T57" fmla="*/ 90 h 160"/>
                  <a:gd name="T58" fmla="*/ 56 w 160"/>
                  <a:gd name="T59" fmla="*/ 85 h 160"/>
                  <a:gd name="T60" fmla="*/ 38 w 160"/>
                  <a:gd name="T61" fmla="*/ 100 h 160"/>
                  <a:gd name="T62" fmla="*/ 41 w 160"/>
                  <a:gd name="T63" fmla="*/ 113 h 160"/>
                  <a:gd name="T64" fmla="*/ 32 w 160"/>
                  <a:gd name="T65" fmla="*/ 122 h 160"/>
                  <a:gd name="T66" fmla="*/ 39 w 160"/>
                  <a:gd name="T67" fmla="*/ 128 h 160"/>
                  <a:gd name="T68" fmla="*/ 48 w 160"/>
                  <a:gd name="T69" fmla="*/ 119 h 160"/>
                  <a:gd name="T70" fmla="*/ 60 w 160"/>
                  <a:gd name="T71" fmla="*/ 123 h 160"/>
                  <a:gd name="T72" fmla="*/ 76 w 160"/>
                  <a:gd name="T73" fmla="*/ 104 h 160"/>
                  <a:gd name="T74" fmla="*/ 71 w 160"/>
                  <a:gd name="T75" fmla="*/ 131 h 160"/>
                  <a:gd name="T76" fmla="*/ 56 w 160"/>
                  <a:gd name="T77" fmla="*/ 151 h 160"/>
                  <a:gd name="T78" fmla="*/ 76 w 160"/>
                  <a:gd name="T79" fmla="*/ 160 h 160"/>
                  <a:gd name="T80" fmla="*/ 99 w 160"/>
                  <a:gd name="T81" fmla="*/ 158 h 160"/>
                  <a:gd name="T82" fmla="*/ 85 w 160"/>
                  <a:gd name="T83" fmla="*/ 126 h 160"/>
                  <a:gd name="T84" fmla="*/ 85 w 160"/>
                  <a:gd name="T85" fmla="*/ 113 h 160"/>
                  <a:gd name="T86" fmla="*/ 101 w 160"/>
                  <a:gd name="T87" fmla="*/ 107 h 160"/>
                  <a:gd name="T88" fmla="*/ 109 w 160"/>
                  <a:gd name="T89" fmla="*/ 115 h 160"/>
                  <a:gd name="T90" fmla="*/ 122 w 160"/>
                  <a:gd name="T91" fmla="*/ 148 h 160"/>
                  <a:gd name="T92" fmla="*/ 140 w 160"/>
                  <a:gd name="T93" fmla="*/ 134 h 160"/>
                  <a:gd name="T94" fmla="*/ 148 w 160"/>
                  <a:gd name="T95" fmla="*/ 113 h 160"/>
                  <a:gd name="T96" fmla="*/ 123 w 160"/>
                  <a:gd name="T97" fmla="*/ 109 h 160"/>
                  <a:gd name="T98" fmla="*/ 101 w 160"/>
                  <a:gd name="T99" fmla="*/ 94 h 160"/>
                  <a:gd name="T100" fmla="*/ 125 w 160"/>
                  <a:gd name="T101" fmla="*/ 96 h 160"/>
                  <a:gd name="T102" fmla="*/ 131 w 160"/>
                  <a:gd name="T103" fmla="*/ 85 h 160"/>
                  <a:gd name="T104" fmla="*/ 144 w 160"/>
                  <a:gd name="T105" fmla="*/ 8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0" h="160">
                    <a:moveTo>
                      <a:pt x="160" y="76"/>
                    </a:moveTo>
                    <a:cubicBezTo>
                      <a:pt x="144" y="76"/>
                      <a:pt x="144" y="76"/>
                      <a:pt x="144" y="76"/>
                    </a:cubicBezTo>
                    <a:cubicBezTo>
                      <a:pt x="158" y="62"/>
                      <a:pt x="158" y="62"/>
                      <a:pt x="158" y="62"/>
                    </a:cubicBezTo>
                    <a:cubicBezTo>
                      <a:pt x="152" y="56"/>
                      <a:pt x="152" y="56"/>
                      <a:pt x="152" y="56"/>
                    </a:cubicBezTo>
                    <a:cubicBezTo>
                      <a:pt x="131" y="76"/>
                      <a:pt x="131" y="76"/>
                      <a:pt x="131" y="76"/>
                    </a:cubicBezTo>
                    <a:cubicBezTo>
                      <a:pt x="126" y="76"/>
                      <a:pt x="126" y="76"/>
                      <a:pt x="126" y="76"/>
                    </a:cubicBezTo>
                    <a:cubicBezTo>
                      <a:pt x="131" y="71"/>
                      <a:pt x="131" y="71"/>
                      <a:pt x="131" y="71"/>
                    </a:cubicBezTo>
                    <a:cubicBezTo>
                      <a:pt x="125" y="64"/>
                      <a:pt x="125" y="64"/>
                      <a:pt x="125" y="64"/>
                    </a:cubicBezTo>
                    <a:cubicBezTo>
                      <a:pt x="113" y="76"/>
                      <a:pt x="113" y="76"/>
                      <a:pt x="113" y="76"/>
                    </a:cubicBezTo>
                    <a:cubicBezTo>
                      <a:pt x="105" y="76"/>
                      <a:pt x="105" y="76"/>
                      <a:pt x="105" y="76"/>
                    </a:cubicBezTo>
                    <a:cubicBezTo>
                      <a:pt x="104" y="72"/>
                      <a:pt x="103" y="69"/>
                      <a:pt x="101" y="66"/>
                    </a:cubicBezTo>
                    <a:cubicBezTo>
                      <a:pt x="107" y="60"/>
                      <a:pt x="107" y="60"/>
                      <a:pt x="107" y="60"/>
                    </a:cubicBezTo>
                    <a:cubicBezTo>
                      <a:pt x="123" y="60"/>
                      <a:pt x="123" y="60"/>
                      <a:pt x="123" y="60"/>
                    </a:cubicBezTo>
                    <a:cubicBezTo>
                      <a:pt x="123" y="51"/>
                      <a:pt x="123" y="51"/>
                      <a:pt x="123" y="51"/>
                    </a:cubicBezTo>
                    <a:cubicBezTo>
                      <a:pt x="116" y="51"/>
                      <a:pt x="116" y="51"/>
                      <a:pt x="116" y="51"/>
                    </a:cubicBezTo>
                    <a:cubicBezTo>
                      <a:pt x="120" y="47"/>
                      <a:pt x="120" y="47"/>
                      <a:pt x="120" y="47"/>
                    </a:cubicBezTo>
                    <a:cubicBezTo>
                      <a:pt x="148" y="47"/>
                      <a:pt x="148" y="47"/>
                      <a:pt x="148" y="47"/>
                    </a:cubicBezTo>
                    <a:cubicBezTo>
                      <a:pt x="148" y="38"/>
                      <a:pt x="148" y="38"/>
                      <a:pt x="148" y="38"/>
                    </a:cubicBezTo>
                    <a:cubicBezTo>
                      <a:pt x="128" y="38"/>
                      <a:pt x="128" y="38"/>
                      <a:pt x="128" y="38"/>
                    </a:cubicBezTo>
                    <a:cubicBezTo>
                      <a:pt x="140" y="27"/>
                      <a:pt x="140" y="27"/>
                      <a:pt x="140" y="27"/>
                    </a:cubicBezTo>
                    <a:cubicBezTo>
                      <a:pt x="134" y="21"/>
                      <a:pt x="134" y="21"/>
                      <a:pt x="134" y="21"/>
                    </a:cubicBezTo>
                    <a:cubicBezTo>
                      <a:pt x="122" y="32"/>
                      <a:pt x="122" y="32"/>
                      <a:pt x="122" y="32"/>
                    </a:cubicBezTo>
                    <a:cubicBezTo>
                      <a:pt x="122" y="12"/>
                      <a:pt x="122" y="12"/>
                      <a:pt x="122" y="12"/>
                    </a:cubicBezTo>
                    <a:cubicBezTo>
                      <a:pt x="113" y="12"/>
                      <a:pt x="113" y="12"/>
                      <a:pt x="113" y="12"/>
                    </a:cubicBezTo>
                    <a:cubicBezTo>
                      <a:pt x="113" y="41"/>
                      <a:pt x="113" y="41"/>
                      <a:pt x="113" y="41"/>
                    </a:cubicBezTo>
                    <a:cubicBezTo>
                      <a:pt x="109" y="45"/>
                      <a:pt x="109" y="45"/>
                      <a:pt x="109" y="45"/>
                    </a:cubicBezTo>
                    <a:cubicBezTo>
                      <a:pt x="109" y="38"/>
                      <a:pt x="109" y="38"/>
                      <a:pt x="109" y="38"/>
                    </a:cubicBezTo>
                    <a:cubicBezTo>
                      <a:pt x="101" y="38"/>
                      <a:pt x="101" y="38"/>
                      <a:pt x="101" y="38"/>
                    </a:cubicBezTo>
                    <a:cubicBezTo>
                      <a:pt x="101" y="54"/>
                      <a:pt x="101" y="54"/>
                      <a:pt x="101" y="54"/>
                    </a:cubicBezTo>
                    <a:cubicBezTo>
                      <a:pt x="94" y="60"/>
                      <a:pt x="94" y="60"/>
                      <a:pt x="94" y="60"/>
                    </a:cubicBezTo>
                    <a:cubicBezTo>
                      <a:pt x="92" y="58"/>
                      <a:pt x="88" y="57"/>
                      <a:pt x="85" y="56"/>
                    </a:cubicBezTo>
                    <a:cubicBezTo>
                      <a:pt x="85" y="47"/>
                      <a:pt x="85" y="47"/>
                      <a:pt x="85" y="47"/>
                    </a:cubicBezTo>
                    <a:cubicBezTo>
                      <a:pt x="96" y="36"/>
                      <a:pt x="96" y="36"/>
                      <a:pt x="96" y="36"/>
                    </a:cubicBezTo>
                    <a:cubicBezTo>
                      <a:pt x="90" y="30"/>
                      <a:pt x="90" y="30"/>
                      <a:pt x="90" y="30"/>
                    </a:cubicBezTo>
                    <a:cubicBezTo>
                      <a:pt x="85" y="35"/>
                      <a:pt x="85" y="35"/>
                      <a:pt x="85" y="35"/>
                    </a:cubicBezTo>
                    <a:cubicBezTo>
                      <a:pt x="85" y="29"/>
                      <a:pt x="85" y="29"/>
                      <a:pt x="85" y="29"/>
                    </a:cubicBezTo>
                    <a:cubicBezTo>
                      <a:pt x="105" y="9"/>
                      <a:pt x="105" y="9"/>
                      <a:pt x="105" y="9"/>
                    </a:cubicBezTo>
                    <a:cubicBezTo>
                      <a:pt x="99" y="3"/>
                      <a:pt x="99" y="3"/>
                      <a:pt x="99" y="3"/>
                    </a:cubicBezTo>
                    <a:cubicBezTo>
                      <a:pt x="85" y="17"/>
                      <a:pt x="85" y="17"/>
                      <a:pt x="85" y="17"/>
                    </a:cubicBezTo>
                    <a:cubicBezTo>
                      <a:pt x="85" y="0"/>
                      <a:pt x="85" y="0"/>
                      <a:pt x="85" y="0"/>
                    </a:cubicBezTo>
                    <a:cubicBezTo>
                      <a:pt x="76" y="0"/>
                      <a:pt x="76" y="0"/>
                      <a:pt x="76" y="0"/>
                    </a:cubicBezTo>
                    <a:cubicBezTo>
                      <a:pt x="76" y="17"/>
                      <a:pt x="76" y="17"/>
                      <a:pt x="76" y="17"/>
                    </a:cubicBezTo>
                    <a:cubicBezTo>
                      <a:pt x="62" y="3"/>
                      <a:pt x="62" y="3"/>
                      <a:pt x="62" y="3"/>
                    </a:cubicBezTo>
                    <a:cubicBezTo>
                      <a:pt x="56" y="9"/>
                      <a:pt x="56" y="9"/>
                      <a:pt x="56" y="9"/>
                    </a:cubicBezTo>
                    <a:cubicBezTo>
                      <a:pt x="76" y="29"/>
                      <a:pt x="76" y="29"/>
                      <a:pt x="76" y="29"/>
                    </a:cubicBezTo>
                    <a:cubicBezTo>
                      <a:pt x="76" y="35"/>
                      <a:pt x="76" y="35"/>
                      <a:pt x="76" y="35"/>
                    </a:cubicBezTo>
                    <a:cubicBezTo>
                      <a:pt x="71" y="30"/>
                      <a:pt x="71" y="30"/>
                      <a:pt x="71" y="30"/>
                    </a:cubicBezTo>
                    <a:cubicBezTo>
                      <a:pt x="65" y="36"/>
                      <a:pt x="65" y="36"/>
                      <a:pt x="65" y="36"/>
                    </a:cubicBezTo>
                    <a:cubicBezTo>
                      <a:pt x="76" y="47"/>
                      <a:pt x="76" y="47"/>
                      <a:pt x="76" y="47"/>
                    </a:cubicBezTo>
                    <a:cubicBezTo>
                      <a:pt x="76" y="56"/>
                      <a:pt x="76" y="56"/>
                      <a:pt x="76" y="56"/>
                    </a:cubicBezTo>
                    <a:cubicBezTo>
                      <a:pt x="72" y="57"/>
                      <a:pt x="69" y="58"/>
                      <a:pt x="66" y="60"/>
                    </a:cubicBezTo>
                    <a:cubicBezTo>
                      <a:pt x="60" y="54"/>
                      <a:pt x="60" y="54"/>
                      <a:pt x="60" y="54"/>
                    </a:cubicBezTo>
                    <a:cubicBezTo>
                      <a:pt x="60" y="38"/>
                      <a:pt x="60" y="38"/>
                      <a:pt x="60" y="38"/>
                    </a:cubicBezTo>
                    <a:cubicBezTo>
                      <a:pt x="51" y="38"/>
                      <a:pt x="51" y="38"/>
                      <a:pt x="51" y="38"/>
                    </a:cubicBezTo>
                    <a:cubicBezTo>
                      <a:pt x="51" y="45"/>
                      <a:pt x="51" y="45"/>
                      <a:pt x="51" y="45"/>
                    </a:cubicBezTo>
                    <a:cubicBezTo>
                      <a:pt x="48" y="41"/>
                      <a:pt x="48" y="41"/>
                      <a:pt x="48" y="41"/>
                    </a:cubicBezTo>
                    <a:cubicBezTo>
                      <a:pt x="48" y="12"/>
                      <a:pt x="48" y="12"/>
                      <a:pt x="48" y="12"/>
                    </a:cubicBezTo>
                    <a:cubicBezTo>
                      <a:pt x="39" y="12"/>
                      <a:pt x="39" y="12"/>
                      <a:pt x="39" y="12"/>
                    </a:cubicBezTo>
                    <a:cubicBezTo>
                      <a:pt x="39" y="32"/>
                      <a:pt x="39" y="32"/>
                      <a:pt x="39" y="32"/>
                    </a:cubicBezTo>
                    <a:cubicBezTo>
                      <a:pt x="27" y="21"/>
                      <a:pt x="27" y="21"/>
                      <a:pt x="27" y="21"/>
                    </a:cubicBezTo>
                    <a:cubicBezTo>
                      <a:pt x="21" y="27"/>
                      <a:pt x="21" y="27"/>
                      <a:pt x="21" y="27"/>
                    </a:cubicBezTo>
                    <a:cubicBezTo>
                      <a:pt x="32" y="38"/>
                      <a:pt x="32" y="38"/>
                      <a:pt x="32" y="38"/>
                    </a:cubicBezTo>
                    <a:cubicBezTo>
                      <a:pt x="13" y="38"/>
                      <a:pt x="13" y="38"/>
                      <a:pt x="13" y="38"/>
                    </a:cubicBezTo>
                    <a:cubicBezTo>
                      <a:pt x="13" y="47"/>
                      <a:pt x="13" y="47"/>
                      <a:pt x="13" y="47"/>
                    </a:cubicBezTo>
                    <a:cubicBezTo>
                      <a:pt x="41" y="47"/>
                      <a:pt x="41" y="47"/>
                      <a:pt x="41" y="47"/>
                    </a:cubicBezTo>
                    <a:cubicBezTo>
                      <a:pt x="45" y="51"/>
                      <a:pt x="45" y="51"/>
                      <a:pt x="45" y="51"/>
                    </a:cubicBezTo>
                    <a:cubicBezTo>
                      <a:pt x="38" y="51"/>
                      <a:pt x="38" y="51"/>
                      <a:pt x="38" y="51"/>
                    </a:cubicBezTo>
                    <a:cubicBezTo>
                      <a:pt x="38" y="60"/>
                      <a:pt x="38" y="60"/>
                      <a:pt x="38" y="60"/>
                    </a:cubicBezTo>
                    <a:cubicBezTo>
                      <a:pt x="54" y="60"/>
                      <a:pt x="54" y="60"/>
                      <a:pt x="54" y="60"/>
                    </a:cubicBezTo>
                    <a:cubicBezTo>
                      <a:pt x="60" y="66"/>
                      <a:pt x="60" y="66"/>
                      <a:pt x="60" y="66"/>
                    </a:cubicBezTo>
                    <a:cubicBezTo>
                      <a:pt x="58" y="69"/>
                      <a:pt x="57" y="72"/>
                      <a:pt x="56" y="76"/>
                    </a:cubicBezTo>
                    <a:cubicBezTo>
                      <a:pt x="47" y="76"/>
                      <a:pt x="47" y="76"/>
                      <a:pt x="47" y="76"/>
                    </a:cubicBezTo>
                    <a:cubicBezTo>
                      <a:pt x="36" y="64"/>
                      <a:pt x="36" y="64"/>
                      <a:pt x="36" y="64"/>
                    </a:cubicBezTo>
                    <a:cubicBezTo>
                      <a:pt x="30" y="71"/>
                      <a:pt x="30" y="71"/>
                      <a:pt x="30" y="71"/>
                    </a:cubicBezTo>
                    <a:cubicBezTo>
                      <a:pt x="35" y="76"/>
                      <a:pt x="35" y="76"/>
                      <a:pt x="35" y="76"/>
                    </a:cubicBezTo>
                    <a:cubicBezTo>
                      <a:pt x="29" y="76"/>
                      <a:pt x="29" y="76"/>
                      <a:pt x="29" y="76"/>
                    </a:cubicBezTo>
                    <a:cubicBezTo>
                      <a:pt x="9" y="56"/>
                      <a:pt x="9" y="56"/>
                      <a:pt x="9" y="56"/>
                    </a:cubicBezTo>
                    <a:cubicBezTo>
                      <a:pt x="3" y="62"/>
                      <a:pt x="3" y="62"/>
                      <a:pt x="3" y="62"/>
                    </a:cubicBezTo>
                    <a:cubicBezTo>
                      <a:pt x="17" y="76"/>
                      <a:pt x="17" y="76"/>
                      <a:pt x="17" y="76"/>
                    </a:cubicBezTo>
                    <a:cubicBezTo>
                      <a:pt x="0" y="76"/>
                      <a:pt x="0" y="76"/>
                      <a:pt x="0" y="76"/>
                    </a:cubicBezTo>
                    <a:cubicBezTo>
                      <a:pt x="0" y="85"/>
                      <a:pt x="0" y="85"/>
                      <a:pt x="0" y="85"/>
                    </a:cubicBezTo>
                    <a:cubicBezTo>
                      <a:pt x="17" y="85"/>
                      <a:pt x="17" y="85"/>
                      <a:pt x="17" y="85"/>
                    </a:cubicBezTo>
                    <a:cubicBezTo>
                      <a:pt x="3" y="99"/>
                      <a:pt x="3" y="99"/>
                      <a:pt x="3" y="99"/>
                    </a:cubicBezTo>
                    <a:cubicBezTo>
                      <a:pt x="9" y="105"/>
                      <a:pt x="9" y="105"/>
                      <a:pt x="9" y="105"/>
                    </a:cubicBezTo>
                    <a:cubicBezTo>
                      <a:pt x="29" y="85"/>
                      <a:pt x="29" y="85"/>
                      <a:pt x="29" y="85"/>
                    </a:cubicBezTo>
                    <a:cubicBezTo>
                      <a:pt x="35" y="85"/>
                      <a:pt x="35" y="85"/>
                      <a:pt x="35" y="85"/>
                    </a:cubicBezTo>
                    <a:cubicBezTo>
                      <a:pt x="30" y="90"/>
                      <a:pt x="30" y="90"/>
                      <a:pt x="30" y="90"/>
                    </a:cubicBezTo>
                    <a:cubicBezTo>
                      <a:pt x="36" y="96"/>
                      <a:pt x="36" y="96"/>
                      <a:pt x="36" y="96"/>
                    </a:cubicBezTo>
                    <a:cubicBezTo>
                      <a:pt x="47" y="85"/>
                      <a:pt x="47" y="85"/>
                      <a:pt x="47" y="85"/>
                    </a:cubicBezTo>
                    <a:cubicBezTo>
                      <a:pt x="56" y="85"/>
                      <a:pt x="56" y="85"/>
                      <a:pt x="56" y="85"/>
                    </a:cubicBezTo>
                    <a:cubicBezTo>
                      <a:pt x="57" y="88"/>
                      <a:pt x="58" y="91"/>
                      <a:pt x="60" y="94"/>
                    </a:cubicBezTo>
                    <a:cubicBezTo>
                      <a:pt x="54" y="100"/>
                      <a:pt x="54" y="100"/>
                      <a:pt x="54" y="100"/>
                    </a:cubicBezTo>
                    <a:cubicBezTo>
                      <a:pt x="38" y="100"/>
                      <a:pt x="38" y="100"/>
                      <a:pt x="38" y="100"/>
                    </a:cubicBezTo>
                    <a:cubicBezTo>
                      <a:pt x="38" y="109"/>
                      <a:pt x="38" y="109"/>
                      <a:pt x="38" y="109"/>
                    </a:cubicBezTo>
                    <a:cubicBezTo>
                      <a:pt x="45" y="109"/>
                      <a:pt x="45" y="109"/>
                      <a:pt x="45" y="109"/>
                    </a:cubicBezTo>
                    <a:cubicBezTo>
                      <a:pt x="41" y="113"/>
                      <a:pt x="41" y="113"/>
                      <a:pt x="41" y="113"/>
                    </a:cubicBezTo>
                    <a:cubicBezTo>
                      <a:pt x="13" y="113"/>
                      <a:pt x="13" y="113"/>
                      <a:pt x="13" y="113"/>
                    </a:cubicBezTo>
                    <a:cubicBezTo>
                      <a:pt x="13" y="122"/>
                      <a:pt x="13" y="122"/>
                      <a:pt x="13" y="122"/>
                    </a:cubicBezTo>
                    <a:cubicBezTo>
                      <a:pt x="32" y="122"/>
                      <a:pt x="32" y="122"/>
                      <a:pt x="32" y="122"/>
                    </a:cubicBezTo>
                    <a:cubicBezTo>
                      <a:pt x="21" y="134"/>
                      <a:pt x="21" y="134"/>
                      <a:pt x="21" y="134"/>
                    </a:cubicBezTo>
                    <a:cubicBezTo>
                      <a:pt x="27" y="140"/>
                      <a:pt x="27" y="140"/>
                      <a:pt x="27" y="140"/>
                    </a:cubicBezTo>
                    <a:cubicBezTo>
                      <a:pt x="39" y="128"/>
                      <a:pt x="39" y="128"/>
                      <a:pt x="39" y="128"/>
                    </a:cubicBezTo>
                    <a:cubicBezTo>
                      <a:pt x="39" y="148"/>
                      <a:pt x="39" y="148"/>
                      <a:pt x="39" y="148"/>
                    </a:cubicBezTo>
                    <a:cubicBezTo>
                      <a:pt x="48" y="148"/>
                      <a:pt x="48" y="148"/>
                      <a:pt x="48" y="148"/>
                    </a:cubicBezTo>
                    <a:cubicBezTo>
                      <a:pt x="48" y="119"/>
                      <a:pt x="48" y="119"/>
                      <a:pt x="48" y="119"/>
                    </a:cubicBezTo>
                    <a:cubicBezTo>
                      <a:pt x="51" y="115"/>
                      <a:pt x="51" y="115"/>
                      <a:pt x="51" y="115"/>
                    </a:cubicBezTo>
                    <a:cubicBezTo>
                      <a:pt x="51" y="123"/>
                      <a:pt x="51" y="123"/>
                      <a:pt x="51" y="123"/>
                    </a:cubicBezTo>
                    <a:cubicBezTo>
                      <a:pt x="60" y="123"/>
                      <a:pt x="60" y="123"/>
                      <a:pt x="60" y="123"/>
                    </a:cubicBezTo>
                    <a:cubicBezTo>
                      <a:pt x="60" y="107"/>
                      <a:pt x="60" y="107"/>
                      <a:pt x="60" y="107"/>
                    </a:cubicBezTo>
                    <a:cubicBezTo>
                      <a:pt x="66" y="100"/>
                      <a:pt x="66" y="100"/>
                      <a:pt x="66" y="100"/>
                    </a:cubicBezTo>
                    <a:cubicBezTo>
                      <a:pt x="69" y="102"/>
                      <a:pt x="72" y="104"/>
                      <a:pt x="76" y="104"/>
                    </a:cubicBezTo>
                    <a:cubicBezTo>
                      <a:pt x="76" y="113"/>
                      <a:pt x="76" y="113"/>
                      <a:pt x="76" y="113"/>
                    </a:cubicBezTo>
                    <a:cubicBezTo>
                      <a:pt x="65" y="125"/>
                      <a:pt x="65" y="125"/>
                      <a:pt x="65" y="125"/>
                    </a:cubicBezTo>
                    <a:cubicBezTo>
                      <a:pt x="71" y="131"/>
                      <a:pt x="71" y="131"/>
                      <a:pt x="71" y="131"/>
                    </a:cubicBezTo>
                    <a:cubicBezTo>
                      <a:pt x="76" y="126"/>
                      <a:pt x="76" y="126"/>
                      <a:pt x="76" y="126"/>
                    </a:cubicBezTo>
                    <a:cubicBezTo>
                      <a:pt x="76" y="131"/>
                      <a:pt x="76" y="131"/>
                      <a:pt x="76" y="131"/>
                    </a:cubicBezTo>
                    <a:cubicBezTo>
                      <a:pt x="56" y="151"/>
                      <a:pt x="56" y="151"/>
                      <a:pt x="56" y="151"/>
                    </a:cubicBezTo>
                    <a:cubicBezTo>
                      <a:pt x="62" y="158"/>
                      <a:pt x="62" y="158"/>
                      <a:pt x="62" y="158"/>
                    </a:cubicBezTo>
                    <a:cubicBezTo>
                      <a:pt x="76" y="144"/>
                      <a:pt x="76" y="144"/>
                      <a:pt x="76" y="144"/>
                    </a:cubicBezTo>
                    <a:cubicBezTo>
                      <a:pt x="76" y="160"/>
                      <a:pt x="76" y="160"/>
                      <a:pt x="76" y="160"/>
                    </a:cubicBezTo>
                    <a:cubicBezTo>
                      <a:pt x="85" y="160"/>
                      <a:pt x="85" y="160"/>
                      <a:pt x="85" y="160"/>
                    </a:cubicBezTo>
                    <a:cubicBezTo>
                      <a:pt x="85" y="144"/>
                      <a:pt x="85" y="144"/>
                      <a:pt x="85" y="144"/>
                    </a:cubicBezTo>
                    <a:cubicBezTo>
                      <a:pt x="99" y="158"/>
                      <a:pt x="99" y="158"/>
                      <a:pt x="99" y="158"/>
                    </a:cubicBezTo>
                    <a:cubicBezTo>
                      <a:pt x="105" y="151"/>
                      <a:pt x="105" y="151"/>
                      <a:pt x="105" y="151"/>
                    </a:cubicBezTo>
                    <a:cubicBezTo>
                      <a:pt x="85" y="131"/>
                      <a:pt x="85" y="131"/>
                      <a:pt x="85" y="131"/>
                    </a:cubicBezTo>
                    <a:cubicBezTo>
                      <a:pt x="85" y="126"/>
                      <a:pt x="85" y="126"/>
                      <a:pt x="85" y="126"/>
                    </a:cubicBezTo>
                    <a:cubicBezTo>
                      <a:pt x="90" y="131"/>
                      <a:pt x="90" y="131"/>
                      <a:pt x="90" y="131"/>
                    </a:cubicBezTo>
                    <a:cubicBezTo>
                      <a:pt x="96" y="125"/>
                      <a:pt x="96" y="125"/>
                      <a:pt x="96" y="125"/>
                    </a:cubicBezTo>
                    <a:cubicBezTo>
                      <a:pt x="85" y="113"/>
                      <a:pt x="85" y="113"/>
                      <a:pt x="85" y="113"/>
                    </a:cubicBezTo>
                    <a:cubicBezTo>
                      <a:pt x="85" y="104"/>
                      <a:pt x="85" y="104"/>
                      <a:pt x="85" y="104"/>
                    </a:cubicBezTo>
                    <a:cubicBezTo>
                      <a:pt x="88" y="104"/>
                      <a:pt x="92" y="102"/>
                      <a:pt x="94" y="100"/>
                    </a:cubicBezTo>
                    <a:cubicBezTo>
                      <a:pt x="101" y="107"/>
                      <a:pt x="101" y="107"/>
                      <a:pt x="101" y="107"/>
                    </a:cubicBezTo>
                    <a:cubicBezTo>
                      <a:pt x="101" y="123"/>
                      <a:pt x="101" y="123"/>
                      <a:pt x="101" y="123"/>
                    </a:cubicBezTo>
                    <a:cubicBezTo>
                      <a:pt x="109" y="123"/>
                      <a:pt x="109" y="123"/>
                      <a:pt x="109" y="123"/>
                    </a:cubicBezTo>
                    <a:cubicBezTo>
                      <a:pt x="109" y="115"/>
                      <a:pt x="109" y="115"/>
                      <a:pt x="109" y="115"/>
                    </a:cubicBezTo>
                    <a:cubicBezTo>
                      <a:pt x="113" y="119"/>
                      <a:pt x="113" y="119"/>
                      <a:pt x="113" y="119"/>
                    </a:cubicBezTo>
                    <a:cubicBezTo>
                      <a:pt x="113" y="148"/>
                      <a:pt x="113" y="148"/>
                      <a:pt x="113" y="148"/>
                    </a:cubicBezTo>
                    <a:cubicBezTo>
                      <a:pt x="122" y="148"/>
                      <a:pt x="122" y="148"/>
                      <a:pt x="122" y="148"/>
                    </a:cubicBezTo>
                    <a:cubicBezTo>
                      <a:pt x="122" y="128"/>
                      <a:pt x="122" y="128"/>
                      <a:pt x="122" y="128"/>
                    </a:cubicBezTo>
                    <a:cubicBezTo>
                      <a:pt x="134" y="140"/>
                      <a:pt x="134" y="140"/>
                      <a:pt x="134" y="140"/>
                    </a:cubicBezTo>
                    <a:cubicBezTo>
                      <a:pt x="140" y="134"/>
                      <a:pt x="140" y="134"/>
                      <a:pt x="140" y="134"/>
                    </a:cubicBezTo>
                    <a:cubicBezTo>
                      <a:pt x="128" y="122"/>
                      <a:pt x="128" y="122"/>
                      <a:pt x="128" y="122"/>
                    </a:cubicBezTo>
                    <a:cubicBezTo>
                      <a:pt x="148" y="122"/>
                      <a:pt x="148" y="122"/>
                      <a:pt x="148" y="122"/>
                    </a:cubicBezTo>
                    <a:cubicBezTo>
                      <a:pt x="148" y="113"/>
                      <a:pt x="148" y="113"/>
                      <a:pt x="148" y="113"/>
                    </a:cubicBezTo>
                    <a:cubicBezTo>
                      <a:pt x="120" y="113"/>
                      <a:pt x="120" y="113"/>
                      <a:pt x="120" y="113"/>
                    </a:cubicBezTo>
                    <a:cubicBezTo>
                      <a:pt x="116" y="109"/>
                      <a:pt x="116" y="109"/>
                      <a:pt x="116" y="109"/>
                    </a:cubicBezTo>
                    <a:cubicBezTo>
                      <a:pt x="123" y="109"/>
                      <a:pt x="123" y="109"/>
                      <a:pt x="123" y="109"/>
                    </a:cubicBezTo>
                    <a:cubicBezTo>
                      <a:pt x="123" y="100"/>
                      <a:pt x="123" y="100"/>
                      <a:pt x="123" y="100"/>
                    </a:cubicBezTo>
                    <a:cubicBezTo>
                      <a:pt x="107" y="100"/>
                      <a:pt x="107" y="100"/>
                      <a:pt x="107" y="100"/>
                    </a:cubicBezTo>
                    <a:cubicBezTo>
                      <a:pt x="101" y="94"/>
                      <a:pt x="101" y="94"/>
                      <a:pt x="101" y="94"/>
                    </a:cubicBezTo>
                    <a:cubicBezTo>
                      <a:pt x="103" y="91"/>
                      <a:pt x="104" y="88"/>
                      <a:pt x="105" y="85"/>
                    </a:cubicBezTo>
                    <a:cubicBezTo>
                      <a:pt x="113" y="85"/>
                      <a:pt x="113" y="85"/>
                      <a:pt x="113" y="85"/>
                    </a:cubicBezTo>
                    <a:cubicBezTo>
                      <a:pt x="125" y="96"/>
                      <a:pt x="125" y="96"/>
                      <a:pt x="125" y="96"/>
                    </a:cubicBezTo>
                    <a:cubicBezTo>
                      <a:pt x="131" y="90"/>
                      <a:pt x="131" y="90"/>
                      <a:pt x="131" y="90"/>
                    </a:cubicBezTo>
                    <a:cubicBezTo>
                      <a:pt x="126" y="85"/>
                      <a:pt x="126" y="85"/>
                      <a:pt x="126" y="85"/>
                    </a:cubicBezTo>
                    <a:cubicBezTo>
                      <a:pt x="131" y="85"/>
                      <a:pt x="131" y="85"/>
                      <a:pt x="131" y="85"/>
                    </a:cubicBezTo>
                    <a:cubicBezTo>
                      <a:pt x="152" y="105"/>
                      <a:pt x="152" y="105"/>
                      <a:pt x="152" y="105"/>
                    </a:cubicBezTo>
                    <a:cubicBezTo>
                      <a:pt x="158" y="99"/>
                      <a:pt x="158" y="99"/>
                      <a:pt x="158" y="99"/>
                    </a:cubicBezTo>
                    <a:cubicBezTo>
                      <a:pt x="144" y="85"/>
                      <a:pt x="144" y="85"/>
                      <a:pt x="144" y="85"/>
                    </a:cubicBezTo>
                    <a:cubicBezTo>
                      <a:pt x="160" y="85"/>
                      <a:pt x="160" y="85"/>
                      <a:pt x="160" y="85"/>
                    </a:cubicBezTo>
                    <a:lnTo>
                      <a:pt x="16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5" name="Oval 54"/>
              <p:cNvSpPr>
                <a:spLocks noChangeArrowheads="1"/>
              </p:cNvSpPr>
              <p:nvPr/>
            </p:nvSpPr>
            <p:spPr bwMode="auto">
              <a:xfrm>
                <a:off x="758825" y="1038225"/>
                <a:ext cx="454025" cy="455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6" name="Rectangle 55"/>
              <p:cNvSpPr>
                <a:spLocks noChangeArrowheads="1"/>
              </p:cNvSpPr>
              <p:nvPr/>
            </p:nvSpPr>
            <p:spPr bwMode="auto">
              <a:xfrm>
                <a:off x="957263" y="925513"/>
                <a:ext cx="55563" cy="82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7" name="Rectangle 56"/>
              <p:cNvSpPr>
                <a:spLocks noChangeArrowheads="1"/>
              </p:cNvSpPr>
              <p:nvPr/>
            </p:nvSpPr>
            <p:spPr bwMode="auto">
              <a:xfrm>
                <a:off x="1246188" y="1238250"/>
                <a:ext cx="7937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8" name="Rectangle 57"/>
              <p:cNvSpPr>
                <a:spLocks noChangeArrowheads="1"/>
              </p:cNvSpPr>
              <p:nvPr/>
            </p:nvSpPr>
            <p:spPr bwMode="auto">
              <a:xfrm>
                <a:off x="957263" y="1527175"/>
                <a:ext cx="55563" cy="82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9" name="Rectangle 58"/>
              <p:cNvSpPr>
                <a:spLocks noChangeArrowheads="1"/>
              </p:cNvSpPr>
              <p:nvPr/>
            </p:nvSpPr>
            <p:spPr bwMode="auto">
              <a:xfrm>
                <a:off x="646113" y="1238250"/>
                <a:ext cx="77788"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0" name="Freeform 59"/>
              <p:cNvSpPr/>
              <p:nvPr/>
            </p:nvSpPr>
            <p:spPr bwMode="auto">
              <a:xfrm>
                <a:off x="1149350" y="1004888"/>
                <a:ext cx="96838" cy="98425"/>
              </a:xfrm>
              <a:custGeom>
                <a:avLst/>
                <a:gdLst>
                  <a:gd name="T0" fmla="*/ 61 w 61"/>
                  <a:gd name="T1" fmla="*/ 26 h 62"/>
                  <a:gd name="T2" fmla="*/ 26 w 61"/>
                  <a:gd name="T3" fmla="*/ 62 h 62"/>
                  <a:gd name="T4" fmla="*/ 0 w 61"/>
                  <a:gd name="T5" fmla="*/ 38 h 62"/>
                  <a:gd name="T6" fmla="*/ 35 w 61"/>
                  <a:gd name="T7" fmla="*/ 0 h 62"/>
                  <a:gd name="T8" fmla="*/ 61 w 61"/>
                  <a:gd name="T9" fmla="*/ 26 h 62"/>
                </a:gdLst>
                <a:ahLst/>
                <a:cxnLst>
                  <a:cxn ang="0">
                    <a:pos x="T0" y="T1"/>
                  </a:cxn>
                  <a:cxn ang="0">
                    <a:pos x="T2" y="T3"/>
                  </a:cxn>
                  <a:cxn ang="0">
                    <a:pos x="T4" y="T5"/>
                  </a:cxn>
                  <a:cxn ang="0">
                    <a:pos x="T6" y="T7"/>
                  </a:cxn>
                  <a:cxn ang="0">
                    <a:pos x="T8" y="T9"/>
                  </a:cxn>
                </a:cxnLst>
                <a:rect l="0" t="0" r="r" b="b"/>
                <a:pathLst>
                  <a:path w="61" h="62">
                    <a:moveTo>
                      <a:pt x="61" y="26"/>
                    </a:moveTo>
                    <a:lnTo>
                      <a:pt x="26" y="62"/>
                    </a:lnTo>
                    <a:lnTo>
                      <a:pt x="0" y="38"/>
                    </a:lnTo>
                    <a:lnTo>
                      <a:pt x="35" y="0"/>
                    </a:lnTo>
                    <a:lnTo>
                      <a:pt x="6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1" name="Freeform 60"/>
              <p:cNvSpPr/>
              <p:nvPr/>
            </p:nvSpPr>
            <p:spPr bwMode="auto">
              <a:xfrm>
                <a:off x="1149350" y="1430338"/>
                <a:ext cx="96838" cy="96838"/>
              </a:xfrm>
              <a:custGeom>
                <a:avLst/>
                <a:gdLst>
                  <a:gd name="T0" fmla="*/ 26 w 61"/>
                  <a:gd name="T1" fmla="*/ 0 h 61"/>
                  <a:gd name="T2" fmla="*/ 61 w 61"/>
                  <a:gd name="T3" fmla="*/ 37 h 61"/>
                  <a:gd name="T4" fmla="*/ 35 w 61"/>
                  <a:gd name="T5" fmla="*/ 61 h 61"/>
                  <a:gd name="T6" fmla="*/ 0 w 61"/>
                  <a:gd name="T7" fmla="*/ 26 h 61"/>
                  <a:gd name="T8" fmla="*/ 26 w 61"/>
                  <a:gd name="T9" fmla="*/ 0 h 61"/>
                </a:gdLst>
                <a:ahLst/>
                <a:cxnLst>
                  <a:cxn ang="0">
                    <a:pos x="T0" y="T1"/>
                  </a:cxn>
                  <a:cxn ang="0">
                    <a:pos x="T2" y="T3"/>
                  </a:cxn>
                  <a:cxn ang="0">
                    <a:pos x="T4" y="T5"/>
                  </a:cxn>
                  <a:cxn ang="0">
                    <a:pos x="T6" y="T7"/>
                  </a:cxn>
                  <a:cxn ang="0">
                    <a:pos x="T8" y="T9"/>
                  </a:cxn>
                </a:cxnLst>
                <a:rect l="0" t="0" r="r" b="b"/>
                <a:pathLst>
                  <a:path w="61" h="61">
                    <a:moveTo>
                      <a:pt x="26" y="0"/>
                    </a:moveTo>
                    <a:lnTo>
                      <a:pt x="61" y="37"/>
                    </a:lnTo>
                    <a:lnTo>
                      <a:pt x="35" y="61"/>
                    </a:lnTo>
                    <a:lnTo>
                      <a:pt x="0" y="26"/>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2" name="Freeform 61"/>
              <p:cNvSpPr/>
              <p:nvPr/>
            </p:nvSpPr>
            <p:spPr bwMode="auto">
              <a:xfrm>
                <a:off x="723900" y="1430338"/>
                <a:ext cx="98425" cy="96838"/>
              </a:xfrm>
              <a:custGeom>
                <a:avLst/>
                <a:gdLst>
                  <a:gd name="T0" fmla="*/ 36 w 62"/>
                  <a:gd name="T1" fmla="*/ 0 h 61"/>
                  <a:gd name="T2" fmla="*/ 62 w 62"/>
                  <a:gd name="T3" fmla="*/ 26 h 61"/>
                  <a:gd name="T4" fmla="*/ 26 w 62"/>
                  <a:gd name="T5" fmla="*/ 61 h 61"/>
                  <a:gd name="T6" fmla="*/ 0 w 62"/>
                  <a:gd name="T7" fmla="*/ 37 h 61"/>
                  <a:gd name="T8" fmla="*/ 36 w 62"/>
                  <a:gd name="T9" fmla="*/ 0 h 61"/>
                </a:gdLst>
                <a:ahLst/>
                <a:cxnLst>
                  <a:cxn ang="0">
                    <a:pos x="T0" y="T1"/>
                  </a:cxn>
                  <a:cxn ang="0">
                    <a:pos x="T2" y="T3"/>
                  </a:cxn>
                  <a:cxn ang="0">
                    <a:pos x="T4" y="T5"/>
                  </a:cxn>
                  <a:cxn ang="0">
                    <a:pos x="T6" y="T7"/>
                  </a:cxn>
                  <a:cxn ang="0">
                    <a:pos x="T8" y="T9"/>
                  </a:cxn>
                </a:cxnLst>
                <a:rect l="0" t="0" r="r" b="b"/>
                <a:pathLst>
                  <a:path w="62" h="61">
                    <a:moveTo>
                      <a:pt x="36" y="0"/>
                    </a:moveTo>
                    <a:lnTo>
                      <a:pt x="62" y="26"/>
                    </a:lnTo>
                    <a:lnTo>
                      <a:pt x="26" y="61"/>
                    </a:lnTo>
                    <a:lnTo>
                      <a:pt x="0" y="37"/>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3" name="Freeform 62"/>
              <p:cNvSpPr/>
              <p:nvPr/>
            </p:nvSpPr>
            <p:spPr bwMode="auto">
              <a:xfrm>
                <a:off x="723900" y="1004888"/>
                <a:ext cx="98425" cy="98425"/>
              </a:xfrm>
              <a:custGeom>
                <a:avLst/>
                <a:gdLst>
                  <a:gd name="T0" fmla="*/ 62 w 62"/>
                  <a:gd name="T1" fmla="*/ 38 h 62"/>
                  <a:gd name="T2" fmla="*/ 36 w 62"/>
                  <a:gd name="T3" fmla="*/ 62 h 62"/>
                  <a:gd name="T4" fmla="*/ 0 w 62"/>
                  <a:gd name="T5" fmla="*/ 26 h 62"/>
                  <a:gd name="T6" fmla="*/ 26 w 62"/>
                  <a:gd name="T7" fmla="*/ 0 h 62"/>
                  <a:gd name="T8" fmla="*/ 62 w 62"/>
                  <a:gd name="T9" fmla="*/ 38 h 62"/>
                </a:gdLst>
                <a:ahLst/>
                <a:cxnLst>
                  <a:cxn ang="0">
                    <a:pos x="T0" y="T1"/>
                  </a:cxn>
                  <a:cxn ang="0">
                    <a:pos x="T2" y="T3"/>
                  </a:cxn>
                  <a:cxn ang="0">
                    <a:pos x="T4" y="T5"/>
                  </a:cxn>
                  <a:cxn ang="0">
                    <a:pos x="T6" y="T7"/>
                  </a:cxn>
                  <a:cxn ang="0">
                    <a:pos x="T8" y="T9"/>
                  </a:cxn>
                </a:cxnLst>
                <a:rect l="0" t="0" r="r" b="b"/>
                <a:pathLst>
                  <a:path w="62" h="62">
                    <a:moveTo>
                      <a:pt x="62" y="38"/>
                    </a:moveTo>
                    <a:lnTo>
                      <a:pt x="36" y="62"/>
                    </a:lnTo>
                    <a:lnTo>
                      <a:pt x="0" y="26"/>
                    </a:lnTo>
                    <a:lnTo>
                      <a:pt x="26" y="0"/>
                    </a:lnTo>
                    <a:lnTo>
                      <a:pt x="6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4" name="Freeform 63"/>
              <p:cNvSpPr/>
              <p:nvPr/>
            </p:nvSpPr>
            <p:spPr bwMode="auto">
              <a:xfrm>
                <a:off x="1058863" y="941388"/>
                <a:ext cx="82550" cy="96838"/>
              </a:xfrm>
              <a:custGeom>
                <a:avLst/>
                <a:gdLst>
                  <a:gd name="T0" fmla="*/ 52 w 52"/>
                  <a:gd name="T1" fmla="*/ 14 h 61"/>
                  <a:gd name="T2" fmla="*/ 33 w 52"/>
                  <a:gd name="T3" fmla="*/ 61 h 61"/>
                  <a:gd name="T4" fmla="*/ 0 w 52"/>
                  <a:gd name="T5" fmla="*/ 47 h 61"/>
                  <a:gd name="T6" fmla="*/ 19 w 52"/>
                  <a:gd name="T7" fmla="*/ 0 h 61"/>
                  <a:gd name="T8" fmla="*/ 52 w 52"/>
                  <a:gd name="T9" fmla="*/ 14 h 61"/>
                </a:gdLst>
                <a:ahLst/>
                <a:cxnLst>
                  <a:cxn ang="0">
                    <a:pos x="T0" y="T1"/>
                  </a:cxn>
                  <a:cxn ang="0">
                    <a:pos x="T2" y="T3"/>
                  </a:cxn>
                  <a:cxn ang="0">
                    <a:pos x="T4" y="T5"/>
                  </a:cxn>
                  <a:cxn ang="0">
                    <a:pos x="T6" y="T7"/>
                  </a:cxn>
                  <a:cxn ang="0">
                    <a:pos x="T8" y="T9"/>
                  </a:cxn>
                </a:cxnLst>
                <a:rect l="0" t="0" r="r" b="b"/>
                <a:pathLst>
                  <a:path w="52" h="61">
                    <a:moveTo>
                      <a:pt x="52" y="14"/>
                    </a:moveTo>
                    <a:lnTo>
                      <a:pt x="33" y="61"/>
                    </a:lnTo>
                    <a:lnTo>
                      <a:pt x="0" y="47"/>
                    </a:lnTo>
                    <a:lnTo>
                      <a:pt x="19" y="0"/>
                    </a:lnTo>
                    <a:lnTo>
                      <a:pt x="5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5" name="Freeform 64"/>
              <p:cNvSpPr/>
              <p:nvPr/>
            </p:nvSpPr>
            <p:spPr bwMode="auto">
              <a:xfrm>
                <a:off x="1216025" y="1339850"/>
                <a:ext cx="93663" cy="82550"/>
              </a:xfrm>
              <a:custGeom>
                <a:avLst/>
                <a:gdLst>
                  <a:gd name="T0" fmla="*/ 12 w 59"/>
                  <a:gd name="T1" fmla="*/ 0 h 52"/>
                  <a:gd name="T2" fmla="*/ 59 w 59"/>
                  <a:gd name="T3" fmla="*/ 19 h 52"/>
                  <a:gd name="T4" fmla="*/ 47 w 59"/>
                  <a:gd name="T5" fmla="*/ 52 h 52"/>
                  <a:gd name="T6" fmla="*/ 0 w 59"/>
                  <a:gd name="T7" fmla="*/ 33 h 52"/>
                  <a:gd name="T8" fmla="*/ 12 w 59"/>
                  <a:gd name="T9" fmla="*/ 0 h 52"/>
                </a:gdLst>
                <a:ahLst/>
                <a:cxnLst>
                  <a:cxn ang="0">
                    <a:pos x="T0" y="T1"/>
                  </a:cxn>
                  <a:cxn ang="0">
                    <a:pos x="T2" y="T3"/>
                  </a:cxn>
                  <a:cxn ang="0">
                    <a:pos x="T4" y="T5"/>
                  </a:cxn>
                  <a:cxn ang="0">
                    <a:pos x="T6" y="T7"/>
                  </a:cxn>
                  <a:cxn ang="0">
                    <a:pos x="T8" y="T9"/>
                  </a:cxn>
                </a:cxnLst>
                <a:rect l="0" t="0" r="r" b="b"/>
                <a:pathLst>
                  <a:path w="59" h="52">
                    <a:moveTo>
                      <a:pt x="12" y="0"/>
                    </a:moveTo>
                    <a:lnTo>
                      <a:pt x="59" y="19"/>
                    </a:lnTo>
                    <a:lnTo>
                      <a:pt x="47" y="52"/>
                    </a:lnTo>
                    <a:lnTo>
                      <a:pt x="0" y="3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6" name="Freeform 65"/>
              <p:cNvSpPr/>
              <p:nvPr/>
            </p:nvSpPr>
            <p:spPr bwMode="auto">
              <a:xfrm>
                <a:off x="830263" y="1497013"/>
                <a:ext cx="82550" cy="98425"/>
              </a:xfrm>
              <a:custGeom>
                <a:avLst/>
                <a:gdLst>
                  <a:gd name="T0" fmla="*/ 52 w 52"/>
                  <a:gd name="T1" fmla="*/ 14 h 62"/>
                  <a:gd name="T2" fmla="*/ 33 w 52"/>
                  <a:gd name="T3" fmla="*/ 62 h 62"/>
                  <a:gd name="T4" fmla="*/ 0 w 52"/>
                  <a:gd name="T5" fmla="*/ 47 h 62"/>
                  <a:gd name="T6" fmla="*/ 18 w 52"/>
                  <a:gd name="T7" fmla="*/ 0 h 62"/>
                  <a:gd name="T8" fmla="*/ 52 w 52"/>
                  <a:gd name="T9" fmla="*/ 14 h 62"/>
                </a:gdLst>
                <a:ahLst/>
                <a:cxnLst>
                  <a:cxn ang="0">
                    <a:pos x="T0" y="T1"/>
                  </a:cxn>
                  <a:cxn ang="0">
                    <a:pos x="T2" y="T3"/>
                  </a:cxn>
                  <a:cxn ang="0">
                    <a:pos x="T4" y="T5"/>
                  </a:cxn>
                  <a:cxn ang="0">
                    <a:pos x="T6" y="T7"/>
                  </a:cxn>
                  <a:cxn ang="0">
                    <a:pos x="T8" y="T9"/>
                  </a:cxn>
                </a:cxnLst>
                <a:rect l="0" t="0" r="r" b="b"/>
                <a:pathLst>
                  <a:path w="52" h="62">
                    <a:moveTo>
                      <a:pt x="52" y="14"/>
                    </a:moveTo>
                    <a:lnTo>
                      <a:pt x="33" y="62"/>
                    </a:lnTo>
                    <a:lnTo>
                      <a:pt x="0" y="47"/>
                    </a:lnTo>
                    <a:lnTo>
                      <a:pt x="18" y="0"/>
                    </a:lnTo>
                    <a:lnTo>
                      <a:pt x="5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7" name="Freeform 66"/>
              <p:cNvSpPr/>
              <p:nvPr/>
            </p:nvSpPr>
            <p:spPr bwMode="auto">
              <a:xfrm>
                <a:off x="660400" y="1109663"/>
                <a:ext cx="98425" cy="87313"/>
              </a:xfrm>
              <a:custGeom>
                <a:avLst/>
                <a:gdLst>
                  <a:gd name="T0" fmla="*/ 47 w 62"/>
                  <a:gd name="T1" fmla="*/ 55 h 55"/>
                  <a:gd name="T2" fmla="*/ 0 w 62"/>
                  <a:gd name="T3" fmla="*/ 36 h 55"/>
                  <a:gd name="T4" fmla="*/ 14 w 62"/>
                  <a:gd name="T5" fmla="*/ 0 h 55"/>
                  <a:gd name="T6" fmla="*/ 62 w 62"/>
                  <a:gd name="T7" fmla="*/ 22 h 55"/>
                  <a:gd name="T8" fmla="*/ 47 w 62"/>
                  <a:gd name="T9" fmla="*/ 55 h 55"/>
                </a:gdLst>
                <a:ahLst/>
                <a:cxnLst>
                  <a:cxn ang="0">
                    <a:pos x="T0" y="T1"/>
                  </a:cxn>
                  <a:cxn ang="0">
                    <a:pos x="T2" y="T3"/>
                  </a:cxn>
                  <a:cxn ang="0">
                    <a:pos x="T4" y="T5"/>
                  </a:cxn>
                  <a:cxn ang="0">
                    <a:pos x="T6" y="T7"/>
                  </a:cxn>
                  <a:cxn ang="0">
                    <a:pos x="T8" y="T9"/>
                  </a:cxn>
                </a:cxnLst>
                <a:rect l="0" t="0" r="r" b="b"/>
                <a:pathLst>
                  <a:path w="62" h="55">
                    <a:moveTo>
                      <a:pt x="47" y="55"/>
                    </a:moveTo>
                    <a:lnTo>
                      <a:pt x="0" y="36"/>
                    </a:lnTo>
                    <a:lnTo>
                      <a:pt x="14" y="0"/>
                    </a:lnTo>
                    <a:lnTo>
                      <a:pt x="62" y="22"/>
                    </a:lnTo>
                    <a:lnTo>
                      <a:pt x="47"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8" name="Freeform 67"/>
              <p:cNvSpPr/>
              <p:nvPr/>
            </p:nvSpPr>
            <p:spPr bwMode="auto">
              <a:xfrm>
                <a:off x="1212850" y="1109663"/>
                <a:ext cx="96838" cy="82550"/>
              </a:xfrm>
              <a:custGeom>
                <a:avLst/>
                <a:gdLst>
                  <a:gd name="T0" fmla="*/ 0 w 61"/>
                  <a:gd name="T1" fmla="*/ 19 h 52"/>
                  <a:gd name="T2" fmla="*/ 47 w 61"/>
                  <a:gd name="T3" fmla="*/ 0 h 52"/>
                  <a:gd name="T4" fmla="*/ 61 w 61"/>
                  <a:gd name="T5" fmla="*/ 34 h 52"/>
                  <a:gd name="T6" fmla="*/ 14 w 61"/>
                  <a:gd name="T7" fmla="*/ 52 h 52"/>
                  <a:gd name="T8" fmla="*/ 0 w 61"/>
                  <a:gd name="T9" fmla="*/ 19 h 52"/>
                </a:gdLst>
                <a:ahLst/>
                <a:cxnLst>
                  <a:cxn ang="0">
                    <a:pos x="T0" y="T1"/>
                  </a:cxn>
                  <a:cxn ang="0">
                    <a:pos x="T2" y="T3"/>
                  </a:cxn>
                  <a:cxn ang="0">
                    <a:pos x="T4" y="T5"/>
                  </a:cxn>
                  <a:cxn ang="0">
                    <a:pos x="T6" y="T7"/>
                  </a:cxn>
                  <a:cxn ang="0">
                    <a:pos x="T8" y="T9"/>
                  </a:cxn>
                </a:cxnLst>
                <a:rect l="0" t="0" r="r" b="b"/>
                <a:pathLst>
                  <a:path w="61" h="52">
                    <a:moveTo>
                      <a:pt x="0" y="19"/>
                    </a:moveTo>
                    <a:lnTo>
                      <a:pt x="47" y="0"/>
                    </a:lnTo>
                    <a:lnTo>
                      <a:pt x="61" y="34"/>
                    </a:lnTo>
                    <a:lnTo>
                      <a:pt x="14" y="52"/>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9" name="Freeform 68"/>
              <p:cNvSpPr/>
              <p:nvPr/>
            </p:nvSpPr>
            <p:spPr bwMode="auto">
              <a:xfrm>
                <a:off x="1058863" y="1497013"/>
                <a:ext cx="85725" cy="93663"/>
              </a:xfrm>
              <a:custGeom>
                <a:avLst/>
                <a:gdLst>
                  <a:gd name="T0" fmla="*/ 54 w 54"/>
                  <a:gd name="T1" fmla="*/ 47 h 59"/>
                  <a:gd name="T2" fmla="*/ 21 w 54"/>
                  <a:gd name="T3" fmla="*/ 59 h 59"/>
                  <a:gd name="T4" fmla="*/ 0 w 54"/>
                  <a:gd name="T5" fmla="*/ 14 h 59"/>
                  <a:gd name="T6" fmla="*/ 33 w 54"/>
                  <a:gd name="T7" fmla="*/ 0 h 59"/>
                  <a:gd name="T8" fmla="*/ 54 w 54"/>
                  <a:gd name="T9" fmla="*/ 47 h 59"/>
                </a:gdLst>
                <a:ahLst/>
                <a:cxnLst>
                  <a:cxn ang="0">
                    <a:pos x="T0" y="T1"/>
                  </a:cxn>
                  <a:cxn ang="0">
                    <a:pos x="T2" y="T3"/>
                  </a:cxn>
                  <a:cxn ang="0">
                    <a:pos x="T4" y="T5"/>
                  </a:cxn>
                  <a:cxn ang="0">
                    <a:pos x="T6" y="T7"/>
                  </a:cxn>
                  <a:cxn ang="0">
                    <a:pos x="T8" y="T9"/>
                  </a:cxn>
                </a:cxnLst>
                <a:rect l="0" t="0" r="r" b="b"/>
                <a:pathLst>
                  <a:path w="54" h="59">
                    <a:moveTo>
                      <a:pt x="54" y="47"/>
                    </a:moveTo>
                    <a:lnTo>
                      <a:pt x="21" y="59"/>
                    </a:lnTo>
                    <a:lnTo>
                      <a:pt x="0" y="14"/>
                    </a:lnTo>
                    <a:lnTo>
                      <a:pt x="33" y="0"/>
                    </a:lnTo>
                    <a:lnTo>
                      <a:pt x="5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0" name="Freeform 69"/>
              <p:cNvSpPr/>
              <p:nvPr/>
            </p:nvSpPr>
            <p:spPr bwMode="auto">
              <a:xfrm>
                <a:off x="660400" y="1339850"/>
                <a:ext cx="98425" cy="85725"/>
              </a:xfrm>
              <a:custGeom>
                <a:avLst/>
                <a:gdLst>
                  <a:gd name="T0" fmla="*/ 62 w 62"/>
                  <a:gd name="T1" fmla="*/ 35 h 54"/>
                  <a:gd name="T2" fmla="*/ 14 w 62"/>
                  <a:gd name="T3" fmla="*/ 54 h 54"/>
                  <a:gd name="T4" fmla="*/ 0 w 62"/>
                  <a:gd name="T5" fmla="*/ 21 h 54"/>
                  <a:gd name="T6" fmla="*/ 47 w 62"/>
                  <a:gd name="T7" fmla="*/ 0 h 54"/>
                  <a:gd name="T8" fmla="*/ 62 w 62"/>
                  <a:gd name="T9" fmla="*/ 35 h 54"/>
                </a:gdLst>
                <a:ahLst/>
                <a:cxnLst>
                  <a:cxn ang="0">
                    <a:pos x="T0" y="T1"/>
                  </a:cxn>
                  <a:cxn ang="0">
                    <a:pos x="T2" y="T3"/>
                  </a:cxn>
                  <a:cxn ang="0">
                    <a:pos x="T4" y="T5"/>
                  </a:cxn>
                  <a:cxn ang="0">
                    <a:pos x="T6" y="T7"/>
                  </a:cxn>
                  <a:cxn ang="0">
                    <a:pos x="T8" y="T9"/>
                  </a:cxn>
                </a:cxnLst>
                <a:rect l="0" t="0" r="r" b="b"/>
                <a:pathLst>
                  <a:path w="62" h="54">
                    <a:moveTo>
                      <a:pt x="62" y="35"/>
                    </a:moveTo>
                    <a:lnTo>
                      <a:pt x="14" y="54"/>
                    </a:lnTo>
                    <a:lnTo>
                      <a:pt x="0" y="21"/>
                    </a:lnTo>
                    <a:lnTo>
                      <a:pt x="47" y="0"/>
                    </a:lnTo>
                    <a:lnTo>
                      <a:pt x="6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1" name="Freeform 70"/>
              <p:cNvSpPr/>
              <p:nvPr/>
            </p:nvSpPr>
            <p:spPr bwMode="auto">
              <a:xfrm>
                <a:off x="830263" y="941388"/>
                <a:ext cx="82550" cy="96838"/>
              </a:xfrm>
              <a:custGeom>
                <a:avLst/>
                <a:gdLst>
                  <a:gd name="T0" fmla="*/ 52 w 52"/>
                  <a:gd name="T1" fmla="*/ 47 h 61"/>
                  <a:gd name="T2" fmla="*/ 18 w 52"/>
                  <a:gd name="T3" fmla="*/ 61 h 61"/>
                  <a:gd name="T4" fmla="*/ 0 w 52"/>
                  <a:gd name="T5" fmla="*/ 14 h 61"/>
                  <a:gd name="T6" fmla="*/ 33 w 52"/>
                  <a:gd name="T7" fmla="*/ 0 h 61"/>
                  <a:gd name="T8" fmla="*/ 52 w 52"/>
                  <a:gd name="T9" fmla="*/ 47 h 61"/>
                </a:gdLst>
                <a:ahLst/>
                <a:cxnLst>
                  <a:cxn ang="0">
                    <a:pos x="T0" y="T1"/>
                  </a:cxn>
                  <a:cxn ang="0">
                    <a:pos x="T2" y="T3"/>
                  </a:cxn>
                  <a:cxn ang="0">
                    <a:pos x="T4" y="T5"/>
                  </a:cxn>
                  <a:cxn ang="0">
                    <a:pos x="T6" y="T7"/>
                  </a:cxn>
                  <a:cxn ang="0">
                    <a:pos x="T8" y="T9"/>
                  </a:cxn>
                </a:cxnLst>
                <a:rect l="0" t="0" r="r" b="b"/>
                <a:pathLst>
                  <a:path w="52" h="61">
                    <a:moveTo>
                      <a:pt x="52" y="47"/>
                    </a:moveTo>
                    <a:lnTo>
                      <a:pt x="18" y="61"/>
                    </a:lnTo>
                    <a:lnTo>
                      <a:pt x="0" y="14"/>
                    </a:lnTo>
                    <a:lnTo>
                      <a:pt x="33" y="0"/>
                    </a:lnTo>
                    <a:lnTo>
                      <a:pt x="52"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2" name="Freeform 71"/>
              <p:cNvSpPr>
                <a:spLocks noEditPoints="1"/>
              </p:cNvSpPr>
              <p:nvPr/>
            </p:nvSpPr>
            <p:spPr bwMode="auto">
              <a:xfrm>
                <a:off x="6069013" y="825500"/>
                <a:ext cx="642938" cy="641350"/>
              </a:xfrm>
              <a:custGeom>
                <a:avLst/>
                <a:gdLst>
                  <a:gd name="T0" fmla="*/ 171 w 171"/>
                  <a:gd name="T1" fmla="*/ 86 h 171"/>
                  <a:gd name="T2" fmla="*/ 153 w 171"/>
                  <a:gd name="T3" fmla="*/ 81 h 171"/>
                  <a:gd name="T4" fmla="*/ 164 w 171"/>
                  <a:gd name="T5" fmla="*/ 81 h 171"/>
                  <a:gd name="T6" fmla="*/ 153 w 171"/>
                  <a:gd name="T7" fmla="*/ 91 h 171"/>
                  <a:gd name="T8" fmla="*/ 133 w 171"/>
                  <a:gd name="T9" fmla="*/ 157 h 171"/>
                  <a:gd name="T10" fmla="*/ 153 w 171"/>
                  <a:gd name="T11" fmla="*/ 91 h 171"/>
                  <a:gd name="T12" fmla="*/ 141 w 171"/>
                  <a:gd name="T13" fmla="*/ 81 h 171"/>
                  <a:gd name="T14" fmla="*/ 153 w 171"/>
                  <a:gd name="T15" fmla="*/ 32 h 171"/>
                  <a:gd name="T16" fmla="*/ 133 w 171"/>
                  <a:gd name="T17" fmla="*/ 31 h 171"/>
                  <a:gd name="T18" fmla="*/ 138 w 171"/>
                  <a:gd name="T19" fmla="*/ 27 h 171"/>
                  <a:gd name="T20" fmla="*/ 133 w 171"/>
                  <a:gd name="T21" fmla="*/ 45 h 171"/>
                  <a:gd name="T22" fmla="*/ 145 w 171"/>
                  <a:gd name="T23" fmla="*/ 138 h 171"/>
                  <a:gd name="T24" fmla="*/ 133 w 171"/>
                  <a:gd name="T25" fmla="*/ 140 h 171"/>
                  <a:gd name="T26" fmla="*/ 86 w 171"/>
                  <a:gd name="T27" fmla="*/ 171 h 171"/>
                  <a:gd name="T28" fmla="*/ 133 w 171"/>
                  <a:gd name="T29" fmla="*/ 140 h 171"/>
                  <a:gd name="T30" fmla="*/ 128 w 171"/>
                  <a:gd name="T31" fmla="*/ 122 h 171"/>
                  <a:gd name="T32" fmla="*/ 133 w 171"/>
                  <a:gd name="T33" fmla="*/ 126 h 171"/>
                  <a:gd name="T34" fmla="*/ 128 w 171"/>
                  <a:gd name="T35" fmla="*/ 50 h 171"/>
                  <a:gd name="T36" fmla="*/ 133 w 171"/>
                  <a:gd name="T37" fmla="*/ 31 h 171"/>
                  <a:gd name="T38" fmla="*/ 86 w 171"/>
                  <a:gd name="T39" fmla="*/ 0 h 171"/>
                  <a:gd name="T40" fmla="*/ 86 w 171"/>
                  <a:gd name="T41" fmla="*/ 7 h 171"/>
                  <a:gd name="T42" fmla="*/ 91 w 171"/>
                  <a:gd name="T43" fmla="*/ 30 h 171"/>
                  <a:gd name="T44" fmla="*/ 86 w 171"/>
                  <a:gd name="T45" fmla="*/ 79 h 171"/>
                  <a:gd name="T46" fmla="*/ 113 w 171"/>
                  <a:gd name="T47" fmla="*/ 54 h 171"/>
                  <a:gd name="T48" fmla="*/ 87 w 171"/>
                  <a:gd name="T49" fmla="*/ 94 h 171"/>
                  <a:gd name="T50" fmla="*/ 86 w 171"/>
                  <a:gd name="T51" fmla="*/ 141 h 171"/>
                  <a:gd name="T52" fmla="*/ 91 w 171"/>
                  <a:gd name="T53" fmla="*/ 164 h 171"/>
                  <a:gd name="T54" fmla="*/ 86 w 171"/>
                  <a:gd name="T55" fmla="*/ 164 h 171"/>
                  <a:gd name="T56" fmla="*/ 86 w 171"/>
                  <a:gd name="T57" fmla="*/ 0 h 171"/>
                  <a:gd name="T58" fmla="*/ 38 w 171"/>
                  <a:gd name="T59" fmla="*/ 31 h 171"/>
                  <a:gd name="T60" fmla="*/ 43 w 171"/>
                  <a:gd name="T61" fmla="*/ 50 h 171"/>
                  <a:gd name="T62" fmla="*/ 38 w 171"/>
                  <a:gd name="T63" fmla="*/ 126 h 171"/>
                  <a:gd name="T64" fmla="*/ 50 w 171"/>
                  <a:gd name="T65" fmla="*/ 129 h 171"/>
                  <a:gd name="T66" fmla="*/ 38 w 171"/>
                  <a:gd name="T67" fmla="*/ 157 h 171"/>
                  <a:gd name="T68" fmla="*/ 86 w 171"/>
                  <a:gd name="T69" fmla="*/ 164 h 171"/>
                  <a:gd name="T70" fmla="*/ 81 w 171"/>
                  <a:gd name="T71" fmla="*/ 141 h 171"/>
                  <a:gd name="T72" fmla="*/ 86 w 171"/>
                  <a:gd name="T73" fmla="*/ 93 h 171"/>
                  <a:gd name="T74" fmla="*/ 72 w 171"/>
                  <a:gd name="T75" fmla="*/ 66 h 171"/>
                  <a:gd name="T76" fmla="*/ 86 w 171"/>
                  <a:gd name="T77" fmla="*/ 79 h 171"/>
                  <a:gd name="T78" fmla="*/ 81 w 171"/>
                  <a:gd name="T79" fmla="*/ 30 h 171"/>
                  <a:gd name="T80" fmla="*/ 81 w 171"/>
                  <a:gd name="T81" fmla="*/ 7 h 171"/>
                  <a:gd name="T82" fmla="*/ 86 w 171"/>
                  <a:gd name="T83" fmla="*/ 0 h 171"/>
                  <a:gd name="T84" fmla="*/ 19 w 171"/>
                  <a:gd name="T85" fmla="*/ 32 h 171"/>
                  <a:gd name="T86" fmla="*/ 30 w 171"/>
                  <a:gd name="T87" fmla="*/ 81 h 171"/>
                  <a:gd name="T88" fmla="*/ 30 w 171"/>
                  <a:gd name="T89" fmla="*/ 91 h 171"/>
                  <a:gd name="T90" fmla="*/ 19 w 171"/>
                  <a:gd name="T91" fmla="*/ 139 h 171"/>
                  <a:gd name="T92" fmla="*/ 38 w 171"/>
                  <a:gd name="T93" fmla="*/ 140 h 171"/>
                  <a:gd name="T94" fmla="*/ 34 w 171"/>
                  <a:gd name="T95" fmla="*/ 145 h 171"/>
                  <a:gd name="T96" fmla="*/ 38 w 171"/>
                  <a:gd name="T97" fmla="*/ 126 h 171"/>
                  <a:gd name="T98" fmla="*/ 27 w 171"/>
                  <a:gd name="T99" fmla="*/ 34 h 171"/>
                  <a:gd name="T100" fmla="*/ 34 w 171"/>
                  <a:gd name="T101" fmla="*/ 27 h 171"/>
                  <a:gd name="T102" fmla="*/ 38 w 171"/>
                  <a:gd name="T103" fmla="*/ 14 h 171"/>
                  <a:gd name="T104" fmla="*/ 0 w 171"/>
                  <a:gd name="T105" fmla="*/ 86 h 171"/>
                  <a:gd name="T106" fmla="*/ 19 w 171"/>
                  <a:gd name="T107" fmla="*/ 91 h 171"/>
                  <a:gd name="T108" fmla="*/ 7 w 171"/>
                  <a:gd name="T109" fmla="*/ 81 h 171"/>
                  <a:gd name="T110" fmla="*/ 19 w 171"/>
                  <a:gd name="T111" fmla="*/ 3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1" h="171">
                    <a:moveTo>
                      <a:pt x="153" y="139"/>
                    </a:moveTo>
                    <a:cubicBezTo>
                      <a:pt x="164" y="124"/>
                      <a:pt x="171" y="106"/>
                      <a:pt x="171" y="86"/>
                    </a:cubicBezTo>
                    <a:cubicBezTo>
                      <a:pt x="171" y="66"/>
                      <a:pt x="164" y="47"/>
                      <a:pt x="153" y="32"/>
                    </a:cubicBezTo>
                    <a:cubicBezTo>
                      <a:pt x="153" y="81"/>
                      <a:pt x="153" y="81"/>
                      <a:pt x="153" y="81"/>
                    </a:cubicBezTo>
                    <a:cubicBezTo>
                      <a:pt x="164" y="81"/>
                      <a:pt x="164" y="81"/>
                      <a:pt x="164" y="81"/>
                    </a:cubicBezTo>
                    <a:cubicBezTo>
                      <a:pt x="164" y="81"/>
                      <a:pt x="164" y="81"/>
                      <a:pt x="164" y="81"/>
                    </a:cubicBezTo>
                    <a:cubicBezTo>
                      <a:pt x="164" y="91"/>
                      <a:pt x="164" y="91"/>
                      <a:pt x="164" y="91"/>
                    </a:cubicBezTo>
                    <a:cubicBezTo>
                      <a:pt x="153" y="91"/>
                      <a:pt x="153" y="91"/>
                      <a:pt x="153" y="91"/>
                    </a:cubicBezTo>
                    <a:lnTo>
                      <a:pt x="153" y="139"/>
                    </a:lnTo>
                    <a:close/>
                    <a:moveTo>
                      <a:pt x="133" y="157"/>
                    </a:moveTo>
                    <a:cubicBezTo>
                      <a:pt x="140" y="152"/>
                      <a:pt x="147" y="146"/>
                      <a:pt x="153" y="139"/>
                    </a:cubicBezTo>
                    <a:cubicBezTo>
                      <a:pt x="153" y="91"/>
                      <a:pt x="153" y="91"/>
                      <a:pt x="153" y="91"/>
                    </a:cubicBezTo>
                    <a:cubicBezTo>
                      <a:pt x="141" y="91"/>
                      <a:pt x="141" y="91"/>
                      <a:pt x="141" y="91"/>
                    </a:cubicBezTo>
                    <a:cubicBezTo>
                      <a:pt x="141" y="81"/>
                      <a:pt x="141" y="81"/>
                      <a:pt x="141" y="81"/>
                    </a:cubicBezTo>
                    <a:cubicBezTo>
                      <a:pt x="153" y="81"/>
                      <a:pt x="153" y="81"/>
                      <a:pt x="153" y="81"/>
                    </a:cubicBezTo>
                    <a:cubicBezTo>
                      <a:pt x="153" y="32"/>
                      <a:pt x="153" y="32"/>
                      <a:pt x="153" y="32"/>
                    </a:cubicBezTo>
                    <a:cubicBezTo>
                      <a:pt x="147" y="26"/>
                      <a:pt x="140" y="19"/>
                      <a:pt x="133" y="14"/>
                    </a:cubicBezTo>
                    <a:cubicBezTo>
                      <a:pt x="133" y="31"/>
                      <a:pt x="133" y="31"/>
                      <a:pt x="133" y="31"/>
                    </a:cubicBezTo>
                    <a:cubicBezTo>
                      <a:pt x="138" y="27"/>
                      <a:pt x="138" y="27"/>
                      <a:pt x="138" y="27"/>
                    </a:cubicBezTo>
                    <a:cubicBezTo>
                      <a:pt x="138" y="27"/>
                      <a:pt x="138" y="27"/>
                      <a:pt x="138" y="27"/>
                    </a:cubicBezTo>
                    <a:cubicBezTo>
                      <a:pt x="145" y="34"/>
                      <a:pt x="145" y="34"/>
                      <a:pt x="145" y="34"/>
                    </a:cubicBezTo>
                    <a:cubicBezTo>
                      <a:pt x="133" y="45"/>
                      <a:pt x="133" y="45"/>
                      <a:pt x="133" y="45"/>
                    </a:cubicBezTo>
                    <a:cubicBezTo>
                      <a:pt x="133" y="126"/>
                      <a:pt x="133" y="126"/>
                      <a:pt x="133" y="126"/>
                    </a:cubicBezTo>
                    <a:cubicBezTo>
                      <a:pt x="145" y="138"/>
                      <a:pt x="145" y="138"/>
                      <a:pt x="145" y="138"/>
                    </a:cubicBezTo>
                    <a:cubicBezTo>
                      <a:pt x="138" y="145"/>
                      <a:pt x="138" y="145"/>
                      <a:pt x="138" y="145"/>
                    </a:cubicBezTo>
                    <a:cubicBezTo>
                      <a:pt x="133" y="140"/>
                      <a:pt x="133" y="140"/>
                      <a:pt x="133" y="140"/>
                    </a:cubicBezTo>
                    <a:lnTo>
                      <a:pt x="133" y="157"/>
                    </a:lnTo>
                    <a:close/>
                    <a:moveTo>
                      <a:pt x="86" y="171"/>
                    </a:moveTo>
                    <a:cubicBezTo>
                      <a:pt x="103" y="171"/>
                      <a:pt x="119" y="166"/>
                      <a:pt x="133" y="157"/>
                    </a:cubicBezTo>
                    <a:cubicBezTo>
                      <a:pt x="133" y="140"/>
                      <a:pt x="133" y="140"/>
                      <a:pt x="133" y="140"/>
                    </a:cubicBezTo>
                    <a:cubicBezTo>
                      <a:pt x="121" y="129"/>
                      <a:pt x="121" y="129"/>
                      <a:pt x="121" y="129"/>
                    </a:cubicBezTo>
                    <a:cubicBezTo>
                      <a:pt x="128" y="122"/>
                      <a:pt x="128" y="122"/>
                      <a:pt x="128" y="122"/>
                    </a:cubicBezTo>
                    <a:cubicBezTo>
                      <a:pt x="128" y="122"/>
                      <a:pt x="128" y="122"/>
                      <a:pt x="128" y="122"/>
                    </a:cubicBezTo>
                    <a:cubicBezTo>
                      <a:pt x="133" y="126"/>
                      <a:pt x="133" y="126"/>
                      <a:pt x="133" y="126"/>
                    </a:cubicBezTo>
                    <a:cubicBezTo>
                      <a:pt x="133" y="45"/>
                      <a:pt x="133" y="45"/>
                      <a:pt x="133" y="45"/>
                    </a:cubicBezTo>
                    <a:cubicBezTo>
                      <a:pt x="128" y="50"/>
                      <a:pt x="128" y="50"/>
                      <a:pt x="128" y="50"/>
                    </a:cubicBezTo>
                    <a:cubicBezTo>
                      <a:pt x="121" y="43"/>
                      <a:pt x="121" y="43"/>
                      <a:pt x="121" y="43"/>
                    </a:cubicBezTo>
                    <a:cubicBezTo>
                      <a:pt x="133" y="31"/>
                      <a:pt x="133" y="31"/>
                      <a:pt x="133" y="31"/>
                    </a:cubicBezTo>
                    <a:cubicBezTo>
                      <a:pt x="133" y="14"/>
                      <a:pt x="133" y="14"/>
                      <a:pt x="133" y="14"/>
                    </a:cubicBezTo>
                    <a:cubicBezTo>
                      <a:pt x="119" y="5"/>
                      <a:pt x="103" y="0"/>
                      <a:pt x="86" y="0"/>
                    </a:cubicBezTo>
                    <a:cubicBezTo>
                      <a:pt x="86" y="0"/>
                      <a:pt x="86" y="0"/>
                      <a:pt x="86" y="0"/>
                    </a:cubicBezTo>
                    <a:cubicBezTo>
                      <a:pt x="86" y="7"/>
                      <a:pt x="86" y="7"/>
                      <a:pt x="86" y="7"/>
                    </a:cubicBezTo>
                    <a:cubicBezTo>
                      <a:pt x="91" y="7"/>
                      <a:pt x="91" y="7"/>
                      <a:pt x="91" y="7"/>
                    </a:cubicBezTo>
                    <a:cubicBezTo>
                      <a:pt x="91" y="30"/>
                      <a:pt x="91" y="30"/>
                      <a:pt x="91" y="30"/>
                    </a:cubicBezTo>
                    <a:cubicBezTo>
                      <a:pt x="86" y="30"/>
                      <a:pt x="86" y="30"/>
                      <a:pt x="86" y="30"/>
                    </a:cubicBezTo>
                    <a:cubicBezTo>
                      <a:pt x="86" y="79"/>
                      <a:pt x="86" y="79"/>
                      <a:pt x="86" y="79"/>
                    </a:cubicBezTo>
                    <a:cubicBezTo>
                      <a:pt x="87" y="80"/>
                      <a:pt x="87" y="80"/>
                      <a:pt x="87" y="80"/>
                    </a:cubicBezTo>
                    <a:cubicBezTo>
                      <a:pt x="113" y="54"/>
                      <a:pt x="113" y="54"/>
                      <a:pt x="113" y="54"/>
                    </a:cubicBezTo>
                    <a:cubicBezTo>
                      <a:pt x="120" y="61"/>
                      <a:pt x="120" y="61"/>
                      <a:pt x="120" y="61"/>
                    </a:cubicBezTo>
                    <a:cubicBezTo>
                      <a:pt x="87" y="94"/>
                      <a:pt x="87" y="94"/>
                      <a:pt x="87" y="94"/>
                    </a:cubicBezTo>
                    <a:cubicBezTo>
                      <a:pt x="86" y="93"/>
                      <a:pt x="86" y="93"/>
                      <a:pt x="86" y="93"/>
                    </a:cubicBezTo>
                    <a:cubicBezTo>
                      <a:pt x="86" y="141"/>
                      <a:pt x="86" y="141"/>
                      <a:pt x="86" y="141"/>
                    </a:cubicBezTo>
                    <a:cubicBezTo>
                      <a:pt x="91" y="141"/>
                      <a:pt x="91" y="141"/>
                      <a:pt x="91" y="141"/>
                    </a:cubicBezTo>
                    <a:cubicBezTo>
                      <a:pt x="91" y="164"/>
                      <a:pt x="91" y="164"/>
                      <a:pt x="91" y="164"/>
                    </a:cubicBezTo>
                    <a:cubicBezTo>
                      <a:pt x="91" y="164"/>
                      <a:pt x="91" y="164"/>
                      <a:pt x="91" y="164"/>
                    </a:cubicBezTo>
                    <a:cubicBezTo>
                      <a:pt x="86" y="164"/>
                      <a:pt x="86" y="164"/>
                      <a:pt x="86" y="164"/>
                    </a:cubicBezTo>
                    <a:cubicBezTo>
                      <a:pt x="86" y="171"/>
                      <a:pt x="86" y="171"/>
                      <a:pt x="86" y="171"/>
                    </a:cubicBezTo>
                    <a:close/>
                    <a:moveTo>
                      <a:pt x="86" y="0"/>
                    </a:moveTo>
                    <a:cubicBezTo>
                      <a:pt x="68" y="0"/>
                      <a:pt x="52" y="5"/>
                      <a:pt x="38" y="14"/>
                    </a:cubicBezTo>
                    <a:cubicBezTo>
                      <a:pt x="38" y="31"/>
                      <a:pt x="38" y="31"/>
                      <a:pt x="38" y="31"/>
                    </a:cubicBezTo>
                    <a:cubicBezTo>
                      <a:pt x="50" y="43"/>
                      <a:pt x="50" y="43"/>
                      <a:pt x="50" y="43"/>
                    </a:cubicBezTo>
                    <a:cubicBezTo>
                      <a:pt x="43" y="50"/>
                      <a:pt x="43" y="50"/>
                      <a:pt x="43" y="50"/>
                    </a:cubicBezTo>
                    <a:cubicBezTo>
                      <a:pt x="38" y="45"/>
                      <a:pt x="38" y="45"/>
                      <a:pt x="38" y="45"/>
                    </a:cubicBezTo>
                    <a:cubicBezTo>
                      <a:pt x="38" y="126"/>
                      <a:pt x="38" y="126"/>
                      <a:pt x="38" y="126"/>
                    </a:cubicBezTo>
                    <a:cubicBezTo>
                      <a:pt x="43" y="122"/>
                      <a:pt x="43" y="122"/>
                      <a:pt x="43" y="122"/>
                    </a:cubicBezTo>
                    <a:cubicBezTo>
                      <a:pt x="50" y="129"/>
                      <a:pt x="50" y="129"/>
                      <a:pt x="50" y="129"/>
                    </a:cubicBezTo>
                    <a:cubicBezTo>
                      <a:pt x="38" y="140"/>
                      <a:pt x="38" y="140"/>
                      <a:pt x="38" y="140"/>
                    </a:cubicBezTo>
                    <a:cubicBezTo>
                      <a:pt x="38" y="157"/>
                      <a:pt x="38" y="157"/>
                      <a:pt x="38" y="157"/>
                    </a:cubicBezTo>
                    <a:cubicBezTo>
                      <a:pt x="52" y="166"/>
                      <a:pt x="68" y="171"/>
                      <a:pt x="86" y="171"/>
                    </a:cubicBezTo>
                    <a:cubicBezTo>
                      <a:pt x="86" y="164"/>
                      <a:pt x="86" y="164"/>
                      <a:pt x="86" y="164"/>
                    </a:cubicBezTo>
                    <a:cubicBezTo>
                      <a:pt x="81" y="164"/>
                      <a:pt x="81" y="164"/>
                      <a:pt x="81" y="164"/>
                    </a:cubicBezTo>
                    <a:cubicBezTo>
                      <a:pt x="81" y="141"/>
                      <a:pt x="81" y="141"/>
                      <a:pt x="81" y="141"/>
                    </a:cubicBezTo>
                    <a:cubicBezTo>
                      <a:pt x="86" y="141"/>
                      <a:pt x="86" y="141"/>
                      <a:pt x="86" y="141"/>
                    </a:cubicBezTo>
                    <a:cubicBezTo>
                      <a:pt x="86" y="93"/>
                      <a:pt x="86" y="93"/>
                      <a:pt x="86" y="93"/>
                    </a:cubicBezTo>
                    <a:cubicBezTo>
                      <a:pt x="65" y="73"/>
                      <a:pt x="65" y="73"/>
                      <a:pt x="65" y="73"/>
                    </a:cubicBezTo>
                    <a:cubicBezTo>
                      <a:pt x="72" y="66"/>
                      <a:pt x="72" y="66"/>
                      <a:pt x="72" y="66"/>
                    </a:cubicBezTo>
                    <a:cubicBezTo>
                      <a:pt x="72" y="66"/>
                      <a:pt x="72" y="66"/>
                      <a:pt x="72" y="66"/>
                    </a:cubicBezTo>
                    <a:cubicBezTo>
                      <a:pt x="86" y="79"/>
                      <a:pt x="86" y="79"/>
                      <a:pt x="86" y="79"/>
                    </a:cubicBezTo>
                    <a:cubicBezTo>
                      <a:pt x="86" y="30"/>
                      <a:pt x="86" y="30"/>
                      <a:pt x="86" y="30"/>
                    </a:cubicBezTo>
                    <a:cubicBezTo>
                      <a:pt x="81" y="30"/>
                      <a:pt x="81" y="30"/>
                      <a:pt x="81" y="30"/>
                    </a:cubicBezTo>
                    <a:cubicBezTo>
                      <a:pt x="81" y="7"/>
                      <a:pt x="81" y="7"/>
                      <a:pt x="81" y="7"/>
                    </a:cubicBezTo>
                    <a:cubicBezTo>
                      <a:pt x="81" y="7"/>
                      <a:pt x="81" y="7"/>
                      <a:pt x="81" y="7"/>
                    </a:cubicBezTo>
                    <a:cubicBezTo>
                      <a:pt x="86" y="7"/>
                      <a:pt x="86" y="7"/>
                      <a:pt x="86" y="7"/>
                    </a:cubicBezTo>
                    <a:lnTo>
                      <a:pt x="86" y="0"/>
                    </a:lnTo>
                    <a:close/>
                    <a:moveTo>
                      <a:pt x="38" y="14"/>
                    </a:moveTo>
                    <a:cubicBezTo>
                      <a:pt x="31" y="19"/>
                      <a:pt x="24" y="26"/>
                      <a:pt x="19" y="32"/>
                    </a:cubicBezTo>
                    <a:cubicBezTo>
                      <a:pt x="19" y="81"/>
                      <a:pt x="19" y="81"/>
                      <a:pt x="19" y="81"/>
                    </a:cubicBezTo>
                    <a:cubicBezTo>
                      <a:pt x="30" y="81"/>
                      <a:pt x="30" y="81"/>
                      <a:pt x="30" y="81"/>
                    </a:cubicBezTo>
                    <a:cubicBezTo>
                      <a:pt x="30" y="81"/>
                      <a:pt x="30" y="81"/>
                      <a:pt x="30" y="81"/>
                    </a:cubicBezTo>
                    <a:cubicBezTo>
                      <a:pt x="30" y="91"/>
                      <a:pt x="30" y="91"/>
                      <a:pt x="30" y="91"/>
                    </a:cubicBezTo>
                    <a:cubicBezTo>
                      <a:pt x="19" y="91"/>
                      <a:pt x="19" y="91"/>
                      <a:pt x="19" y="91"/>
                    </a:cubicBezTo>
                    <a:cubicBezTo>
                      <a:pt x="19" y="139"/>
                      <a:pt x="19" y="139"/>
                      <a:pt x="19" y="139"/>
                    </a:cubicBezTo>
                    <a:cubicBezTo>
                      <a:pt x="24" y="146"/>
                      <a:pt x="31" y="152"/>
                      <a:pt x="38" y="157"/>
                    </a:cubicBezTo>
                    <a:cubicBezTo>
                      <a:pt x="38" y="140"/>
                      <a:pt x="38" y="140"/>
                      <a:pt x="38" y="140"/>
                    </a:cubicBezTo>
                    <a:cubicBezTo>
                      <a:pt x="34" y="145"/>
                      <a:pt x="34" y="145"/>
                      <a:pt x="34" y="145"/>
                    </a:cubicBezTo>
                    <a:cubicBezTo>
                      <a:pt x="34" y="145"/>
                      <a:pt x="34" y="145"/>
                      <a:pt x="34" y="145"/>
                    </a:cubicBezTo>
                    <a:cubicBezTo>
                      <a:pt x="27" y="138"/>
                      <a:pt x="27" y="138"/>
                      <a:pt x="27" y="138"/>
                    </a:cubicBezTo>
                    <a:cubicBezTo>
                      <a:pt x="38" y="126"/>
                      <a:pt x="38" y="126"/>
                      <a:pt x="38" y="126"/>
                    </a:cubicBezTo>
                    <a:cubicBezTo>
                      <a:pt x="38" y="45"/>
                      <a:pt x="38" y="45"/>
                      <a:pt x="38" y="45"/>
                    </a:cubicBezTo>
                    <a:cubicBezTo>
                      <a:pt x="27" y="34"/>
                      <a:pt x="27" y="34"/>
                      <a:pt x="27" y="34"/>
                    </a:cubicBezTo>
                    <a:cubicBezTo>
                      <a:pt x="34" y="27"/>
                      <a:pt x="34" y="27"/>
                      <a:pt x="34" y="27"/>
                    </a:cubicBezTo>
                    <a:cubicBezTo>
                      <a:pt x="34" y="27"/>
                      <a:pt x="34" y="27"/>
                      <a:pt x="34" y="27"/>
                    </a:cubicBezTo>
                    <a:cubicBezTo>
                      <a:pt x="38" y="31"/>
                      <a:pt x="38" y="31"/>
                      <a:pt x="38" y="31"/>
                    </a:cubicBezTo>
                    <a:lnTo>
                      <a:pt x="38" y="14"/>
                    </a:lnTo>
                    <a:close/>
                    <a:moveTo>
                      <a:pt x="19" y="32"/>
                    </a:moveTo>
                    <a:cubicBezTo>
                      <a:pt x="7" y="47"/>
                      <a:pt x="0" y="66"/>
                      <a:pt x="0" y="86"/>
                    </a:cubicBezTo>
                    <a:cubicBezTo>
                      <a:pt x="0" y="106"/>
                      <a:pt x="7" y="124"/>
                      <a:pt x="19" y="139"/>
                    </a:cubicBezTo>
                    <a:cubicBezTo>
                      <a:pt x="19" y="91"/>
                      <a:pt x="19" y="91"/>
                      <a:pt x="19" y="91"/>
                    </a:cubicBezTo>
                    <a:cubicBezTo>
                      <a:pt x="7" y="91"/>
                      <a:pt x="7" y="91"/>
                      <a:pt x="7" y="91"/>
                    </a:cubicBezTo>
                    <a:cubicBezTo>
                      <a:pt x="7" y="81"/>
                      <a:pt x="7" y="81"/>
                      <a:pt x="7" y="81"/>
                    </a:cubicBezTo>
                    <a:cubicBezTo>
                      <a:pt x="19" y="81"/>
                      <a:pt x="19" y="81"/>
                      <a:pt x="19" y="81"/>
                    </a:cubicBezTo>
                    <a:lnTo>
                      <a:pt x="19"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3" name="Freeform 72"/>
              <p:cNvSpPr/>
              <p:nvPr/>
            </p:nvSpPr>
            <p:spPr bwMode="auto">
              <a:xfrm>
                <a:off x="525463" y="1689100"/>
                <a:ext cx="304800" cy="582613"/>
              </a:xfrm>
              <a:custGeom>
                <a:avLst/>
                <a:gdLst>
                  <a:gd name="T0" fmla="*/ 81 w 81"/>
                  <a:gd name="T1" fmla="*/ 115 h 155"/>
                  <a:gd name="T2" fmla="*/ 81 w 81"/>
                  <a:gd name="T3" fmla="*/ 38 h 155"/>
                  <a:gd name="T4" fmla="*/ 47 w 81"/>
                  <a:gd name="T5" fmla="*/ 0 h 155"/>
                  <a:gd name="T6" fmla="*/ 32 w 81"/>
                  <a:gd name="T7" fmla="*/ 0 h 155"/>
                  <a:gd name="T8" fmla="*/ 0 w 81"/>
                  <a:gd name="T9" fmla="*/ 38 h 155"/>
                  <a:gd name="T10" fmla="*/ 0 w 81"/>
                  <a:gd name="T11" fmla="*/ 123 h 155"/>
                  <a:gd name="T12" fmla="*/ 31 w 81"/>
                  <a:gd name="T13" fmla="*/ 155 h 155"/>
                  <a:gd name="T14" fmla="*/ 31 w 81"/>
                  <a:gd name="T15" fmla="*/ 155 h 155"/>
                  <a:gd name="T16" fmla="*/ 63 w 81"/>
                  <a:gd name="T17" fmla="*/ 124 h 155"/>
                  <a:gd name="T18" fmla="*/ 63 w 81"/>
                  <a:gd name="T19" fmla="*/ 64 h 155"/>
                  <a:gd name="T20" fmla="*/ 41 w 81"/>
                  <a:gd name="T21" fmla="*/ 42 h 155"/>
                  <a:gd name="T22" fmla="*/ 39 w 81"/>
                  <a:gd name="T23" fmla="*/ 42 h 155"/>
                  <a:gd name="T24" fmla="*/ 18 w 81"/>
                  <a:gd name="T25" fmla="*/ 64 h 155"/>
                  <a:gd name="T26" fmla="*/ 18 w 81"/>
                  <a:gd name="T27" fmla="*/ 114 h 155"/>
                  <a:gd name="T28" fmla="*/ 30 w 81"/>
                  <a:gd name="T29" fmla="*/ 114 h 155"/>
                  <a:gd name="T30" fmla="*/ 30 w 81"/>
                  <a:gd name="T31" fmla="*/ 64 h 155"/>
                  <a:gd name="T32" fmla="*/ 39 w 81"/>
                  <a:gd name="T33" fmla="*/ 54 h 155"/>
                  <a:gd name="T34" fmla="*/ 41 w 81"/>
                  <a:gd name="T35" fmla="*/ 54 h 155"/>
                  <a:gd name="T36" fmla="*/ 51 w 81"/>
                  <a:gd name="T37" fmla="*/ 64 h 155"/>
                  <a:gd name="T38" fmla="*/ 51 w 81"/>
                  <a:gd name="T39" fmla="*/ 123 h 155"/>
                  <a:gd name="T40" fmla="*/ 31 w 81"/>
                  <a:gd name="T41" fmla="*/ 143 h 155"/>
                  <a:gd name="T42" fmla="*/ 17 w 81"/>
                  <a:gd name="T43" fmla="*/ 137 h 155"/>
                  <a:gd name="T44" fmla="*/ 12 w 81"/>
                  <a:gd name="T45" fmla="*/ 118 h 155"/>
                  <a:gd name="T46" fmla="*/ 12 w 81"/>
                  <a:gd name="T47" fmla="*/ 38 h 155"/>
                  <a:gd name="T48" fmla="*/ 32 w 81"/>
                  <a:gd name="T49" fmla="*/ 12 h 155"/>
                  <a:gd name="T50" fmla="*/ 47 w 81"/>
                  <a:gd name="T51" fmla="*/ 12 h 155"/>
                  <a:gd name="T52" fmla="*/ 69 w 81"/>
                  <a:gd name="T53" fmla="*/ 38 h 155"/>
                  <a:gd name="T54" fmla="*/ 69 w 81"/>
                  <a:gd name="T55" fmla="*/ 115 h 155"/>
                  <a:gd name="T56" fmla="*/ 81 w 81"/>
                  <a:gd name="T57" fmla="*/ 1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5">
                    <a:moveTo>
                      <a:pt x="81" y="115"/>
                    </a:moveTo>
                    <a:cubicBezTo>
                      <a:pt x="81" y="38"/>
                      <a:pt x="81" y="38"/>
                      <a:pt x="81" y="38"/>
                    </a:cubicBezTo>
                    <a:cubicBezTo>
                      <a:pt x="81" y="16"/>
                      <a:pt x="67" y="0"/>
                      <a:pt x="47" y="0"/>
                    </a:cubicBezTo>
                    <a:cubicBezTo>
                      <a:pt x="32" y="0"/>
                      <a:pt x="32" y="0"/>
                      <a:pt x="32" y="0"/>
                    </a:cubicBezTo>
                    <a:cubicBezTo>
                      <a:pt x="13" y="0"/>
                      <a:pt x="0" y="15"/>
                      <a:pt x="0" y="38"/>
                    </a:cubicBezTo>
                    <a:cubicBezTo>
                      <a:pt x="0" y="38"/>
                      <a:pt x="0" y="123"/>
                      <a:pt x="0" y="123"/>
                    </a:cubicBezTo>
                    <a:cubicBezTo>
                      <a:pt x="0" y="140"/>
                      <a:pt x="14" y="155"/>
                      <a:pt x="31" y="155"/>
                    </a:cubicBezTo>
                    <a:cubicBezTo>
                      <a:pt x="31" y="155"/>
                      <a:pt x="31" y="155"/>
                      <a:pt x="31" y="155"/>
                    </a:cubicBezTo>
                    <a:cubicBezTo>
                      <a:pt x="48" y="155"/>
                      <a:pt x="62" y="141"/>
                      <a:pt x="63" y="124"/>
                    </a:cubicBezTo>
                    <a:cubicBezTo>
                      <a:pt x="63" y="64"/>
                      <a:pt x="63" y="64"/>
                      <a:pt x="63" y="64"/>
                    </a:cubicBezTo>
                    <a:cubicBezTo>
                      <a:pt x="63" y="52"/>
                      <a:pt x="53" y="42"/>
                      <a:pt x="41" y="42"/>
                    </a:cubicBezTo>
                    <a:cubicBezTo>
                      <a:pt x="39" y="42"/>
                      <a:pt x="39" y="42"/>
                      <a:pt x="39" y="42"/>
                    </a:cubicBezTo>
                    <a:cubicBezTo>
                      <a:pt x="27" y="42"/>
                      <a:pt x="18" y="52"/>
                      <a:pt x="18" y="64"/>
                    </a:cubicBezTo>
                    <a:cubicBezTo>
                      <a:pt x="18" y="114"/>
                      <a:pt x="18" y="114"/>
                      <a:pt x="18" y="114"/>
                    </a:cubicBezTo>
                    <a:cubicBezTo>
                      <a:pt x="30" y="114"/>
                      <a:pt x="30" y="114"/>
                      <a:pt x="30" y="114"/>
                    </a:cubicBezTo>
                    <a:cubicBezTo>
                      <a:pt x="30" y="64"/>
                      <a:pt x="30" y="64"/>
                      <a:pt x="30" y="64"/>
                    </a:cubicBezTo>
                    <a:cubicBezTo>
                      <a:pt x="30" y="59"/>
                      <a:pt x="33" y="54"/>
                      <a:pt x="39" y="54"/>
                    </a:cubicBezTo>
                    <a:cubicBezTo>
                      <a:pt x="41" y="54"/>
                      <a:pt x="41" y="54"/>
                      <a:pt x="41" y="54"/>
                    </a:cubicBezTo>
                    <a:cubicBezTo>
                      <a:pt x="47" y="54"/>
                      <a:pt x="51" y="58"/>
                      <a:pt x="51" y="64"/>
                    </a:cubicBezTo>
                    <a:cubicBezTo>
                      <a:pt x="51" y="123"/>
                      <a:pt x="51" y="123"/>
                      <a:pt x="51" y="123"/>
                    </a:cubicBezTo>
                    <a:cubicBezTo>
                      <a:pt x="51" y="134"/>
                      <a:pt x="42" y="143"/>
                      <a:pt x="31" y="143"/>
                    </a:cubicBezTo>
                    <a:cubicBezTo>
                      <a:pt x="25" y="143"/>
                      <a:pt x="20" y="141"/>
                      <a:pt x="17" y="137"/>
                    </a:cubicBezTo>
                    <a:cubicBezTo>
                      <a:pt x="14" y="133"/>
                      <a:pt x="12" y="127"/>
                      <a:pt x="12" y="118"/>
                    </a:cubicBezTo>
                    <a:cubicBezTo>
                      <a:pt x="12" y="38"/>
                      <a:pt x="12" y="38"/>
                      <a:pt x="12" y="38"/>
                    </a:cubicBezTo>
                    <a:cubicBezTo>
                      <a:pt x="12" y="19"/>
                      <a:pt x="22" y="12"/>
                      <a:pt x="32" y="12"/>
                    </a:cubicBezTo>
                    <a:cubicBezTo>
                      <a:pt x="47" y="12"/>
                      <a:pt x="47" y="12"/>
                      <a:pt x="47" y="12"/>
                    </a:cubicBezTo>
                    <a:cubicBezTo>
                      <a:pt x="62" y="12"/>
                      <a:pt x="69" y="25"/>
                      <a:pt x="69" y="38"/>
                    </a:cubicBezTo>
                    <a:cubicBezTo>
                      <a:pt x="69" y="115"/>
                      <a:pt x="69" y="115"/>
                      <a:pt x="69" y="115"/>
                    </a:cubicBezTo>
                    <a:lnTo>
                      <a:pt x="81"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4" name="Freeform 73"/>
              <p:cNvSpPr/>
              <p:nvPr/>
            </p:nvSpPr>
            <p:spPr bwMode="auto">
              <a:xfrm>
                <a:off x="52388" y="482600"/>
                <a:ext cx="247650" cy="714375"/>
              </a:xfrm>
              <a:custGeom>
                <a:avLst/>
                <a:gdLst>
                  <a:gd name="T0" fmla="*/ 7 w 66"/>
                  <a:gd name="T1" fmla="*/ 22 h 190"/>
                  <a:gd name="T2" fmla="*/ 1 w 66"/>
                  <a:gd name="T3" fmla="*/ 46 h 190"/>
                  <a:gd name="T4" fmla="*/ 5 w 66"/>
                  <a:gd name="T5" fmla="*/ 66 h 190"/>
                  <a:gd name="T6" fmla="*/ 24 w 66"/>
                  <a:gd name="T7" fmla="*/ 86 h 190"/>
                  <a:gd name="T8" fmla="*/ 24 w 66"/>
                  <a:gd name="T9" fmla="*/ 190 h 190"/>
                  <a:gd name="T10" fmla="*/ 42 w 66"/>
                  <a:gd name="T11" fmla="*/ 190 h 190"/>
                  <a:gd name="T12" fmla="*/ 42 w 66"/>
                  <a:gd name="T13" fmla="*/ 86 h 190"/>
                  <a:gd name="T14" fmla="*/ 60 w 66"/>
                  <a:gd name="T15" fmla="*/ 66 h 190"/>
                  <a:gd name="T16" fmla="*/ 65 w 66"/>
                  <a:gd name="T17" fmla="*/ 46 h 190"/>
                  <a:gd name="T18" fmla="*/ 58 w 66"/>
                  <a:gd name="T19" fmla="*/ 22 h 190"/>
                  <a:gd name="T20" fmla="*/ 43 w 66"/>
                  <a:gd name="T21" fmla="*/ 0 h 190"/>
                  <a:gd name="T22" fmla="*/ 48 w 66"/>
                  <a:gd name="T23" fmla="*/ 44 h 190"/>
                  <a:gd name="T24" fmla="*/ 42 w 66"/>
                  <a:gd name="T25" fmla="*/ 44 h 190"/>
                  <a:gd name="T26" fmla="*/ 37 w 66"/>
                  <a:gd name="T27" fmla="*/ 0 h 190"/>
                  <a:gd name="T28" fmla="*/ 33 w 66"/>
                  <a:gd name="T29" fmla="*/ 0 h 190"/>
                  <a:gd name="T30" fmla="*/ 28 w 66"/>
                  <a:gd name="T31" fmla="*/ 0 h 190"/>
                  <a:gd name="T32" fmla="*/ 23 w 66"/>
                  <a:gd name="T33" fmla="*/ 44 h 190"/>
                  <a:gd name="T34" fmla="*/ 17 w 66"/>
                  <a:gd name="T35" fmla="*/ 44 h 190"/>
                  <a:gd name="T36" fmla="*/ 22 w 66"/>
                  <a:gd name="T37" fmla="*/ 0 h 190"/>
                  <a:gd name="T38" fmla="*/ 7 w 66"/>
                  <a:gd name="T39" fmla="*/ 2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190">
                    <a:moveTo>
                      <a:pt x="7" y="22"/>
                    </a:moveTo>
                    <a:cubicBezTo>
                      <a:pt x="5" y="30"/>
                      <a:pt x="1" y="37"/>
                      <a:pt x="1" y="46"/>
                    </a:cubicBezTo>
                    <a:cubicBezTo>
                      <a:pt x="0" y="53"/>
                      <a:pt x="1" y="59"/>
                      <a:pt x="5" y="66"/>
                    </a:cubicBezTo>
                    <a:cubicBezTo>
                      <a:pt x="9" y="72"/>
                      <a:pt x="16" y="82"/>
                      <a:pt x="24" y="86"/>
                    </a:cubicBezTo>
                    <a:cubicBezTo>
                      <a:pt x="24" y="190"/>
                      <a:pt x="24" y="190"/>
                      <a:pt x="24" y="190"/>
                    </a:cubicBezTo>
                    <a:cubicBezTo>
                      <a:pt x="42" y="190"/>
                      <a:pt x="42" y="190"/>
                      <a:pt x="42" y="190"/>
                    </a:cubicBezTo>
                    <a:cubicBezTo>
                      <a:pt x="42" y="86"/>
                      <a:pt x="42" y="86"/>
                      <a:pt x="42" y="86"/>
                    </a:cubicBezTo>
                    <a:cubicBezTo>
                      <a:pt x="50" y="82"/>
                      <a:pt x="56" y="72"/>
                      <a:pt x="60" y="66"/>
                    </a:cubicBezTo>
                    <a:cubicBezTo>
                      <a:pt x="64" y="59"/>
                      <a:pt x="66" y="53"/>
                      <a:pt x="65" y="46"/>
                    </a:cubicBezTo>
                    <a:cubicBezTo>
                      <a:pt x="64" y="37"/>
                      <a:pt x="61" y="30"/>
                      <a:pt x="58" y="22"/>
                    </a:cubicBezTo>
                    <a:cubicBezTo>
                      <a:pt x="56" y="16"/>
                      <a:pt x="51" y="1"/>
                      <a:pt x="43" y="0"/>
                    </a:cubicBezTo>
                    <a:cubicBezTo>
                      <a:pt x="48" y="44"/>
                      <a:pt x="48" y="44"/>
                      <a:pt x="48" y="44"/>
                    </a:cubicBezTo>
                    <a:cubicBezTo>
                      <a:pt x="42" y="44"/>
                      <a:pt x="42" y="44"/>
                      <a:pt x="42" y="44"/>
                    </a:cubicBezTo>
                    <a:cubicBezTo>
                      <a:pt x="37" y="0"/>
                      <a:pt x="37" y="0"/>
                      <a:pt x="37" y="0"/>
                    </a:cubicBezTo>
                    <a:cubicBezTo>
                      <a:pt x="33" y="0"/>
                      <a:pt x="33" y="0"/>
                      <a:pt x="33" y="0"/>
                    </a:cubicBezTo>
                    <a:cubicBezTo>
                      <a:pt x="28" y="0"/>
                      <a:pt x="28" y="0"/>
                      <a:pt x="28" y="0"/>
                    </a:cubicBezTo>
                    <a:cubicBezTo>
                      <a:pt x="23" y="44"/>
                      <a:pt x="23" y="44"/>
                      <a:pt x="23" y="44"/>
                    </a:cubicBezTo>
                    <a:cubicBezTo>
                      <a:pt x="17" y="44"/>
                      <a:pt x="17" y="44"/>
                      <a:pt x="17" y="44"/>
                    </a:cubicBezTo>
                    <a:cubicBezTo>
                      <a:pt x="22" y="0"/>
                      <a:pt x="22" y="0"/>
                      <a:pt x="22" y="0"/>
                    </a:cubicBezTo>
                    <a:cubicBezTo>
                      <a:pt x="14" y="1"/>
                      <a:pt x="10" y="16"/>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5" name="Freeform 74"/>
              <p:cNvSpPr/>
              <p:nvPr/>
            </p:nvSpPr>
            <p:spPr bwMode="auto">
              <a:xfrm>
                <a:off x="409575" y="482600"/>
                <a:ext cx="160338" cy="714375"/>
              </a:xfrm>
              <a:custGeom>
                <a:avLst/>
                <a:gdLst>
                  <a:gd name="T0" fmla="*/ 0 w 43"/>
                  <a:gd name="T1" fmla="*/ 53 h 190"/>
                  <a:gd name="T2" fmla="*/ 25 w 43"/>
                  <a:gd name="T3" fmla="*/ 106 h 190"/>
                  <a:gd name="T4" fmla="*/ 25 w 43"/>
                  <a:gd name="T5" fmla="*/ 190 h 190"/>
                  <a:gd name="T6" fmla="*/ 43 w 43"/>
                  <a:gd name="T7" fmla="*/ 190 h 190"/>
                  <a:gd name="T8" fmla="*/ 43 w 43"/>
                  <a:gd name="T9" fmla="*/ 0 h 190"/>
                  <a:gd name="T10" fmla="*/ 25 w 43"/>
                  <a:gd name="T11" fmla="*/ 0 h 190"/>
                  <a:gd name="T12" fmla="*/ 0 w 43"/>
                  <a:gd name="T13" fmla="*/ 53 h 190"/>
                </a:gdLst>
                <a:ahLst/>
                <a:cxnLst>
                  <a:cxn ang="0">
                    <a:pos x="T0" y="T1"/>
                  </a:cxn>
                  <a:cxn ang="0">
                    <a:pos x="T2" y="T3"/>
                  </a:cxn>
                  <a:cxn ang="0">
                    <a:pos x="T4" y="T5"/>
                  </a:cxn>
                  <a:cxn ang="0">
                    <a:pos x="T6" y="T7"/>
                  </a:cxn>
                  <a:cxn ang="0">
                    <a:pos x="T8" y="T9"/>
                  </a:cxn>
                  <a:cxn ang="0">
                    <a:pos x="T10" y="T11"/>
                  </a:cxn>
                  <a:cxn ang="0">
                    <a:pos x="T12" y="T13"/>
                  </a:cxn>
                </a:cxnLst>
                <a:rect l="0" t="0" r="r" b="b"/>
                <a:pathLst>
                  <a:path w="43" h="190">
                    <a:moveTo>
                      <a:pt x="0" y="53"/>
                    </a:moveTo>
                    <a:cubicBezTo>
                      <a:pt x="0" y="100"/>
                      <a:pt x="20" y="105"/>
                      <a:pt x="25" y="106"/>
                    </a:cubicBezTo>
                    <a:cubicBezTo>
                      <a:pt x="25" y="190"/>
                      <a:pt x="25" y="190"/>
                      <a:pt x="25" y="190"/>
                    </a:cubicBezTo>
                    <a:cubicBezTo>
                      <a:pt x="43" y="190"/>
                      <a:pt x="43" y="190"/>
                      <a:pt x="43" y="190"/>
                    </a:cubicBezTo>
                    <a:cubicBezTo>
                      <a:pt x="43" y="0"/>
                      <a:pt x="43" y="0"/>
                      <a:pt x="43" y="0"/>
                    </a:cubicBezTo>
                    <a:cubicBezTo>
                      <a:pt x="25" y="0"/>
                      <a:pt x="25" y="0"/>
                      <a:pt x="25" y="0"/>
                    </a:cubicBezTo>
                    <a:cubicBezTo>
                      <a:pt x="25" y="0"/>
                      <a:pt x="0" y="0"/>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6" name="Freeform 75"/>
              <p:cNvSpPr/>
              <p:nvPr/>
            </p:nvSpPr>
            <p:spPr bwMode="auto">
              <a:xfrm>
                <a:off x="3502025" y="523875"/>
                <a:ext cx="165100" cy="327025"/>
              </a:xfrm>
              <a:custGeom>
                <a:avLst/>
                <a:gdLst>
                  <a:gd name="T0" fmla="*/ 0 w 104"/>
                  <a:gd name="T1" fmla="*/ 206 h 206"/>
                  <a:gd name="T2" fmla="*/ 104 w 104"/>
                  <a:gd name="T3" fmla="*/ 83 h 206"/>
                  <a:gd name="T4" fmla="*/ 0 w 104"/>
                  <a:gd name="T5" fmla="*/ 0 h 206"/>
                  <a:gd name="T6" fmla="*/ 0 w 104"/>
                  <a:gd name="T7" fmla="*/ 206 h 206"/>
                </a:gdLst>
                <a:ahLst/>
                <a:cxnLst>
                  <a:cxn ang="0">
                    <a:pos x="T0" y="T1"/>
                  </a:cxn>
                  <a:cxn ang="0">
                    <a:pos x="T2" y="T3"/>
                  </a:cxn>
                  <a:cxn ang="0">
                    <a:pos x="T4" y="T5"/>
                  </a:cxn>
                  <a:cxn ang="0">
                    <a:pos x="T6" y="T7"/>
                  </a:cxn>
                </a:cxnLst>
                <a:rect l="0" t="0" r="r" b="b"/>
                <a:pathLst>
                  <a:path w="104" h="206">
                    <a:moveTo>
                      <a:pt x="0" y="206"/>
                    </a:moveTo>
                    <a:lnTo>
                      <a:pt x="104" y="83"/>
                    </a:lnTo>
                    <a:lnTo>
                      <a:pt x="0" y="0"/>
                    </a:lnTo>
                    <a:lnTo>
                      <a:pt x="0"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7" name="Freeform 76"/>
              <p:cNvSpPr/>
              <p:nvPr/>
            </p:nvSpPr>
            <p:spPr bwMode="auto">
              <a:xfrm>
                <a:off x="3895725" y="523875"/>
                <a:ext cx="161925" cy="327025"/>
              </a:xfrm>
              <a:custGeom>
                <a:avLst/>
                <a:gdLst>
                  <a:gd name="T0" fmla="*/ 102 w 102"/>
                  <a:gd name="T1" fmla="*/ 206 h 206"/>
                  <a:gd name="T2" fmla="*/ 102 w 102"/>
                  <a:gd name="T3" fmla="*/ 0 h 206"/>
                  <a:gd name="T4" fmla="*/ 0 w 102"/>
                  <a:gd name="T5" fmla="*/ 83 h 206"/>
                  <a:gd name="T6" fmla="*/ 102 w 102"/>
                  <a:gd name="T7" fmla="*/ 206 h 206"/>
                </a:gdLst>
                <a:ahLst/>
                <a:cxnLst>
                  <a:cxn ang="0">
                    <a:pos x="T0" y="T1"/>
                  </a:cxn>
                  <a:cxn ang="0">
                    <a:pos x="T2" y="T3"/>
                  </a:cxn>
                  <a:cxn ang="0">
                    <a:pos x="T4" y="T5"/>
                  </a:cxn>
                  <a:cxn ang="0">
                    <a:pos x="T6" y="T7"/>
                  </a:cxn>
                </a:cxnLst>
                <a:rect l="0" t="0" r="r" b="b"/>
                <a:pathLst>
                  <a:path w="102" h="206">
                    <a:moveTo>
                      <a:pt x="102" y="206"/>
                    </a:moveTo>
                    <a:lnTo>
                      <a:pt x="102" y="0"/>
                    </a:lnTo>
                    <a:lnTo>
                      <a:pt x="0" y="83"/>
                    </a:lnTo>
                    <a:lnTo>
                      <a:pt x="102"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8" name="Rectangle 77"/>
              <p:cNvSpPr>
                <a:spLocks noChangeArrowheads="1"/>
              </p:cNvSpPr>
              <p:nvPr/>
            </p:nvSpPr>
            <p:spPr bwMode="auto">
              <a:xfrm>
                <a:off x="4057650" y="86201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9" name="Freeform 78"/>
              <p:cNvSpPr/>
              <p:nvPr/>
            </p:nvSpPr>
            <p:spPr bwMode="auto">
              <a:xfrm>
                <a:off x="3502025" y="862013"/>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0" name="Freeform 79"/>
              <p:cNvSpPr/>
              <p:nvPr/>
            </p:nvSpPr>
            <p:spPr bwMode="auto">
              <a:xfrm>
                <a:off x="3513138" y="666750"/>
                <a:ext cx="536575" cy="195263"/>
              </a:xfrm>
              <a:custGeom>
                <a:avLst/>
                <a:gdLst>
                  <a:gd name="T0" fmla="*/ 338 w 338"/>
                  <a:gd name="T1" fmla="*/ 123 h 123"/>
                  <a:gd name="T2" fmla="*/ 336 w 338"/>
                  <a:gd name="T3" fmla="*/ 123 h 123"/>
                  <a:gd name="T4" fmla="*/ 232 w 338"/>
                  <a:gd name="T5" fmla="*/ 0 h 123"/>
                  <a:gd name="T6" fmla="*/ 168 w 338"/>
                  <a:gd name="T7" fmla="*/ 50 h 123"/>
                  <a:gd name="T8" fmla="*/ 104 w 338"/>
                  <a:gd name="T9" fmla="*/ 0 h 123"/>
                  <a:gd name="T10" fmla="*/ 0 w 338"/>
                  <a:gd name="T11" fmla="*/ 123 h 123"/>
                  <a:gd name="T12" fmla="*/ 0 w 338"/>
                  <a:gd name="T13" fmla="*/ 123 h 123"/>
                  <a:gd name="T14" fmla="*/ 338 w 338"/>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23">
                    <a:moveTo>
                      <a:pt x="338" y="123"/>
                    </a:moveTo>
                    <a:lnTo>
                      <a:pt x="336" y="123"/>
                    </a:lnTo>
                    <a:lnTo>
                      <a:pt x="232" y="0"/>
                    </a:lnTo>
                    <a:lnTo>
                      <a:pt x="168" y="50"/>
                    </a:lnTo>
                    <a:lnTo>
                      <a:pt x="104" y="0"/>
                    </a:lnTo>
                    <a:lnTo>
                      <a:pt x="0" y="123"/>
                    </a:lnTo>
                    <a:lnTo>
                      <a:pt x="0" y="123"/>
                    </a:lnTo>
                    <a:lnTo>
                      <a:pt x="33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1" name="Freeform 80"/>
              <p:cNvSpPr/>
              <p:nvPr/>
            </p:nvSpPr>
            <p:spPr bwMode="auto">
              <a:xfrm>
                <a:off x="3517900" y="512763"/>
                <a:ext cx="528638" cy="214313"/>
              </a:xfrm>
              <a:custGeom>
                <a:avLst/>
                <a:gdLst>
                  <a:gd name="T0" fmla="*/ 99 w 333"/>
                  <a:gd name="T1" fmla="*/ 83 h 135"/>
                  <a:gd name="T2" fmla="*/ 104 w 333"/>
                  <a:gd name="T3" fmla="*/ 85 h 135"/>
                  <a:gd name="T4" fmla="*/ 108 w 333"/>
                  <a:gd name="T5" fmla="*/ 88 h 135"/>
                  <a:gd name="T6" fmla="*/ 165 w 333"/>
                  <a:gd name="T7" fmla="*/ 135 h 135"/>
                  <a:gd name="T8" fmla="*/ 224 w 333"/>
                  <a:gd name="T9" fmla="*/ 88 h 135"/>
                  <a:gd name="T10" fmla="*/ 227 w 333"/>
                  <a:gd name="T11" fmla="*/ 85 h 135"/>
                  <a:gd name="T12" fmla="*/ 231 w 333"/>
                  <a:gd name="T13" fmla="*/ 83 h 135"/>
                  <a:gd name="T14" fmla="*/ 333 w 333"/>
                  <a:gd name="T15" fmla="*/ 0 h 135"/>
                  <a:gd name="T16" fmla="*/ 0 w 333"/>
                  <a:gd name="T17" fmla="*/ 0 h 135"/>
                  <a:gd name="T18" fmla="*/ 99 w 333"/>
                  <a:gd name="T19"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135">
                    <a:moveTo>
                      <a:pt x="99" y="83"/>
                    </a:moveTo>
                    <a:lnTo>
                      <a:pt x="104" y="85"/>
                    </a:lnTo>
                    <a:lnTo>
                      <a:pt x="108" y="88"/>
                    </a:lnTo>
                    <a:lnTo>
                      <a:pt x="165" y="135"/>
                    </a:lnTo>
                    <a:lnTo>
                      <a:pt x="224" y="88"/>
                    </a:lnTo>
                    <a:lnTo>
                      <a:pt x="227" y="85"/>
                    </a:lnTo>
                    <a:lnTo>
                      <a:pt x="231" y="83"/>
                    </a:lnTo>
                    <a:lnTo>
                      <a:pt x="333" y="0"/>
                    </a:lnTo>
                    <a:lnTo>
                      <a:pt x="0" y="0"/>
                    </a:lnTo>
                    <a:lnTo>
                      <a:pt x="99"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2" name="Rectangle 81"/>
              <p:cNvSpPr>
                <a:spLocks noChangeArrowheads="1"/>
              </p:cNvSpPr>
              <p:nvPr/>
            </p:nvSpPr>
            <p:spPr bwMode="auto">
              <a:xfrm>
                <a:off x="2297113" y="2266950"/>
                <a:ext cx="9842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3" name="Freeform 82"/>
              <p:cNvSpPr>
                <a:spLocks noEditPoints="1"/>
              </p:cNvSpPr>
              <p:nvPr/>
            </p:nvSpPr>
            <p:spPr bwMode="auto">
              <a:xfrm>
                <a:off x="1925638" y="2324100"/>
                <a:ext cx="536575" cy="379413"/>
              </a:xfrm>
              <a:custGeom>
                <a:avLst/>
                <a:gdLst>
                  <a:gd name="T0" fmla="*/ 71 w 143"/>
                  <a:gd name="T1" fmla="*/ 101 h 101"/>
                  <a:gd name="T2" fmla="*/ 143 w 143"/>
                  <a:gd name="T3" fmla="*/ 101 h 101"/>
                  <a:gd name="T4" fmla="*/ 143 w 143"/>
                  <a:gd name="T5" fmla="*/ 0 h 101"/>
                  <a:gd name="T6" fmla="*/ 71 w 143"/>
                  <a:gd name="T7" fmla="*/ 0 h 101"/>
                  <a:gd name="T8" fmla="*/ 71 w 143"/>
                  <a:gd name="T9" fmla="*/ 11 h 101"/>
                  <a:gd name="T10" fmla="*/ 71 w 143"/>
                  <a:gd name="T11" fmla="*/ 11 h 101"/>
                  <a:gd name="T12" fmla="*/ 111 w 143"/>
                  <a:gd name="T13" fmla="*/ 51 h 101"/>
                  <a:gd name="T14" fmla="*/ 71 w 143"/>
                  <a:gd name="T15" fmla="*/ 90 h 101"/>
                  <a:gd name="T16" fmla="*/ 71 w 143"/>
                  <a:gd name="T17" fmla="*/ 101 h 101"/>
                  <a:gd name="T18" fmla="*/ 0 w 143"/>
                  <a:gd name="T19" fmla="*/ 101 h 101"/>
                  <a:gd name="T20" fmla="*/ 71 w 143"/>
                  <a:gd name="T21" fmla="*/ 101 h 101"/>
                  <a:gd name="T22" fmla="*/ 71 w 143"/>
                  <a:gd name="T23" fmla="*/ 90 h 101"/>
                  <a:gd name="T24" fmla="*/ 32 w 143"/>
                  <a:gd name="T25" fmla="*/ 51 h 101"/>
                  <a:gd name="T26" fmla="*/ 71 w 143"/>
                  <a:gd name="T27" fmla="*/ 11 h 101"/>
                  <a:gd name="T28" fmla="*/ 71 w 143"/>
                  <a:gd name="T29" fmla="*/ 0 h 101"/>
                  <a:gd name="T30" fmla="*/ 0 w 143"/>
                  <a:gd name="T31" fmla="*/ 0 h 101"/>
                  <a:gd name="T32" fmla="*/ 0 w 143"/>
                  <a:gd name="T33" fmla="*/ 101 h 101"/>
                  <a:gd name="T34" fmla="*/ 71 w 143"/>
                  <a:gd name="T35" fmla="*/ 11 h 101"/>
                  <a:gd name="T36" fmla="*/ 71 w 143"/>
                  <a:gd name="T37" fmla="*/ 1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101">
                    <a:moveTo>
                      <a:pt x="71" y="101"/>
                    </a:moveTo>
                    <a:cubicBezTo>
                      <a:pt x="143" y="101"/>
                      <a:pt x="143" y="101"/>
                      <a:pt x="143" y="101"/>
                    </a:cubicBezTo>
                    <a:cubicBezTo>
                      <a:pt x="143" y="0"/>
                      <a:pt x="143" y="0"/>
                      <a:pt x="143" y="0"/>
                    </a:cubicBezTo>
                    <a:cubicBezTo>
                      <a:pt x="71" y="0"/>
                      <a:pt x="71" y="0"/>
                      <a:pt x="71" y="0"/>
                    </a:cubicBezTo>
                    <a:cubicBezTo>
                      <a:pt x="71" y="11"/>
                      <a:pt x="71" y="11"/>
                      <a:pt x="71" y="11"/>
                    </a:cubicBezTo>
                    <a:cubicBezTo>
                      <a:pt x="71" y="11"/>
                      <a:pt x="71" y="11"/>
                      <a:pt x="71" y="11"/>
                    </a:cubicBezTo>
                    <a:cubicBezTo>
                      <a:pt x="93" y="11"/>
                      <a:pt x="111" y="29"/>
                      <a:pt x="111" y="51"/>
                    </a:cubicBezTo>
                    <a:cubicBezTo>
                      <a:pt x="111" y="73"/>
                      <a:pt x="93" y="90"/>
                      <a:pt x="71" y="90"/>
                    </a:cubicBezTo>
                    <a:lnTo>
                      <a:pt x="71" y="101"/>
                    </a:lnTo>
                    <a:close/>
                    <a:moveTo>
                      <a:pt x="0" y="101"/>
                    </a:moveTo>
                    <a:cubicBezTo>
                      <a:pt x="71" y="101"/>
                      <a:pt x="71" y="101"/>
                      <a:pt x="71" y="101"/>
                    </a:cubicBezTo>
                    <a:cubicBezTo>
                      <a:pt x="71" y="90"/>
                      <a:pt x="71" y="90"/>
                      <a:pt x="71" y="90"/>
                    </a:cubicBezTo>
                    <a:cubicBezTo>
                      <a:pt x="49" y="90"/>
                      <a:pt x="32" y="73"/>
                      <a:pt x="32" y="51"/>
                    </a:cubicBezTo>
                    <a:cubicBezTo>
                      <a:pt x="32" y="29"/>
                      <a:pt x="49" y="11"/>
                      <a:pt x="71" y="11"/>
                    </a:cubicBezTo>
                    <a:cubicBezTo>
                      <a:pt x="71" y="0"/>
                      <a:pt x="71" y="0"/>
                      <a:pt x="71" y="0"/>
                    </a:cubicBezTo>
                    <a:cubicBezTo>
                      <a:pt x="0" y="0"/>
                      <a:pt x="0" y="0"/>
                      <a:pt x="0" y="0"/>
                    </a:cubicBezTo>
                    <a:cubicBezTo>
                      <a:pt x="0" y="101"/>
                      <a:pt x="0" y="101"/>
                      <a:pt x="0" y="101"/>
                    </a:cubicBezTo>
                    <a:close/>
                    <a:moveTo>
                      <a:pt x="71" y="11"/>
                    </a:moveTo>
                    <a:cubicBezTo>
                      <a:pt x="71" y="11"/>
                      <a:pt x="71" y="11"/>
                      <a:pt x="71"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4" name="Oval 83"/>
              <p:cNvSpPr>
                <a:spLocks noChangeArrowheads="1"/>
              </p:cNvSpPr>
              <p:nvPr/>
            </p:nvSpPr>
            <p:spPr bwMode="auto">
              <a:xfrm>
                <a:off x="2093913" y="2414588"/>
                <a:ext cx="200025" cy="198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5" name="Freeform 84"/>
              <p:cNvSpPr/>
              <p:nvPr/>
            </p:nvSpPr>
            <p:spPr bwMode="auto">
              <a:xfrm>
                <a:off x="7829550" y="474663"/>
                <a:ext cx="327025" cy="196850"/>
              </a:xfrm>
              <a:custGeom>
                <a:avLst/>
                <a:gdLst>
                  <a:gd name="T0" fmla="*/ 206 w 206"/>
                  <a:gd name="T1" fmla="*/ 0 h 124"/>
                  <a:gd name="T2" fmla="*/ 17 w 206"/>
                  <a:gd name="T3" fmla="*/ 0 h 124"/>
                  <a:gd name="T4" fmla="*/ 17 w 206"/>
                  <a:gd name="T5" fmla="*/ 36 h 124"/>
                  <a:gd name="T6" fmla="*/ 0 w 206"/>
                  <a:gd name="T7" fmla="*/ 36 h 124"/>
                  <a:gd name="T8" fmla="*/ 0 w 206"/>
                  <a:gd name="T9" fmla="*/ 90 h 124"/>
                  <a:gd name="T10" fmla="*/ 17 w 206"/>
                  <a:gd name="T11" fmla="*/ 90 h 124"/>
                  <a:gd name="T12" fmla="*/ 17 w 206"/>
                  <a:gd name="T13" fmla="*/ 124 h 124"/>
                  <a:gd name="T14" fmla="*/ 206 w 206"/>
                  <a:gd name="T15" fmla="*/ 124 h 124"/>
                  <a:gd name="T16" fmla="*/ 206 w 206"/>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24">
                    <a:moveTo>
                      <a:pt x="206" y="0"/>
                    </a:moveTo>
                    <a:lnTo>
                      <a:pt x="17" y="0"/>
                    </a:lnTo>
                    <a:lnTo>
                      <a:pt x="17" y="36"/>
                    </a:lnTo>
                    <a:lnTo>
                      <a:pt x="0" y="36"/>
                    </a:lnTo>
                    <a:lnTo>
                      <a:pt x="0" y="90"/>
                    </a:lnTo>
                    <a:lnTo>
                      <a:pt x="17" y="90"/>
                    </a:lnTo>
                    <a:lnTo>
                      <a:pt x="17" y="124"/>
                    </a:lnTo>
                    <a:lnTo>
                      <a:pt x="206" y="124"/>
                    </a:lnTo>
                    <a:lnTo>
                      <a:pt x="2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6" name="Rectangle 85"/>
              <p:cNvSpPr>
                <a:spLocks noChangeArrowheads="1"/>
              </p:cNvSpPr>
              <p:nvPr/>
            </p:nvSpPr>
            <p:spPr bwMode="auto">
              <a:xfrm>
                <a:off x="7570788" y="388938"/>
                <a:ext cx="49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7" name="Oval 86"/>
              <p:cNvSpPr>
                <a:spLocks noChangeArrowheads="1"/>
              </p:cNvSpPr>
              <p:nvPr/>
            </p:nvSpPr>
            <p:spPr bwMode="auto">
              <a:xfrm>
                <a:off x="7627938" y="512763"/>
                <a:ext cx="104775" cy="1047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8" name="Freeform 87"/>
              <p:cNvSpPr>
                <a:spLocks noEditPoints="1"/>
              </p:cNvSpPr>
              <p:nvPr/>
            </p:nvSpPr>
            <p:spPr bwMode="auto">
              <a:xfrm>
                <a:off x="7540625" y="433388"/>
                <a:ext cx="274638" cy="527050"/>
              </a:xfrm>
              <a:custGeom>
                <a:avLst/>
                <a:gdLst>
                  <a:gd name="T0" fmla="*/ 37 w 73"/>
                  <a:gd name="T1" fmla="*/ 140 h 140"/>
                  <a:gd name="T2" fmla="*/ 73 w 73"/>
                  <a:gd name="T3" fmla="*/ 140 h 140"/>
                  <a:gd name="T4" fmla="*/ 73 w 73"/>
                  <a:gd name="T5" fmla="*/ 49 h 140"/>
                  <a:gd name="T6" fmla="*/ 73 w 73"/>
                  <a:gd name="T7" fmla="*/ 26 h 140"/>
                  <a:gd name="T8" fmla="*/ 73 w 73"/>
                  <a:gd name="T9" fmla="*/ 0 h 140"/>
                  <a:gd name="T10" fmla="*/ 37 w 73"/>
                  <a:gd name="T11" fmla="*/ 0 h 140"/>
                  <a:gd name="T12" fmla="*/ 37 w 73"/>
                  <a:gd name="T13" fmla="*/ 7 h 140"/>
                  <a:gd name="T14" fmla="*/ 37 w 73"/>
                  <a:gd name="T15" fmla="*/ 7 h 140"/>
                  <a:gd name="T16" fmla="*/ 65 w 73"/>
                  <a:gd name="T17" fmla="*/ 35 h 140"/>
                  <a:gd name="T18" fmla="*/ 37 w 73"/>
                  <a:gd name="T19" fmla="*/ 63 h 140"/>
                  <a:gd name="T20" fmla="*/ 37 w 73"/>
                  <a:gd name="T21" fmla="*/ 140 h 140"/>
                  <a:gd name="T22" fmla="*/ 0 w 73"/>
                  <a:gd name="T23" fmla="*/ 140 h 140"/>
                  <a:gd name="T24" fmla="*/ 37 w 73"/>
                  <a:gd name="T25" fmla="*/ 140 h 140"/>
                  <a:gd name="T26" fmla="*/ 37 w 73"/>
                  <a:gd name="T27" fmla="*/ 63 h 140"/>
                  <a:gd name="T28" fmla="*/ 9 w 73"/>
                  <a:gd name="T29" fmla="*/ 35 h 140"/>
                  <a:gd name="T30" fmla="*/ 37 w 73"/>
                  <a:gd name="T31" fmla="*/ 7 h 140"/>
                  <a:gd name="T32" fmla="*/ 37 w 73"/>
                  <a:gd name="T33" fmla="*/ 0 h 140"/>
                  <a:gd name="T34" fmla="*/ 0 w 73"/>
                  <a:gd name="T35" fmla="*/ 0 h 140"/>
                  <a:gd name="T36" fmla="*/ 0 w 73"/>
                  <a:gd name="T37" fmla="*/ 140 h 140"/>
                  <a:gd name="T38" fmla="*/ 37 w 73"/>
                  <a:gd name="T39" fmla="*/ 7 h 140"/>
                  <a:gd name="T40" fmla="*/ 37 w 73"/>
                  <a:gd name="T41" fmla="*/ 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40">
                    <a:moveTo>
                      <a:pt x="37" y="140"/>
                    </a:moveTo>
                    <a:cubicBezTo>
                      <a:pt x="73" y="140"/>
                      <a:pt x="73" y="140"/>
                      <a:pt x="73" y="140"/>
                    </a:cubicBezTo>
                    <a:cubicBezTo>
                      <a:pt x="73" y="49"/>
                      <a:pt x="73" y="49"/>
                      <a:pt x="73" y="49"/>
                    </a:cubicBezTo>
                    <a:cubicBezTo>
                      <a:pt x="73" y="26"/>
                      <a:pt x="73" y="26"/>
                      <a:pt x="73" y="26"/>
                    </a:cubicBezTo>
                    <a:cubicBezTo>
                      <a:pt x="73" y="0"/>
                      <a:pt x="73" y="0"/>
                      <a:pt x="73" y="0"/>
                    </a:cubicBezTo>
                    <a:cubicBezTo>
                      <a:pt x="37" y="0"/>
                      <a:pt x="37" y="0"/>
                      <a:pt x="37" y="0"/>
                    </a:cubicBezTo>
                    <a:cubicBezTo>
                      <a:pt x="37" y="7"/>
                      <a:pt x="37" y="7"/>
                      <a:pt x="37" y="7"/>
                    </a:cubicBezTo>
                    <a:cubicBezTo>
                      <a:pt x="37" y="7"/>
                      <a:pt x="37" y="7"/>
                      <a:pt x="37" y="7"/>
                    </a:cubicBezTo>
                    <a:cubicBezTo>
                      <a:pt x="52" y="7"/>
                      <a:pt x="65" y="19"/>
                      <a:pt x="65" y="35"/>
                    </a:cubicBezTo>
                    <a:cubicBezTo>
                      <a:pt x="65" y="50"/>
                      <a:pt x="52" y="63"/>
                      <a:pt x="37" y="63"/>
                    </a:cubicBezTo>
                    <a:lnTo>
                      <a:pt x="37" y="140"/>
                    </a:lnTo>
                    <a:close/>
                    <a:moveTo>
                      <a:pt x="0" y="140"/>
                    </a:moveTo>
                    <a:cubicBezTo>
                      <a:pt x="37" y="140"/>
                      <a:pt x="37" y="140"/>
                      <a:pt x="37" y="140"/>
                    </a:cubicBezTo>
                    <a:cubicBezTo>
                      <a:pt x="37" y="63"/>
                      <a:pt x="37" y="63"/>
                      <a:pt x="37" y="63"/>
                    </a:cubicBezTo>
                    <a:cubicBezTo>
                      <a:pt x="22" y="63"/>
                      <a:pt x="9" y="50"/>
                      <a:pt x="9" y="35"/>
                    </a:cubicBezTo>
                    <a:cubicBezTo>
                      <a:pt x="9" y="19"/>
                      <a:pt x="22" y="7"/>
                      <a:pt x="37" y="7"/>
                    </a:cubicBezTo>
                    <a:cubicBezTo>
                      <a:pt x="37" y="0"/>
                      <a:pt x="37" y="0"/>
                      <a:pt x="37" y="0"/>
                    </a:cubicBezTo>
                    <a:cubicBezTo>
                      <a:pt x="0" y="0"/>
                      <a:pt x="0" y="0"/>
                      <a:pt x="0" y="0"/>
                    </a:cubicBezTo>
                    <a:cubicBezTo>
                      <a:pt x="0" y="140"/>
                      <a:pt x="0" y="140"/>
                      <a:pt x="0" y="140"/>
                    </a:cubicBezTo>
                    <a:close/>
                    <a:moveTo>
                      <a:pt x="37" y="7"/>
                    </a:moveTo>
                    <a:cubicBezTo>
                      <a:pt x="37" y="7"/>
                      <a:pt x="37" y="7"/>
                      <a:pt x="37"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9" name="Freeform 88"/>
              <p:cNvSpPr/>
              <p:nvPr/>
            </p:nvSpPr>
            <p:spPr bwMode="auto">
              <a:xfrm>
                <a:off x="11730032" y="452593"/>
                <a:ext cx="201612" cy="66674"/>
              </a:xfrm>
              <a:custGeom>
                <a:avLst/>
                <a:gdLst>
                  <a:gd name="T0" fmla="*/ 2 w 127"/>
                  <a:gd name="T1" fmla="*/ 0 h 42"/>
                  <a:gd name="T2" fmla="*/ 0 w 127"/>
                  <a:gd name="T3" fmla="*/ 42 h 42"/>
                  <a:gd name="T4" fmla="*/ 127 w 127"/>
                  <a:gd name="T5" fmla="*/ 42 h 42"/>
                  <a:gd name="T6" fmla="*/ 125 w 127"/>
                  <a:gd name="T7" fmla="*/ 0 h 42"/>
                  <a:gd name="T8" fmla="*/ 2 w 127"/>
                  <a:gd name="T9" fmla="*/ 0 h 42"/>
                </a:gdLst>
                <a:ahLst/>
                <a:cxnLst>
                  <a:cxn ang="0">
                    <a:pos x="T0" y="T1"/>
                  </a:cxn>
                  <a:cxn ang="0">
                    <a:pos x="T2" y="T3"/>
                  </a:cxn>
                  <a:cxn ang="0">
                    <a:pos x="T4" y="T5"/>
                  </a:cxn>
                  <a:cxn ang="0">
                    <a:pos x="T6" y="T7"/>
                  </a:cxn>
                  <a:cxn ang="0">
                    <a:pos x="T8" y="T9"/>
                  </a:cxn>
                </a:cxnLst>
                <a:rect l="0" t="0" r="r" b="b"/>
                <a:pathLst>
                  <a:path w="127" h="42">
                    <a:moveTo>
                      <a:pt x="2" y="0"/>
                    </a:moveTo>
                    <a:lnTo>
                      <a:pt x="0" y="42"/>
                    </a:lnTo>
                    <a:lnTo>
                      <a:pt x="127" y="42"/>
                    </a:lnTo>
                    <a:lnTo>
                      <a:pt x="125"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0" name="Freeform 89"/>
              <p:cNvSpPr>
                <a:spLocks noEditPoints="1"/>
              </p:cNvSpPr>
              <p:nvPr/>
            </p:nvSpPr>
            <p:spPr bwMode="auto">
              <a:xfrm>
                <a:off x="11545883" y="79531"/>
                <a:ext cx="569913" cy="357188"/>
              </a:xfrm>
              <a:custGeom>
                <a:avLst/>
                <a:gdLst>
                  <a:gd name="T0" fmla="*/ 241 w 359"/>
                  <a:gd name="T1" fmla="*/ 225 h 225"/>
                  <a:gd name="T2" fmla="*/ 359 w 359"/>
                  <a:gd name="T3" fmla="*/ 225 h 225"/>
                  <a:gd name="T4" fmla="*/ 359 w 359"/>
                  <a:gd name="T5" fmla="*/ 0 h 225"/>
                  <a:gd name="T6" fmla="*/ 179 w 359"/>
                  <a:gd name="T7" fmla="*/ 0 h 225"/>
                  <a:gd name="T8" fmla="*/ 179 w 359"/>
                  <a:gd name="T9" fmla="*/ 29 h 225"/>
                  <a:gd name="T10" fmla="*/ 326 w 359"/>
                  <a:gd name="T11" fmla="*/ 29 h 225"/>
                  <a:gd name="T12" fmla="*/ 326 w 359"/>
                  <a:gd name="T13" fmla="*/ 197 h 225"/>
                  <a:gd name="T14" fmla="*/ 239 w 359"/>
                  <a:gd name="T15" fmla="*/ 197 h 225"/>
                  <a:gd name="T16" fmla="*/ 179 w 359"/>
                  <a:gd name="T17" fmla="*/ 197 h 225"/>
                  <a:gd name="T18" fmla="*/ 179 w 359"/>
                  <a:gd name="T19" fmla="*/ 225 h 225"/>
                  <a:gd name="T20" fmla="*/ 241 w 359"/>
                  <a:gd name="T21" fmla="*/ 225 h 225"/>
                  <a:gd name="T22" fmla="*/ 179 w 359"/>
                  <a:gd name="T23" fmla="*/ 0 h 225"/>
                  <a:gd name="T24" fmla="*/ 0 w 359"/>
                  <a:gd name="T25" fmla="*/ 0 h 225"/>
                  <a:gd name="T26" fmla="*/ 0 w 359"/>
                  <a:gd name="T27" fmla="*/ 225 h 225"/>
                  <a:gd name="T28" fmla="*/ 118 w 359"/>
                  <a:gd name="T29" fmla="*/ 225 h 225"/>
                  <a:gd name="T30" fmla="*/ 179 w 359"/>
                  <a:gd name="T31" fmla="*/ 225 h 225"/>
                  <a:gd name="T32" fmla="*/ 179 w 359"/>
                  <a:gd name="T33" fmla="*/ 197 h 225"/>
                  <a:gd name="T34" fmla="*/ 120 w 359"/>
                  <a:gd name="T35" fmla="*/ 197 h 225"/>
                  <a:gd name="T36" fmla="*/ 33 w 359"/>
                  <a:gd name="T37" fmla="*/ 197 h 225"/>
                  <a:gd name="T38" fmla="*/ 33 w 359"/>
                  <a:gd name="T39" fmla="*/ 197 h 225"/>
                  <a:gd name="T40" fmla="*/ 33 w 359"/>
                  <a:gd name="T41" fmla="*/ 29 h 225"/>
                  <a:gd name="T42" fmla="*/ 179 w 359"/>
                  <a:gd name="T43" fmla="*/ 29 h 225"/>
                  <a:gd name="T44" fmla="*/ 179 w 359"/>
                  <a:gd name="T4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225">
                    <a:moveTo>
                      <a:pt x="241" y="225"/>
                    </a:moveTo>
                    <a:lnTo>
                      <a:pt x="359" y="225"/>
                    </a:lnTo>
                    <a:lnTo>
                      <a:pt x="359" y="0"/>
                    </a:lnTo>
                    <a:lnTo>
                      <a:pt x="179" y="0"/>
                    </a:lnTo>
                    <a:lnTo>
                      <a:pt x="179" y="29"/>
                    </a:lnTo>
                    <a:lnTo>
                      <a:pt x="326" y="29"/>
                    </a:lnTo>
                    <a:lnTo>
                      <a:pt x="326" y="197"/>
                    </a:lnTo>
                    <a:lnTo>
                      <a:pt x="239" y="197"/>
                    </a:lnTo>
                    <a:lnTo>
                      <a:pt x="179" y="197"/>
                    </a:lnTo>
                    <a:lnTo>
                      <a:pt x="179" y="225"/>
                    </a:lnTo>
                    <a:lnTo>
                      <a:pt x="241" y="225"/>
                    </a:lnTo>
                    <a:close/>
                    <a:moveTo>
                      <a:pt x="179" y="0"/>
                    </a:moveTo>
                    <a:lnTo>
                      <a:pt x="0" y="0"/>
                    </a:lnTo>
                    <a:lnTo>
                      <a:pt x="0" y="225"/>
                    </a:lnTo>
                    <a:lnTo>
                      <a:pt x="118" y="225"/>
                    </a:lnTo>
                    <a:lnTo>
                      <a:pt x="179" y="225"/>
                    </a:lnTo>
                    <a:lnTo>
                      <a:pt x="179" y="197"/>
                    </a:lnTo>
                    <a:lnTo>
                      <a:pt x="120" y="197"/>
                    </a:lnTo>
                    <a:lnTo>
                      <a:pt x="33" y="197"/>
                    </a:lnTo>
                    <a:lnTo>
                      <a:pt x="33" y="197"/>
                    </a:lnTo>
                    <a:lnTo>
                      <a:pt x="33" y="29"/>
                    </a:lnTo>
                    <a:lnTo>
                      <a:pt x="179" y="29"/>
                    </a:lnTo>
                    <a:lnTo>
                      <a:pt x="1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1" name="Freeform 90"/>
              <p:cNvSpPr/>
              <p:nvPr/>
            </p:nvSpPr>
            <p:spPr bwMode="auto">
              <a:xfrm>
                <a:off x="11691932" y="538319"/>
                <a:ext cx="277813" cy="26989"/>
              </a:xfrm>
              <a:custGeom>
                <a:avLst/>
                <a:gdLst>
                  <a:gd name="T0" fmla="*/ 0 w 175"/>
                  <a:gd name="T1" fmla="*/ 0 h 17"/>
                  <a:gd name="T2" fmla="*/ 0 w 175"/>
                  <a:gd name="T3" fmla="*/ 17 h 17"/>
                  <a:gd name="T4" fmla="*/ 175 w 175"/>
                  <a:gd name="T5" fmla="*/ 17 h 17"/>
                  <a:gd name="T6" fmla="*/ 175 w 175"/>
                  <a:gd name="T7" fmla="*/ 0 h 17"/>
                  <a:gd name="T8" fmla="*/ 151 w 175"/>
                  <a:gd name="T9" fmla="*/ 0 h 17"/>
                  <a:gd name="T10" fmla="*/ 24 w 175"/>
                  <a:gd name="T11" fmla="*/ 0 h 17"/>
                  <a:gd name="T12" fmla="*/ 0 w 17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75" h="17">
                    <a:moveTo>
                      <a:pt x="0" y="0"/>
                    </a:moveTo>
                    <a:lnTo>
                      <a:pt x="0" y="17"/>
                    </a:lnTo>
                    <a:lnTo>
                      <a:pt x="175" y="17"/>
                    </a:lnTo>
                    <a:lnTo>
                      <a:pt x="175" y="0"/>
                    </a:lnTo>
                    <a:lnTo>
                      <a:pt x="151" y="0"/>
                    </a:lnTo>
                    <a:lnTo>
                      <a:pt x="2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2" name="Freeform 91"/>
              <p:cNvSpPr>
                <a:spLocks noEditPoints="1"/>
              </p:cNvSpPr>
              <p:nvPr/>
            </p:nvSpPr>
            <p:spPr bwMode="auto">
              <a:xfrm>
                <a:off x="10255250" y="982663"/>
                <a:ext cx="244475" cy="544513"/>
              </a:xfrm>
              <a:custGeom>
                <a:avLst/>
                <a:gdLst>
                  <a:gd name="T0" fmla="*/ 32 w 65"/>
                  <a:gd name="T1" fmla="*/ 125 h 145"/>
                  <a:gd name="T2" fmla="*/ 32 w 65"/>
                  <a:gd name="T3" fmla="*/ 125 h 145"/>
                  <a:gd name="T4" fmla="*/ 64 w 65"/>
                  <a:gd name="T5" fmla="*/ 140 h 145"/>
                  <a:gd name="T6" fmla="*/ 65 w 65"/>
                  <a:gd name="T7" fmla="*/ 140 h 145"/>
                  <a:gd name="T8" fmla="*/ 65 w 65"/>
                  <a:gd name="T9" fmla="*/ 38 h 145"/>
                  <a:gd name="T10" fmla="*/ 63 w 65"/>
                  <a:gd name="T11" fmla="*/ 23 h 145"/>
                  <a:gd name="T12" fmla="*/ 54 w 65"/>
                  <a:gd name="T13" fmla="*/ 13 h 145"/>
                  <a:gd name="T14" fmla="*/ 54 w 65"/>
                  <a:gd name="T15" fmla="*/ 4 h 145"/>
                  <a:gd name="T16" fmla="*/ 54 w 65"/>
                  <a:gd name="T17" fmla="*/ 0 h 145"/>
                  <a:gd name="T18" fmla="*/ 51 w 65"/>
                  <a:gd name="T19" fmla="*/ 0 h 145"/>
                  <a:gd name="T20" fmla="*/ 32 w 65"/>
                  <a:gd name="T21" fmla="*/ 0 h 145"/>
                  <a:gd name="T22" fmla="*/ 32 w 65"/>
                  <a:gd name="T23" fmla="*/ 4 h 145"/>
                  <a:gd name="T24" fmla="*/ 51 w 65"/>
                  <a:gd name="T25" fmla="*/ 4 h 145"/>
                  <a:gd name="T26" fmla="*/ 51 w 65"/>
                  <a:gd name="T27" fmla="*/ 11 h 145"/>
                  <a:gd name="T28" fmla="*/ 51 w 65"/>
                  <a:gd name="T29" fmla="*/ 61 h 145"/>
                  <a:gd name="T30" fmla="*/ 33 w 65"/>
                  <a:gd name="T31" fmla="*/ 42 h 145"/>
                  <a:gd name="T32" fmla="*/ 32 w 65"/>
                  <a:gd name="T33" fmla="*/ 43 h 145"/>
                  <a:gd name="T34" fmla="*/ 32 w 65"/>
                  <a:gd name="T35" fmla="*/ 125 h 145"/>
                  <a:gd name="T36" fmla="*/ 1 w 65"/>
                  <a:gd name="T37" fmla="*/ 140 h 145"/>
                  <a:gd name="T38" fmla="*/ 32 w 65"/>
                  <a:gd name="T39" fmla="*/ 125 h 145"/>
                  <a:gd name="T40" fmla="*/ 32 w 65"/>
                  <a:gd name="T41" fmla="*/ 43 h 145"/>
                  <a:gd name="T42" fmla="*/ 14 w 65"/>
                  <a:gd name="T43" fmla="*/ 61 h 145"/>
                  <a:gd name="T44" fmla="*/ 14 w 65"/>
                  <a:gd name="T45" fmla="*/ 11 h 145"/>
                  <a:gd name="T46" fmla="*/ 14 w 65"/>
                  <a:gd name="T47" fmla="*/ 11 h 145"/>
                  <a:gd name="T48" fmla="*/ 14 w 65"/>
                  <a:gd name="T49" fmla="*/ 11 h 145"/>
                  <a:gd name="T50" fmla="*/ 14 w 65"/>
                  <a:gd name="T51" fmla="*/ 4 h 145"/>
                  <a:gd name="T52" fmla="*/ 32 w 65"/>
                  <a:gd name="T53" fmla="*/ 4 h 145"/>
                  <a:gd name="T54" fmla="*/ 32 w 65"/>
                  <a:gd name="T55" fmla="*/ 0 h 145"/>
                  <a:gd name="T56" fmla="*/ 14 w 65"/>
                  <a:gd name="T57" fmla="*/ 0 h 145"/>
                  <a:gd name="T58" fmla="*/ 10 w 65"/>
                  <a:gd name="T59" fmla="*/ 0 h 145"/>
                  <a:gd name="T60" fmla="*/ 10 w 65"/>
                  <a:gd name="T61" fmla="*/ 4 h 145"/>
                  <a:gd name="T62" fmla="*/ 10 w 65"/>
                  <a:gd name="T63" fmla="*/ 13 h 145"/>
                  <a:gd name="T64" fmla="*/ 2 w 65"/>
                  <a:gd name="T65" fmla="*/ 23 h 145"/>
                  <a:gd name="T66" fmla="*/ 0 w 65"/>
                  <a:gd name="T67" fmla="*/ 38 h 145"/>
                  <a:gd name="T68" fmla="*/ 0 w 65"/>
                  <a:gd name="T69" fmla="*/ 140 h 145"/>
                  <a:gd name="T70" fmla="*/ 1 w 65"/>
                  <a:gd name="T71" fmla="*/ 14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145">
                    <a:moveTo>
                      <a:pt x="32" y="125"/>
                    </a:moveTo>
                    <a:cubicBezTo>
                      <a:pt x="32" y="125"/>
                      <a:pt x="32" y="125"/>
                      <a:pt x="32" y="125"/>
                    </a:cubicBezTo>
                    <a:cubicBezTo>
                      <a:pt x="47" y="125"/>
                      <a:pt x="60" y="129"/>
                      <a:pt x="64" y="140"/>
                    </a:cubicBezTo>
                    <a:cubicBezTo>
                      <a:pt x="65" y="144"/>
                      <a:pt x="65" y="145"/>
                      <a:pt x="65" y="140"/>
                    </a:cubicBezTo>
                    <a:cubicBezTo>
                      <a:pt x="65" y="119"/>
                      <a:pt x="65" y="59"/>
                      <a:pt x="65" y="38"/>
                    </a:cubicBezTo>
                    <a:cubicBezTo>
                      <a:pt x="65" y="34"/>
                      <a:pt x="65" y="27"/>
                      <a:pt x="63" y="23"/>
                    </a:cubicBezTo>
                    <a:cubicBezTo>
                      <a:pt x="62" y="18"/>
                      <a:pt x="59" y="15"/>
                      <a:pt x="54" y="13"/>
                    </a:cubicBezTo>
                    <a:cubicBezTo>
                      <a:pt x="54" y="4"/>
                      <a:pt x="54" y="4"/>
                      <a:pt x="54" y="4"/>
                    </a:cubicBezTo>
                    <a:cubicBezTo>
                      <a:pt x="54" y="0"/>
                      <a:pt x="54" y="0"/>
                      <a:pt x="54" y="0"/>
                    </a:cubicBezTo>
                    <a:cubicBezTo>
                      <a:pt x="51" y="0"/>
                      <a:pt x="51" y="0"/>
                      <a:pt x="51" y="0"/>
                    </a:cubicBezTo>
                    <a:cubicBezTo>
                      <a:pt x="32" y="0"/>
                      <a:pt x="32" y="0"/>
                      <a:pt x="32" y="0"/>
                    </a:cubicBezTo>
                    <a:cubicBezTo>
                      <a:pt x="32" y="4"/>
                      <a:pt x="32" y="4"/>
                      <a:pt x="32" y="4"/>
                    </a:cubicBezTo>
                    <a:cubicBezTo>
                      <a:pt x="51" y="4"/>
                      <a:pt x="51" y="4"/>
                      <a:pt x="51" y="4"/>
                    </a:cubicBezTo>
                    <a:cubicBezTo>
                      <a:pt x="51" y="11"/>
                      <a:pt x="51" y="11"/>
                      <a:pt x="51" y="11"/>
                    </a:cubicBezTo>
                    <a:cubicBezTo>
                      <a:pt x="51" y="61"/>
                      <a:pt x="51" y="61"/>
                      <a:pt x="51" y="61"/>
                    </a:cubicBezTo>
                    <a:cubicBezTo>
                      <a:pt x="33" y="42"/>
                      <a:pt x="33" y="42"/>
                      <a:pt x="33" y="42"/>
                    </a:cubicBezTo>
                    <a:cubicBezTo>
                      <a:pt x="32" y="43"/>
                      <a:pt x="32" y="43"/>
                      <a:pt x="32" y="43"/>
                    </a:cubicBezTo>
                    <a:lnTo>
                      <a:pt x="32" y="125"/>
                    </a:lnTo>
                    <a:close/>
                    <a:moveTo>
                      <a:pt x="1" y="140"/>
                    </a:moveTo>
                    <a:cubicBezTo>
                      <a:pt x="5" y="129"/>
                      <a:pt x="17" y="125"/>
                      <a:pt x="32" y="125"/>
                    </a:cubicBezTo>
                    <a:cubicBezTo>
                      <a:pt x="32" y="43"/>
                      <a:pt x="32" y="43"/>
                      <a:pt x="32" y="43"/>
                    </a:cubicBezTo>
                    <a:cubicBezTo>
                      <a:pt x="14" y="61"/>
                      <a:pt x="14" y="61"/>
                      <a:pt x="14" y="61"/>
                    </a:cubicBezTo>
                    <a:cubicBezTo>
                      <a:pt x="14" y="11"/>
                      <a:pt x="14" y="11"/>
                      <a:pt x="14" y="11"/>
                    </a:cubicBezTo>
                    <a:cubicBezTo>
                      <a:pt x="14" y="11"/>
                      <a:pt x="14" y="11"/>
                      <a:pt x="14" y="11"/>
                    </a:cubicBezTo>
                    <a:cubicBezTo>
                      <a:pt x="14" y="11"/>
                      <a:pt x="14" y="11"/>
                      <a:pt x="14" y="11"/>
                    </a:cubicBezTo>
                    <a:cubicBezTo>
                      <a:pt x="14" y="4"/>
                      <a:pt x="14" y="4"/>
                      <a:pt x="14" y="4"/>
                    </a:cubicBezTo>
                    <a:cubicBezTo>
                      <a:pt x="32" y="4"/>
                      <a:pt x="32" y="4"/>
                      <a:pt x="32" y="4"/>
                    </a:cubicBezTo>
                    <a:cubicBezTo>
                      <a:pt x="32" y="0"/>
                      <a:pt x="32" y="0"/>
                      <a:pt x="32" y="0"/>
                    </a:cubicBezTo>
                    <a:cubicBezTo>
                      <a:pt x="14" y="0"/>
                      <a:pt x="14" y="0"/>
                      <a:pt x="14" y="0"/>
                    </a:cubicBezTo>
                    <a:cubicBezTo>
                      <a:pt x="10" y="0"/>
                      <a:pt x="10" y="0"/>
                      <a:pt x="10" y="0"/>
                    </a:cubicBezTo>
                    <a:cubicBezTo>
                      <a:pt x="10" y="4"/>
                      <a:pt x="10" y="4"/>
                      <a:pt x="10" y="4"/>
                    </a:cubicBezTo>
                    <a:cubicBezTo>
                      <a:pt x="10" y="13"/>
                      <a:pt x="10" y="13"/>
                      <a:pt x="10" y="13"/>
                    </a:cubicBezTo>
                    <a:cubicBezTo>
                      <a:pt x="6" y="15"/>
                      <a:pt x="3" y="18"/>
                      <a:pt x="2" y="23"/>
                    </a:cubicBezTo>
                    <a:cubicBezTo>
                      <a:pt x="0" y="27"/>
                      <a:pt x="0" y="34"/>
                      <a:pt x="0" y="38"/>
                    </a:cubicBezTo>
                    <a:cubicBezTo>
                      <a:pt x="0" y="59"/>
                      <a:pt x="0" y="119"/>
                      <a:pt x="0" y="140"/>
                    </a:cubicBezTo>
                    <a:cubicBezTo>
                      <a:pt x="0" y="145"/>
                      <a:pt x="0" y="144"/>
                      <a:pt x="1"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3" name="Freeform 92"/>
              <p:cNvSpPr/>
              <p:nvPr/>
            </p:nvSpPr>
            <p:spPr bwMode="auto">
              <a:xfrm>
                <a:off x="10514013" y="1012825"/>
                <a:ext cx="239713" cy="514350"/>
              </a:xfrm>
              <a:custGeom>
                <a:avLst/>
                <a:gdLst>
                  <a:gd name="T0" fmla="*/ 1 w 64"/>
                  <a:gd name="T1" fmla="*/ 132 h 137"/>
                  <a:gd name="T2" fmla="*/ 32 w 64"/>
                  <a:gd name="T3" fmla="*/ 117 h 137"/>
                  <a:gd name="T4" fmla="*/ 63 w 64"/>
                  <a:gd name="T5" fmla="*/ 132 h 137"/>
                  <a:gd name="T6" fmla="*/ 64 w 64"/>
                  <a:gd name="T7" fmla="*/ 132 h 137"/>
                  <a:gd name="T8" fmla="*/ 64 w 64"/>
                  <a:gd name="T9" fmla="*/ 30 h 137"/>
                  <a:gd name="T10" fmla="*/ 63 w 64"/>
                  <a:gd name="T11" fmla="*/ 15 h 137"/>
                  <a:gd name="T12" fmla="*/ 32 w 64"/>
                  <a:gd name="T13" fmla="*/ 0 h 137"/>
                  <a:gd name="T14" fmla="*/ 1 w 64"/>
                  <a:gd name="T15" fmla="*/ 15 h 137"/>
                  <a:gd name="T16" fmla="*/ 0 w 64"/>
                  <a:gd name="T17" fmla="*/ 30 h 137"/>
                  <a:gd name="T18" fmla="*/ 0 w 64"/>
                  <a:gd name="T19" fmla="*/ 132 h 137"/>
                  <a:gd name="T20" fmla="*/ 1 w 64"/>
                  <a:gd name="T21"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37">
                    <a:moveTo>
                      <a:pt x="1" y="132"/>
                    </a:moveTo>
                    <a:cubicBezTo>
                      <a:pt x="5" y="121"/>
                      <a:pt x="17" y="117"/>
                      <a:pt x="32" y="117"/>
                    </a:cubicBezTo>
                    <a:cubicBezTo>
                      <a:pt x="47" y="117"/>
                      <a:pt x="60" y="121"/>
                      <a:pt x="63" y="132"/>
                    </a:cubicBezTo>
                    <a:cubicBezTo>
                      <a:pt x="64" y="136"/>
                      <a:pt x="64" y="137"/>
                      <a:pt x="64" y="132"/>
                    </a:cubicBezTo>
                    <a:cubicBezTo>
                      <a:pt x="64" y="111"/>
                      <a:pt x="64" y="51"/>
                      <a:pt x="64" y="30"/>
                    </a:cubicBezTo>
                    <a:cubicBezTo>
                      <a:pt x="64" y="26"/>
                      <a:pt x="64" y="19"/>
                      <a:pt x="63" y="15"/>
                    </a:cubicBezTo>
                    <a:cubicBezTo>
                      <a:pt x="59" y="4"/>
                      <a:pt x="47" y="0"/>
                      <a:pt x="32" y="0"/>
                    </a:cubicBezTo>
                    <a:cubicBezTo>
                      <a:pt x="17" y="0"/>
                      <a:pt x="5" y="4"/>
                      <a:pt x="1" y="15"/>
                    </a:cubicBezTo>
                    <a:cubicBezTo>
                      <a:pt x="0" y="19"/>
                      <a:pt x="0" y="26"/>
                      <a:pt x="0" y="30"/>
                    </a:cubicBezTo>
                    <a:cubicBezTo>
                      <a:pt x="0" y="51"/>
                      <a:pt x="0" y="111"/>
                      <a:pt x="0" y="132"/>
                    </a:cubicBezTo>
                    <a:cubicBezTo>
                      <a:pt x="0" y="137"/>
                      <a:pt x="0" y="136"/>
                      <a:pt x="1"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4" name="Freeform 93"/>
              <p:cNvSpPr>
                <a:spLocks noEditPoints="1"/>
              </p:cNvSpPr>
              <p:nvPr/>
            </p:nvSpPr>
            <p:spPr bwMode="auto">
              <a:xfrm>
                <a:off x="7947025" y="842963"/>
                <a:ext cx="307975" cy="598488"/>
              </a:xfrm>
              <a:custGeom>
                <a:avLst/>
                <a:gdLst>
                  <a:gd name="T0" fmla="*/ 41 w 82"/>
                  <a:gd name="T1" fmla="*/ 159 h 159"/>
                  <a:gd name="T2" fmla="*/ 82 w 82"/>
                  <a:gd name="T3" fmla="*/ 159 h 159"/>
                  <a:gd name="T4" fmla="*/ 82 w 82"/>
                  <a:gd name="T5" fmla="*/ 0 h 159"/>
                  <a:gd name="T6" fmla="*/ 41 w 82"/>
                  <a:gd name="T7" fmla="*/ 0 h 159"/>
                  <a:gd name="T8" fmla="*/ 41 w 82"/>
                  <a:gd name="T9" fmla="*/ 9 h 159"/>
                  <a:gd name="T10" fmla="*/ 73 w 82"/>
                  <a:gd name="T11" fmla="*/ 9 h 159"/>
                  <a:gd name="T12" fmla="*/ 73 w 82"/>
                  <a:gd name="T13" fmla="*/ 39 h 159"/>
                  <a:gd name="T14" fmla="*/ 41 w 82"/>
                  <a:gd name="T15" fmla="*/ 39 h 159"/>
                  <a:gd name="T16" fmla="*/ 41 w 82"/>
                  <a:gd name="T17" fmla="*/ 46 h 159"/>
                  <a:gd name="T18" fmla="*/ 73 w 82"/>
                  <a:gd name="T19" fmla="*/ 46 h 159"/>
                  <a:gd name="T20" fmla="*/ 73 w 82"/>
                  <a:gd name="T21" fmla="*/ 77 h 159"/>
                  <a:gd name="T22" fmla="*/ 41 w 82"/>
                  <a:gd name="T23" fmla="*/ 77 h 159"/>
                  <a:gd name="T24" fmla="*/ 41 w 82"/>
                  <a:gd name="T25" fmla="*/ 89 h 159"/>
                  <a:gd name="T26" fmla="*/ 41 w 82"/>
                  <a:gd name="T27" fmla="*/ 89 h 159"/>
                  <a:gd name="T28" fmla="*/ 51 w 82"/>
                  <a:gd name="T29" fmla="*/ 99 h 159"/>
                  <a:gd name="T30" fmla="*/ 41 w 82"/>
                  <a:gd name="T31" fmla="*/ 109 h 159"/>
                  <a:gd name="T32" fmla="*/ 41 w 82"/>
                  <a:gd name="T33" fmla="*/ 109 h 159"/>
                  <a:gd name="T34" fmla="*/ 41 w 82"/>
                  <a:gd name="T35" fmla="*/ 109 h 159"/>
                  <a:gd name="T36" fmla="*/ 41 w 82"/>
                  <a:gd name="T37" fmla="*/ 124 h 159"/>
                  <a:gd name="T38" fmla="*/ 41 w 82"/>
                  <a:gd name="T39" fmla="*/ 124 h 159"/>
                  <a:gd name="T40" fmla="*/ 51 w 82"/>
                  <a:gd name="T41" fmla="*/ 134 h 159"/>
                  <a:gd name="T42" fmla="*/ 41 w 82"/>
                  <a:gd name="T43" fmla="*/ 145 h 159"/>
                  <a:gd name="T44" fmla="*/ 41 w 82"/>
                  <a:gd name="T45" fmla="*/ 145 h 159"/>
                  <a:gd name="T46" fmla="*/ 41 w 82"/>
                  <a:gd name="T47" fmla="*/ 145 h 159"/>
                  <a:gd name="T48" fmla="*/ 41 w 82"/>
                  <a:gd name="T49" fmla="*/ 159 h 159"/>
                  <a:gd name="T50" fmla="*/ 0 w 82"/>
                  <a:gd name="T51" fmla="*/ 159 h 159"/>
                  <a:gd name="T52" fmla="*/ 41 w 82"/>
                  <a:gd name="T53" fmla="*/ 159 h 159"/>
                  <a:gd name="T54" fmla="*/ 41 w 82"/>
                  <a:gd name="T55" fmla="*/ 145 h 159"/>
                  <a:gd name="T56" fmla="*/ 31 w 82"/>
                  <a:gd name="T57" fmla="*/ 134 h 159"/>
                  <a:gd name="T58" fmla="*/ 41 w 82"/>
                  <a:gd name="T59" fmla="*/ 124 h 159"/>
                  <a:gd name="T60" fmla="*/ 41 w 82"/>
                  <a:gd name="T61" fmla="*/ 109 h 159"/>
                  <a:gd name="T62" fmla="*/ 31 w 82"/>
                  <a:gd name="T63" fmla="*/ 99 h 159"/>
                  <a:gd name="T64" fmla="*/ 41 w 82"/>
                  <a:gd name="T65" fmla="*/ 89 h 159"/>
                  <a:gd name="T66" fmla="*/ 41 w 82"/>
                  <a:gd name="T67" fmla="*/ 77 h 159"/>
                  <a:gd name="T68" fmla="*/ 8 w 82"/>
                  <a:gd name="T69" fmla="*/ 77 h 159"/>
                  <a:gd name="T70" fmla="*/ 8 w 82"/>
                  <a:gd name="T71" fmla="*/ 46 h 159"/>
                  <a:gd name="T72" fmla="*/ 8 w 82"/>
                  <a:gd name="T73" fmla="*/ 46 h 159"/>
                  <a:gd name="T74" fmla="*/ 41 w 82"/>
                  <a:gd name="T75" fmla="*/ 46 h 159"/>
                  <a:gd name="T76" fmla="*/ 41 w 82"/>
                  <a:gd name="T77" fmla="*/ 39 h 159"/>
                  <a:gd name="T78" fmla="*/ 8 w 82"/>
                  <a:gd name="T79" fmla="*/ 39 h 159"/>
                  <a:gd name="T80" fmla="*/ 8 w 82"/>
                  <a:gd name="T81" fmla="*/ 9 h 159"/>
                  <a:gd name="T82" fmla="*/ 8 w 82"/>
                  <a:gd name="T83" fmla="*/ 9 h 159"/>
                  <a:gd name="T84" fmla="*/ 41 w 82"/>
                  <a:gd name="T85" fmla="*/ 9 h 159"/>
                  <a:gd name="T86" fmla="*/ 41 w 82"/>
                  <a:gd name="T87" fmla="*/ 0 h 159"/>
                  <a:gd name="T88" fmla="*/ 0 w 82"/>
                  <a:gd name="T89" fmla="*/ 0 h 159"/>
                  <a:gd name="T90" fmla="*/ 0 w 82"/>
                  <a:gd name="T91"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59">
                    <a:moveTo>
                      <a:pt x="41" y="159"/>
                    </a:moveTo>
                    <a:cubicBezTo>
                      <a:pt x="82" y="159"/>
                      <a:pt x="82" y="159"/>
                      <a:pt x="82" y="159"/>
                    </a:cubicBezTo>
                    <a:cubicBezTo>
                      <a:pt x="82" y="0"/>
                      <a:pt x="82" y="0"/>
                      <a:pt x="82" y="0"/>
                    </a:cubicBezTo>
                    <a:cubicBezTo>
                      <a:pt x="41" y="0"/>
                      <a:pt x="41" y="0"/>
                      <a:pt x="41" y="0"/>
                    </a:cubicBezTo>
                    <a:cubicBezTo>
                      <a:pt x="41" y="9"/>
                      <a:pt x="41" y="9"/>
                      <a:pt x="41" y="9"/>
                    </a:cubicBezTo>
                    <a:cubicBezTo>
                      <a:pt x="73" y="9"/>
                      <a:pt x="73" y="9"/>
                      <a:pt x="73" y="9"/>
                    </a:cubicBezTo>
                    <a:cubicBezTo>
                      <a:pt x="73" y="39"/>
                      <a:pt x="73" y="39"/>
                      <a:pt x="73" y="39"/>
                    </a:cubicBezTo>
                    <a:cubicBezTo>
                      <a:pt x="41" y="39"/>
                      <a:pt x="41" y="39"/>
                      <a:pt x="41" y="39"/>
                    </a:cubicBezTo>
                    <a:cubicBezTo>
                      <a:pt x="41" y="46"/>
                      <a:pt x="41" y="46"/>
                      <a:pt x="41" y="46"/>
                    </a:cubicBezTo>
                    <a:cubicBezTo>
                      <a:pt x="73" y="46"/>
                      <a:pt x="73" y="46"/>
                      <a:pt x="73" y="46"/>
                    </a:cubicBezTo>
                    <a:cubicBezTo>
                      <a:pt x="73" y="77"/>
                      <a:pt x="73" y="77"/>
                      <a:pt x="73" y="77"/>
                    </a:cubicBezTo>
                    <a:cubicBezTo>
                      <a:pt x="41" y="77"/>
                      <a:pt x="41" y="77"/>
                      <a:pt x="41" y="77"/>
                    </a:cubicBezTo>
                    <a:cubicBezTo>
                      <a:pt x="41" y="89"/>
                      <a:pt x="41" y="89"/>
                      <a:pt x="41" y="89"/>
                    </a:cubicBezTo>
                    <a:cubicBezTo>
                      <a:pt x="41" y="89"/>
                      <a:pt x="41" y="89"/>
                      <a:pt x="41" y="89"/>
                    </a:cubicBezTo>
                    <a:cubicBezTo>
                      <a:pt x="46" y="89"/>
                      <a:pt x="51" y="94"/>
                      <a:pt x="51" y="99"/>
                    </a:cubicBezTo>
                    <a:cubicBezTo>
                      <a:pt x="51" y="105"/>
                      <a:pt x="46" y="109"/>
                      <a:pt x="41" y="109"/>
                    </a:cubicBezTo>
                    <a:cubicBezTo>
                      <a:pt x="41" y="109"/>
                      <a:pt x="41" y="109"/>
                      <a:pt x="41" y="109"/>
                    </a:cubicBezTo>
                    <a:cubicBezTo>
                      <a:pt x="41" y="109"/>
                      <a:pt x="41" y="109"/>
                      <a:pt x="41" y="109"/>
                    </a:cubicBezTo>
                    <a:cubicBezTo>
                      <a:pt x="41" y="124"/>
                      <a:pt x="41" y="124"/>
                      <a:pt x="41" y="124"/>
                    </a:cubicBezTo>
                    <a:cubicBezTo>
                      <a:pt x="41" y="124"/>
                      <a:pt x="41" y="124"/>
                      <a:pt x="41" y="124"/>
                    </a:cubicBezTo>
                    <a:cubicBezTo>
                      <a:pt x="46" y="124"/>
                      <a:pt x="51" y="129"/>
                      <a:pt x="51" y="134"/>
                    </a:cubicBezTo>
                    <a:cubicBezTo>
                      <a:pt x="51" y="140"/>
                      <a:pt x="46" y="145"/>
                      <a:pt x="41" y="145"/>
                    </a:cubicBezTo>
                    <a:cubicBezTo>
                      <a:pt x="41" y="145"/>
                      <a:pt x="41" y="145"/>
                      <a:pt x="41" y="145"/>
                    </a:cubicBezTo>
                    <a:cubicBezTo>
                      <a:pt x="41" y="145"/>
                      <a:pt x="41" y="145"/>
                      <a:pt x="41" y="145"/>
                    </a:cubicBezTo>
                    <a:lnTo>
                      <a:pt x="41" y="159"/>
                    </a:lnTo>
                    <a:close/>
                    <a:moveTo>
                      <a:pt x="0" y="159"/>
                    </a:moveTo>
                    <a:cubicBezTo>
                      <a:pt x="41" y="159"/>
                      <a:pt x="41" y="159"/>
                      <a:pt x="41" y="159"/>
                    </a:cubicBezTo>
                    <a:cubicBezTo>
                      <a:pt x="41" y="145"/>
                      <a:pt x="41" y="145"/>
                      <a:pt x="41" y="145"/>
                    </a:cubicBezTo>
                    <a:cubicBezTo>
                      <a:pt x="35" y="145"/>
                      <a:pt x="31" y="140"/>
                      <a:pt x="31" y="134"/>
                    </a:cubicBezTo>
                    <a:cubicBezTo>
                      <a:pt x="31" y="129"/>
                      <a:pt x="35" y="124"/>
                      <a:pt x="41" y="124"/>
                    </a:cubicBezTo>
                    <a:cubicBezTo>
                      <a:pt x="41" y="109"/>
                      <a:pt x="41" y="109"/>
                      <a:pt x="41" y="109"/>
                    </a:cubicBezTo>
                    <a:cubicBezTo>
                      <a:pt x="35" y="109"/>
                      <a:pt x="31" y="105"/>
                      <a:pt x="31" y="99"/>
                    </a:cubicBezTo>
                    <a:cubicBezTo>
                      <a:pt x="31" y="94"/>
                      <a:pt x="35" y="89"/>
                      <a:pt x="41" y="89"/>
                    </a:cubicBezTo>
                    <a:cubicBezTo>
                      <a:pt x="41" y="77"/>
                      <a:pt x="41" y="77"/>
                      <a:pt x="41" y="77"/>
                    </a:cubicBezTo>
                    <a:cubicBezTo>
                      <a:pt x="8" y="77"/>
                      <a:pt x="8" y="77"/>
                      <a:pt x="8" y="77"/>
                    </a:cubicBezTo>
                    <a:cubicBezTo>
                      <a:pt x="8" y="46"/>
                      <a:pt x="8" y="46"/>
                      <a:pt x="8" y="46"/>
                    </a:cubicBezTo>
                    <a:cubicBezTo>
                      <a:pt x="8" y="46"/>
                      <a:pt x="8" y="46"/>
                      <a:pt x="8" y="46"/>
                    </a:cubicBezTo>
                    <a:cubicBezTo>
                      <a:pt x="41" y="46"/>
                      <a:pt x="41" y="46"/>
                      <a:pt x="41" y="46"/>
                    </a:cubicBezTo>
                    <a:cubicBezTo>
                      <a:pt x="41" y="39"/>
                      <a:pt x="41" y="39"/>
                      <a:pt x="41" y="39"/>
                    </a:cubicBezTo>
                    <a:cubicBezTo>
                      <a:pt x="8" y="39"/>
                      <a:pt x="8" y="39"/>
                      <a:pt x="8" y="39"/>
                    </a:cubicBezTo>
                    <a:cubicBezTo>
                      <a:pt x="8" y="9"/>
                      <a:pt x="8" y="9"/>
                      <a:pt x="8" y="9"/>
                    </a:cubicBezTo>
                    <a:cubicBezTo>
                      <a:pt x="8" y="9"/>
                      <a:pt x="8" y="9"/>
                      <a:pt x="8" y="9"/>
                    </a:cubicBezTo>
                    <a:cubicBezTo>
                      <a:pt x="41" y="9"/>
                      <a:pt x="41" y="9"/>
                      <a:pt x="41" y="9"/>
                    </a:cubicBezTo>
                    <a:cubicBezTo>
                      <a:pt x="41" y="0"/>
                      <a:pt x="41" y="0"/>
                      <a:pt x="41" y="0"/>
                    </a:cubicBezTo>
                    <a:cubicBezTo>
                      <a:pt x="0" y="0"/>
                      <a:pt x="0" y="0"/>
                      <a:pt x="0" y="0"/>
                    </a:cubicBez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5" name="Freeform 94"/>
              <p:cNvSpPr/>
              <p:nvPr/>
            </p:nvSpPr>
            <p:spPr bwMode="auto">
              <a:xfrm>
                <a:off x="8277225" y="842963"/>
                <a:ext cx="127000" cy="598488"/>
              </a:xfrm>
              <a:custGeom>
                <a:avLst/>
                <a:gdLst>
                  <a:gd name="T0" fmla="*/ 80 w 80"/>
                  <a:gd name="T1" fmla="*/ 355 h 377"/>
                  <a:gd name="T2" fmla="*/ 80 w 80"/>
                  <a:gd name="T3" fmla="*/ 64 h 377"/>
                  <a:gd name="T4" fmla="*/ 0 w 80"/>
                  <a:gd name="T5" fmla="*/ 0 h 377"/>
                  <a:gd name="T6" fmla="*/ 0 w 80"/>
                  <a:gd name="T7" fmla="*/ 377 h 377"/>
                  <a:gd name="T8" fmla="*/ 80 w 80"/>
                  <a:gd name="T9" fmla="*/ 355 h 377"/>
                </a:gdLst>
                <a:ahLst/>
                <a:cxnLst>
                  <a:cxn ang="0">
                    <a:pos x="T0" y="T1"/>
                  </a:cxn>
                  <a:cxn ang="0">
                    <a:pos x="T2" y="T3"/>
                  </a:cxn>
                  <a:cxn ang="0">
                    <a:pos x="T4" y="T5"/>
                  </a:cxn>
                  <a:cxn ang="0">
                    <a:pos x="T6" y="T7"/>
                  </a:cxn>
                  <a:cxn ang="0">
                    <a:pos x="T8" y="T9"/>
                  </a:cxn>
                </a:cxnLst>
                <a:rect l="0" t="0" r="r" b="b"/>
                <a:pathLst>
                  <a:path w="80" h="377">
                    <a:moveTo>
                      <a:pt x="80" y="355"/>
                    </a:moveTo>
                    <a:lnTo>
                      <a:pt x="80" y="64"/>
                    </a:lnTo>
                    <a:lnTo>
                      <a:pt x="0" y="0"/>
                    </a:lnTo>
                    <a:lnTo>
                      <a:pt x="0" y="377"/>
                    </a:lnTo>
                    <a:lnTo>
                      <a:pt x="80"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6" name="Rectangle 95"/>
              <p:cNvSpPr>
                <a:spLocks noChangeArrowheads="1"/>
              </p:cNvSpPr>
              <p:nvPr/>
            </p:nvSpPr>
            <p:spPr bwMode="auto">
              <a:xfrm>
                <a:off x="7991475" y="892175"/>
                <a:ext cx="214313" cy="82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7" name="Rectangle 96"/>
              <p:cNvSpPr>
                <a:spLocks noChangeArrowheads="1"/>
              </p:cNvSpPr>
              <p:nvPr/>
            </p:nvSpPr>
            <p:spPr bwMode="auto">
              <a:xfrm>
                <a:off x="7991475" y="1035050"/>
                <a:ext cx="214313" cy="79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8" name="Rectangle 97"/>
              <p:cNvSpPr>
                <a:spLocks noChangeArrowheads="1"/>
              </p:cNvSpPr>
              <p:nvPr/>
            </p:nvSpPr>
            <p:spPr bwMode="auto">
              <a:xfrm>
                <a:off x="9740900" y="306388"/>
                <a:ext cx="85725" cy="571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9" name="Rectangle 98"/>
              <p:cNvSpPr>
                <a:spLocks noChangeArrowheads="1"/>
              </p:cNvSpPr>
              <p:nvPr/>
            </p:nvSpPr>
            <p:spPr bwMode="auto">
              <a:xfrm>
                <a:off x="9617075" y="617538"/>
                <a:ext cx="85725" cy="260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0" name="Rectangle 99"/>
              <p:cNvSpPr>
                <a:spLocks noChangeArrowheads="1"/>
              </p:cNvSpPr>
              <p:nvPr/>
            </p:nvSpPr>
            <p:spPr bwMode="auto">
              <a:xfrm>
                <a:off x="9493250" y="388938"/>
                <a:ext cx="85725" cy="488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1" name="Rectangle 100"/>
              <p:cNvSpPr>
                <a:spLocks noChangeArrowheads="1"/>
              </p:cNvSpPr>
              <p:nvPr/>
            </p:nvSpPr>
            <p:spPr bwMode="auto">
              <a:xfrm>
                <a:off x="9366250" y="542925"/>
                <a:ext cx="85725" cy="334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2" name="Rectangle 101"/>
              <p:cNvSpPr>
                <a:spLocks noChangeArrowheads="1"/>
              </p:cNvSpPr>
              <p:nvPr/>
            </p:nvSpPr>
            <p:spPr bwMode="auto">
              <a:xfrm>
                <a:off x="9242425" y="490538"/>
                <a:ext cx="85725"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3" name="Rectangle 102"/>
              <p:cNvSpPr>
                <a:spLocks noChangeArrowheads="1"/>
              </p:cNvSpPr>
              <p:nvPr/>
            </p:nvSpPr>
            <p:spPr bwMode="auto">
              <a:xfrm>
                <a:off x="9740900" y="238125"/>
                <a:ext cx="857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4" name="Rectangle 103"/>
              <p:cNvSpPr>
                <a:spLocks noChangeArrowheads="1"/>
              </p:cNvSpPr>
              <p:nvPr/>
            </p:nvSpPr>
            <p:spPr bwMode="auto">
              <a:xfrm>
                <a:off x="9493250" y="328613"/>
                <a:ext cx="857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5" name="Rectangle 104"/>
              <p:cNvSpPr>
                <a:spLocks noChangeArrowheads="1"/>
              </p:cNvSpPr>
              <p:nvPr/>
            </p:nvSpPr>
            <p:spPr bwMode="auto">
              <a:xfrm>
                <a:off x="9366250" y="479425"/>
                <a:ext cx="857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6" name="Rectangle 105"/>
              <p:cNvSpPr>
                <a:spLocks noChangeArrowheads="1"/>
              </p:cNvSpPr>
              <p:nvPr/>
            </p:nvSpPr>
            <p:spPr bwMode="auto">
              <a:xfrm>
                <a:off x="9242425" y="427038"/>
                <a:ext cx="857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7" name="Rectangle 106"/>
              <p:cNvSpPr>
                <a:spLocks noChangeArrowheads="1"/>
              </p:cNvSpPr>
              <p:nvPr/>
            </p:nvSpPr>
            <p:spPr bwMode="auto">
              <a:xfrm>
                <a:off x="9617075" y="554038"/>
                <a:ext cx="857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8" name="Freeform 107"/>
              <p:cNvSpPr>
                <a:spLocks noEditPoints="1"/>
              </p:cNvSpPr>
              <p:nvPr/>
            </p:nvSpPr>
            <p:spPr bwMode="auto">
              <a:xfrm>
                <a:off x="5202238" y="708025"/>
                <a:ext cx="649288" cy="650875"/>
              </a:xfrm>
              <a:custGeom>
                <a:avLst/>
                <a:gdLst>
                  <a:gd name="T0" fmla="*/ 173 w 173"/>
                  <a:gd name="T1" fmla="*/ 0 h 173"/>
                  <a:gd name="T2" fmla="*/ 87 w 173"/>
                  <a:gd name="T3" fmla="*/ 0 h 173"/>
                  <a:gd name="T4" fmla="*/ 87 w 173"/>
                  <a:gd name="T5" fmla="*/ 14 h 173"/>
                  <a:gd name="T6" fmla="*/ 87 w 173"/>
                  <a:gd name="T7" fmla="*/ 14 h 173"/>
                  <a:gd name="T8" fmla="*/ 87 w 173"/>
                  <a:gd name="T9" fmla="*/ 14 h 173"/>
                  <a:gd name="T10" fmla="*/ 101 w 173"/>
                  <a:gd name="T11" fmla="*/ 28 h 173"/>
                  <a:gd name="T12" fmla="*/ 87 w 173"/>
                  <a:gd name="T13" fmla="*/ 41 h 173"/>
                  <a:gd name="T14" fmla="*/ 87 w 173"/>
                  <a:gd name="T15" fmla="*/ 41 h 173"/>
                  <a:gd name="T16" fmla="*/ 87 w 173"/>
                  <a:gd name="T17" fmla="*/ 53 h 173"/>
                  <a:gd name="T18" fmla="*/ 110 w 173"/>
                  <a:gd name="T19" fmla="*/ 53 h 173"/>
                  <a:gd name="T20" fmla="*/ 110 w 173"/>
                  <a:gd name="T21" fmla="*/ 66 h 173"/>
                  <a:gd name="T22" fmla="*/ 110 w 173"/>
                  <a:gd name="T23" fmla="*/ 66 h 173"/>
                  <a:gd name="T24" fmla="*/ 95 w 173"/>
                  <a:gd name="T25" fmla="*/ 66 h 173"/>
                  <a:gd name="T26" fmla="*/ 95 w 173"/>
                  <a:gd name="T27" fmla="*/ 146 h 173"/>
                  <a:gd name="T28" fmla="*/ 110 w 173"/>
                  <a:gd name="T29" fmla="*/ 146 h 173"/>
                  <a:gd name="T30" fmla="*/ 110 w 173"/>
                  <a:gd name="T31" fmla="*/ 159 h 173"/>
                  <a:gd name="T32" fmla="*/ 87 w 173"/>
                  <a:gd name="T33" fmla="*/ 159 h 173"/>
                  <a:gd name="T34" fmla="*/ 87 w 173"/>
                  <a:gd name="T35" fmla="*/ 173 h 173"/>
                  <a:gd name="T36" fmla="*/ 173 w 173"/>
                  <a:gd name="T37" fmla="*/ 173 h 173"/>
                  <a:gd name="T38" fmla="*/ 173 w 173"/>
                  <a:gd name="T39" fmla="*/ 0 h 173"/>
                  <a:gd name="T40" fmla="*/ 87 w 173"/>
                  <a:gd name="T41" fmla="*/ 0 h 173"/>
                  <a:gd name="T42" fmla="*/ 0 w 173"/>
                  <a:gd name="T43" fmla="*/ 0 h 173"/>
                  <a:gd name="T44" fmla="*/ 0 w 173"/>
                  <a:gd name="T45" fmla="*/ 173 h 173"/>
                  <a:gd name="T46" fmla="*/ 87 w 173"/>
                  <a:gd name="T47" fmla="*/ 173 h 173"/>
                  <a:gd name="T48" fmla="*/ 87 w 173"/>
                  <a:gd name="T49" fmla="*/ 159 h 173"/>
                  <a:gd name="T50" fmla="*/ 65 w 173"/>
                  <a:gd name="T51" fmla="*/ 159 h 173"/>
                  <a:gd name="T52" fmla="*/ 65 w 173"/>
                  <a:gd name="T53" fmla="*/ 146 h 173"/>
                  <a:gd name="T54" fmla="*/ 80 w 173"/>
                  <a:gd name="T55" fmla="*/ 146 h 173"/>
                  <a:gd name="T56" fmla="*/ 80 w 173"/>
                  <a:gd name="T57" fmla="*/ 66 h 173"/>
                  <a:gd name="T58" fmla="*/ 65 w 173"/>
                  <a:gd name="T59" fmla="*/ 66 h 173"/>
                  <a:gd name="T60" fmla="*/ 65 w 173"/>
                  <a:gd name="T61" fmla="*/ 53 h 173"/>
                  <a:gd name="T62" fmla="*/ 87 w 173"/>
                  <a:gd name="T63" fmla="*/ 53 h 173"/>
                  <a:gd name="T64" fmla="*/ 87 w 173"/>
                  <a:gd name="T65" fmla="*/ 41 h 173"/>
                  <a:gd name="T66" fmla="*/ 74 w 173"/>
                  <a:gd name="T67" fmla="*/ 28 h 173"/>
                  <a:gd name="T68" fmla="*/ 87 w 173"/>
                  <a:gd name="T69" fmla="*/ 14 h 173"/>
                  <a:gd name="T70" fmla="*/ 87 w 173"/>
                  <a:gd name="T7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173">
                    <a:moveTo>
                      <a:pt x="173" y="0"/>
                    </a:moveTo>
                    <a:cubicBezTo>
                      <a:pt x="87" y="0"/>
                      <a:pt x="87" y="0"/>
                      <a:pt x="87" y="0"/>
                    </a:cubicBezTo>
                    <a:cubicBezTo>
                      <a:pt x="87" y="14"/>
                      <a:pt x="87" y="14"/>
                      <a:pt x="87" y="14"/>
                    </a:cubicBezTo>
                    <a:cubicBezTo>
                      <a:pt x="87" y="14"/>
                      <a:pt x="87" y="14"/>
                      <a:pt x="87" y="14"/>
                    </a:cubicBezTo>
                    <a:cubicBezTo>
                      <a:pt x="87" y="14"/>
                      <a:pt x="87" y="14"/>
                      <a:pt x="87" y="14"/>
                    </a:cubicBezTo>
                    <a:cubicBezTo>
                      <a:pt x="95" y="14"/>
                      <a:pt x="101" y="20"/>
                      <a:pt x="101" y="28"/>
                    </a:cubicBezTo>
                    <a:cubicBezTo>
                      <a:pt x="101" y="35"/>
                      <a:pt x="95" y="41"/>
                      <a:pt x="87" y="41"/>
                    </a:cubicBezTo>
                    <a:cubicBezTo>
                      <a:pt x="87" y="41"/>
                      <a:pt x="87" y="41"/>
                      <a:pt x="87" y="41"/>
                    </a:cubicBezTo>
                    <a:cubicBezTo>
                      <a:pt x="87" y="53"/>
                      <a:pt x="87" y="53"/>
                      <a:pt x="87" y="53"/>
                    </a:cubicBezTo>
                    <a:cubicBezTo>
                      <a:pt x="110" y="53"/>
                      <a:pt x="110" y="53"/>
                      <a:pt x="110" y="53"/>
                    </a:cubicBezTo>
                    <a:cubicBezTo>
                      <a:pt x="110" y="66"/>
                      <a:pt x="110" y="66"/>
                      <a:pt x="110" y="66"/>
                    </a:cubicBezTo>
                    <a:cubicBezTo>
                      <a:pt x="110" y="66"/>
                      <a:pt x="110" y="66"/>
                      <a:pt x="110" y="66"/>
                    </a:cubicBezTo>
                    <a:cubicBezTo>
                      <a:pt x="95" y="66"/>
                      <a:pt x="95" y="66"/>
                      <a:pt x="95" y="66"/>
                    </a:cubicBezTo>
                    <a:cubicBezTo>
                      <a:pt x="95" y="146"/>
                      <a:pt x="95" y="146"/>
                      <a:pt x="95" y="146"/>
                    </a:cubicBezTo>
                    <a:cubicBezTo>
                      <a:pt x="110" y="146"/>
                      <a:pt x="110" y="146"/>
                      <a:pt x="110" y="146"/>
                    </a:cubicBezTo>
                    <a:cubicBezTo>
                      <a:pt x="110" y="159"/>
                      <a:pt x="110" y="159"/>
                      <a:pt x="110" y="159"/>
                    </a:cubicBezTo>
                    <a:cubicBezTo>
                      <a:pt x="87" y="159"/>
                      <a:pt x="87" y="159"/>
                      <a:pt x="87" y="159"/>
                    </a:cubicBezTo>
                    <a:cubicBezTo>
                      <a:pt x="87" y="173"/>
                      <a:pt x="87" y="173"/>
                      <a:pt x="87" y="173"/>
                    </a:cubicBezTo>
                    <a:cubicBezTo>
                      <a:pt x="173" y="173"/>
                      <a:pt x="173" y="173"/>
                      <a:pt x="173" y="173"/>
                    </a:cubicBezTo>
                    <a:lnTo>
                      <a:pt x="173" y="0"/>
                    </a:lnTo>
                    <a:close/>
                    <a:moveTo>
                      <a:pt x="87" y="0"/>
                    </a:moveTo>
                    <a:cubicBezTo>
                      <a:pt x="0" y="0"/>
                      <a:pt x="0" y="0"/>
                      <a:pt x="0" y="0"/>
                    </a:cubicBezTo>
                    <a:cubicBezTo>
                      <a:pt x="0" y="173"/>
                      <a:pt x="0" y="173"/>
                      <a:pt x="0" y="173"/>
                    </a:cubicBezTo>
                    <a:cubicBezTo>
                      <a:pt x="87" y="173"/>
                      <a:pt x="87" y="173"/>
                      <a:pt x="87" y="173"/>
                    </a:cubicBezTo>
                    <a:cubicBezTo>
                      <a:pt x="87" y="159"/>
                      <a:pt x="87" y="159"/>
                      <a:pt x="87" y="159"/>
                    </a:cubicBezTo>
                    <a:cubicBezTo>
                      <a:pt x="65" y="159"/>
                      <a:pt x="65" y="159"/>
                      <a:pt x="65" y="159"/>
                    </a:cubicBezTo>
                    <a:cubicBezTo>
                      <a:pt x="65" y="146"/>
                      <a:pt x="65" y="146"/>
                      <a:pt x="65" y="146"/>
                    </a:cubicBezTo>
                    <a:cubicBezTo>
                      <a:pt x="80" y="146"/>
                      <a:pt x="80" y="146"/>
                      <a:pt x="80" y="146"/>
                    </a:cubicBezTo>
                    <a:cubicBezTo>
                      <a:pt x="80" y="66"/>
                      <a:pt x="80" y="66"/>
                      <a:pt x="80" y="66"/>
                    </a:cubicBezTo>
                    <a:cubicBezTo>
                      <a:pt x="65" y="66"/>
                      <a:pt x="65" y="66"/>
                      <a:pt x="65" y="66"/>
                    </a:cubicBezTo>
                    <a:cubicBezTo>
                      <a:pt x="65" y="53"/>
                      <a:pt x="65" y="53"/>
                      <a:pt x="65" y="53"/>
                    </a:cubicBezTo>
                    <a:cubicBezTo>
                      <a:pt x="87" y="53"/>
                      <a:pt x="87" y="53"/>
                      <a:pt x="87" y="53"/>
                    </a:cubicBezTo>
                    <a:cubicBezTo>
                      <a:pt x="87" y="41"/>
                      <a:pt x="87" y="41"/>
                      <a:pt x="87" y="41"/>
                    </a:cubicBezTo>
                    <a:cubicBezTo>
                      <a:pt x="80" y="41"/>
                      <a:pt x="74" y="35"/>
                      <a:pt x="74" y="28"/>
                    </a:cubicBezTo>
                    <a:cubicBezTo>
                      <a:pt x="74" y="20"/>
                      <a:pt x="80" y="14"/>
                      <a:pt x="87" y="14"/>
                    </a:cubicBezTo>
                    <a:lnTo>
                      <a:pt x="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9" name="Oval 108"/>
              <p:cNvSpPr>
                <a:spLocks noChangeArrowheads="1"/>
              </p:cNvSpPr>
              <p:nvPr/>
            </p:nvSpPr>
            <p:spPr bwMode="auto">
              <a:xfrm>
                <a:off x="5934075" y="1636713"/>
                <a:ext cx="173038" cy="173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0" name="Freeform 109"/>
              <p:cNvSpPr>
                <a:spLocks noEditPoints="1"/>
              </p:cNvSpPr>
              <p:nvPr/>
            </p:nvSpPr>
            <p:spPr bwMode="auto">
              <a:xfrm>
                <a:off x="5859463" y="1557338"/>
                <a:ext cx="322263" cy="477838"/>
              </a:xfrm>
              <a:custGeom>
                <a:avLst/>
                <a:gdLst>
                  <a:gd name="T0" fmla="*/ 86 w 86"/>
                  <a:gd name="T1" fmla="*/ 0 h 127"/>
                  <a:gd name="T2" fmla="*/ 43 w 86"/>
                  <a:gd name="T3" fmla="*/ 0 h 127"/>
                  <a:gd name="T4" fmla="*/ 43 w 86"/>
                  <a:gd name="T5" fmla="*/ 11 h 127"/>
                  <a:gd name="T6" fmla="*/ 43 w 86"/>
                  <a:gd name="T7" fmla="*/ 11 h 127"/>
                  <a:gd name="T8" fmla="*/ 77 w 86"/>
                  <a:gd name="T9" fmla="*/ 44 h 127"/>
                  <a:gd name="T10" fmla="*/ 43 w 86"/>
                  <a:gd name="T11" fmla="*/ 78 h 127"/>
                  <a:gd name="T12" fmla="*/ 43 w 86"/>
                  <a:gd name="T13" fmla="*/ 78 h 127"/>
                  <a:gd name="T14" fmla="*/ 43 w 86"/>
                  <a:gd name="T15" fmla="*/ 78 h 127"/>
                  <a:gd name="T16" fmla="*/ 43 w 86"/>
                  <a:gd name="T17" fmla="*/ 93 h 127"/>
                  <a:gd name="T18" fmla="*/ 43 w 86"/>
                  <a:gd name="T19" fmla="*/ 93 h 127"/>
                  <a:gd name="T20" fmla="*/ 55 w 86"/>
                  <a:gd name="T21" fmla="*/ 104 h 127"/>
                  <a:gd name="T22" fmla="*/ 43 w 86"/>
                  <a:gd name="T23" fmla="*/ 115 h 127"/>
                  <a:gd name="T24" fmla="*/ 43 w 86"/>
                  <a:gd name="T25" fmla="*/ 115 h 127"/>
                  <a:gd name="T26" fmla="*/ 43 w 86"/>
                  <a:gd name="T27" fmla="*/ 115 h 127"/>
                  <a:gd name="T28" fmla="*/ 43 w 86"/>
                  <a:gd name="T29" fmla="*/ 127 h 127"/>
                  <a:gd name="T30" fmla="*/ 86 w 86"/>
                  <a:gd name="T31" fmla="*/ 127 h 127"/>
                  <a:gd name="T32" fmla="*/ 86 w 86"/>
                  <a:gd name="T33" fmla="*/ 0 h 127"/>
                  <a:gd name="T34" fmla="*/ 43 w 86"/>
                  <a:gd name="T35" fmla="*/ 0 h 127"/>
                  <a:gd name="T36" fmla="*/ 0 w 86"/>
                  <a:gd name="T37" fmla="*/ 0 h 127"/>
                  <a:gd name="T38" fmla="*/ 0 w 86"/>
                  <a:gd name="T39" fmla="*/ 127 h 127"/>
                  <a:gd name="T40" fmla="*/ 43 w 86"/>
                  <a:gd name="T41" fmla="*/ 127 h 127"/>
                  <a:gd name="T42" fmla="*/ 43 w 86"/>
                  <a:gd name="T43" fmla="*/ 115 h 127"/>
                  <a:gd name="T44" fmla="*/ 32 w 86"/>
                  <a:gd name="T45" fmla="*/ 104 h 127"/>
                  <a:gd name="T46" fmla="*/ 43 w 86"/>
                  <a:gd name="T47" fmla="*/ 93 h 127"/>
                  <a:gd name="T48" fmla="*/ 43 w 86"/>
                  <a:gd name="T49" fmla="*/ 78 h 127"/>
                  <a:gd name="T50" fmla="*/ 9 w 86"/>
                  <a:gd name="T51" fmla="*/ 44 h 127"/>
                  <a:gd name="T52" fmla="*/ 43 w 86"/>
                  <a:gd name="T53" fmla="*/ 11 h 127"/>
                  <a:gd name="T54" fmla="*/ 43 w 86"/>
                  <a:gd name="T5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7">
                    <a:moveTo>
                      <a:pt x="86" y="0"/>
                    </a:moveTo>
                    <a:cubicBezTo>
                      <a:pt x="43" y="0"/>
                      <a:pt x="43" y="0"/>
                      <a:pt x="43" y="0"/>
                    </a:cubicBezTo>
                    <a:cubicBezTo>
                      <a:pt x="43" y="11"/>
                      <a:pt x="43" y="11"/>
                      <a:pt x="43" y="11"/>
                    </a:cubicBezTo>
                    <a:cubicBezTo>
                      <a:pt x="43" y="11"/>
                      <a:pt x="43" y="11"/>
                      <a:pt x="43" y="11"/>
                    </a:cubicBezTo>
                    <a:cubicBezTo>
                      <a:pt x="62" y="11"/>
                      <a:pt x="77" y="26"/>
                      <a:pt x="77" y="44"/>
                    </a:cubicBezTo>
                    <a:cubicBezTo>
                      <a:pt x="77" y="63"/>
                      <a:pt x="62" y="78"/>
                      <a:pt x="43" y="78"/>
                    </a:cubicBezTo>
                    <a:cubicBezTo>
                      <a:pt x="43" y="78"/>
                      <a:pt x="43" y="78"/>
                      <a:pt x="43" y="78"/>
                    </a:cubicBezTo>
                    <a:cubicBezTo>
                      <a:pt x="43" y="78"/>
                      <a:pt x="43" y="78"/>
                      <a:pt x="43" y="78"/>
                    </a:cubicBezTo>
                    <a:cubicBezTo>
                      <a:pt x="43" y="93"/>
                      <a:pt x="43" y="93"/>
                      <a:pt x="43" y="93"/>
                    </a:cubicBezTo>
                    <a:cubicBezTo>
                      <a:pt x="43" y="93"/>
                      <a:pt x="43" y="93"/>
                      <a:pt x="43" y="93"/>
                    </a:cubicBezTo>
                    <a:cubicBezTo>
                      <a:pt x="49" y="93"/>
                      <a:pt x="55" y="98"/>
                      <a:pt x="55" y="104"/>
                    </a:cubicBezTo>
                    <a:cubicBezTo>
                      <a:pt x="55" y="110"/>
                      <a:pt x="49" y="115"/>
                      <a:pt x="43" y="115"/>
                    </a:cubicBezTo>
                    <a:cubicBezTo>
                      <a:pt x="43" y="115"/>
                      <a:pt x="43" y="115"/>
                      <a:pt x="43" y="115"/>
                    </a:cubicBezTo>
                    <a:cubicBezTo>
                      <a:pt x="43" y="115"/>
                      <a:pt x="43" y="115"/>
                      <a:pt x="43" y="115"/>
                    </a:cubicBezTo>
                    <a:cubicBezTo>
                      <a:pt x="43" y="127"/>
                      <a:pt x="43" y="127"/>
                      <a:pt x="43" y="127"/>
                    </a:cubicBezTo>
                    <a:cubicBezTo>
                      <a:pt x="86" y="127"/>
                      <a:pt x="86" y="127"/>
                      <a:pt x="86" y="127"/>
                    </a:cubicBezTo>
                    <a:lnTo>
                      <a:pt x="86" y="0"/>
                    </a:lnTo>
                    <a:close/>
                    <a:moveTo>
                      <a:pt x="43" y="0"/>
                    </a:moveTo>
                    <a:cubicBezTo>
                      <a:pt x="0" y="0"/>
                      <a:pt x="0" y="0"/>
                      <a:pt x="0" y="0"/>
                    </a:cubicBezTo>
                    <a:cubicBezTo>
                      <a:pt x="0" y="127"/>
                      <a:pt x="0" y="127"/>
                      <a:pt x="0" y="127"/>
                    </a:cubicBezTo>
                    <a:cubicBezTo>
                      <a:pt x="43" y="127"/>
                      <a:pt x="43" y="127"/>
                      <a:pt x="43" y="127"/>
                    </a:cubicBezTo>
                    <a:cubicBezTo>
                      <a:pt x="43" y="115"/>
                      <a:pt x="43" y="115"/>
                      <a:pt x="43" y="115"/>
                    </a:cubicBezTo>
                    <a:cubicBezTo>
                      <a:pt x="37" y="115"/>
                      <a:pt x="32" y="110"/>
                      <a:pt x="32" y="104"/>
                    </a:cubicBezTo>
                    <a:cubicBezTo>
                      <a:pt x="32" y="98"/>
                      <a:pt x="37" y="93"/>
                      <a:pt x="43" y="93"/>
                    </a:cubicBezTo>
                    <a:cubicBezTo>
                      <a:pt x="43" y="78"/>
                      <a:pt x="43" y="78"/>
                      <a:pt x="43" y="78"/>
                    </a:cubicBezTo>
                    <a:cubicBezTo>
                      <a:pt x="25" y="78"/>
                      <a:pt x="9" y="63"/>
                      <a:pt x="9" y="44"/>
                    </a:cubicBezTo>
                    <a:cubicBezTo>
                      <a:pt x="9" y="26"/>
                      <a:pt x="25" y="11"/>
                      <a:pt x="43" y="11"/>
                    </a:cubicBez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1" name="Freeform 110"/>
              <p:cNvSpPr/>
              <p:nvPr/>
            </p:nvSpPr>
            <p:spPr bwMode="auto">
              <a:xfrm>
                <a:off x="5526088" y="1504950"/>
                <a:ext cx="63500" cy="33338"/>
              </a:xfrm>
              <a:custGeom>
                <a:avLst/>
                <a:gdLst>
                  <a:gd name="T0" fmla="*/ 17 w 17"/>
                  <a:gd name="T1" fmla="*/ 7 h 9"/>
                  <a:gd name="T2" fmla="*/ 10 w 17"/>
                  <a:gd name="T3" fmla="*/ 0 h 9"/>
                  <a:gd name="T4" fmla="*/ 7 w 17"/>
                  <a:gd name="T5" fmla="*/ 0 h 9"/>
                  <a:gd name="T6" fmla="*/ 0 w 17"/>
                  <a:gd name="T7" fmla="*/ 7 h 9"/>
                  <a:gd name="T8" fmla="*/ 0 w 17"/>
                  <a:gd name="T9" fmla="*/ 9 h 9"/>
                  <a:gd name="T10" fmla="*/ 17 w 17"/>
                  <a:gd name="T11" fmla="*/ 9 h 9"/>
                  <a:gd name="T12" fmla="*/ 17 w 17"/>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17" y="7"/>
                    </a:moveTo>
                    <a:cubicBezTo>
                      <a:pt x="17" y="3"/>
                      <a:pt x="14" y="0"/>
                      <a:pt x="10" y="0"/>
                    </a:cubicBezTo>
                    <a:cubicBezTo>
                      <a:pt x="7" y="0"/>
                      <a:pt x="7" y="0"/>
                      <a:pt x="7" y="0"/>
                    </a:cubicBezTo>
                    <a:cubicBezTo>
                      <a:pt x="3" y="0"/>
                      <a:pt x="0" y="3"/>
                      <a:pt x="0" y="7"/>
                    </a:cubicBezTo>
                    <a:cubicBezTo>
                      <a:pt x="0" y="8"/>
                      <a:pt x="0" y="8"/>
                      <a:pt x="0" y="9"/>
                    </a:cubicBezTo>
                    <a:cubicBezTo>
                      <a:pt x="17" y="9"/>
                      <a:pt x="17" y="9"/>
                      <a:pt x="17" y="9"/>
                    </a:cubicBezTo>
                    <a:cubicBezTo>
                      <a:pt x="17" y="8"/>
                      <a:pt x="17" y="8"/>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2" name="Freeform 111"/>
              <p:cNvSpPr>
                <a:spLocks noEditPoints="1"/>
              </p:cNvSpPr>
              <p:nvPr/>
            </p:nvSpPr>
            <p:spPr bwMode="auto">
              <a:xfrm>
                <a:off x="5487988" y="1557338"/>
                <a:ext cx="322263" cy="477838"/>
              </a:xfrm>
              <a:custGeom>
                <a:avLst/>
                <a:gdLst>
                  <a:gd name="T0" fmla="*/ 43 w 86"/>
                  <a:gd name="T1" fmla="*/ 127 h 127"/>
                  <a:gd name="T2" fmla="*/ 86 w 86"/>
                  <a:gd name="T3" fmla="*/ 127 h 127"/>
                  <a:gd name="T4" fmla="*/ 86 w 86"/>
                  <a:gd name="T5" fmla="*/ 0 h 127"/>
                  <a:gd name="T6" fmla="*/ 43 w 86"/>
                  <a:gd name="T7" fmla="*/ 0 h 127"/>
                  <a:gd name="T8" fmla="*/ 43 w 86"/>
                  <a:gd name="T9" fmla="*/ 11 h 127"/>
                  <a:gd name="T10" fmla="*/ 43 w 86"/>
                  <a:gd name="T11" fmla="*/ 11 h 127"/>
                  <a:gd name="T12" fmla="*/ 43 w 86"/>
                  <a:gd name="T13" fmla="*/ 11 h 127"/>
                  <a:gd name="T14" fmla="*/ 77 w 86"/>
                  <a:gd name="T15" fmla="*/ 44 h 127"/>
                  <a:gd name="T16" fmla="*/ 43 w 86"/>
                  <a:gd name="T17" fmla="*/ 78 h 127"/>
                  <a:gd name="T18" fmla="*/ 43 w 86"/>
                  <a:gd name="T19" fmla="*/ 78 h 127"/>
                  <a:gd name="T20" fmla="*/ 43 w 86"/>
                  <a:gd name="T21" fmla="*/ 93 h 127"/>
                  <a:gd name="T22" fmla="*/ 43 w 86"/>
                  <a:gd name="T23" fmla="*/ 93 h 127"/>
                  <a:gd name="T24" fmla="*/ 54 w 86"/>
                  <a:gd name="T25" fmla="*/ 104 h 127"/>
                  <a:gd name="T26" fmla="*/ 43 w 86"/>
                  <a:gd name="T27" fmla="*/ 115 h 127"/>
                  <a:gd name="T28" fmla="*/ 43 w 86"/>
                  <a:gd name="T29" fmla="*/ 115 h 127"/>
                  <a:gd name="T30" fmla="*/ 43 w 86"/>
                  <a:gd name="T31" fmla="*/ 115 h 127"/>
                  <a:gd name="T32" fmla="*/ 43 w 86"/>
                  <a:gd name="T33" fmla="*/ 127 h 127"/>
                  <a:gd name="T34" fmla="*/ 0 w 86"/>
                  <a:gd name="T35" fmla="*/ 127 h 127"/>
                  <a:gd name="T36" fmla="*/ 43 w 86"/>
                  <a:gd name="T37" fmla="*/ 127 h 127"/>
                  <a:gd name="T38" fmla="*/ 43 w 86"/>
                  <a:gd name="T39" fmla="*/ 115 h 127"/>
                  <a:gd name="T40" fmla="*/ 32 w 86"/>
                  <a:gd name="T41" fmla="*/ 104 h 127"/>
                  <a:gd name="T42" fmla="*/ 43 w 86"/>
                  <a:gd name="T43" fmla="*/ 93 h 127"/>
                  <a:gd name="T44" fmla="*/ 43 w 86"/>
                  <a:gd name="T45" fmla="*/ 78 h 127"/>
                  <a:gd name="T46" fmla="*/ 9 w 86"/>
                  <a:gd name="T47" fmla="*/ 44 h 127"/>
                  <a:gd name="T48" fmla="*/ 43 w 86"/>
                  <a:gd name="T49" fmla="*/ 11 h 127"/>
                  <a:gd name="T50" fmla="*/ 43 w 86"/>
                  <a:gd name="T51" fmla="*/ 0 h 127"/>
                  <a:gd name="T52" fmla="*/ 21 w 86"/>
                  <a:gd name="T53" fmla="*/ 0 h 127"/>
                  <a:gd name="T54" fmla="*/ 16 w 86"/>
                  <a:gd name="T55" fmla="*/ 0 h 127"/>
                  <a:gd name="T56" fmla="*/ 0 w 86"/>
                  <a:gd name="T57" fmla="*/ 0 h 127"/>
                  <a:gd name="T58" fmla="*/ 0 w 86"/>
                  <a:gd name="T5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27">
                    <a:moveTo>
                      <a:pt x="43" y="127"/>
                    </a:moveTo>
                    <a:cubicBezTo>
                      <a:pt x="86" y="127"/>
                      <a:pt x="86" y="127"/>
                      <a:pt x="86" y="127"/>
                    </a:cubicBezTo>
                    <a:cubicBezTo>
                      <a:pt x="86" y="0"/>
                      <a:pt x="86" y="0"/>
                      <a:pt x="86" y="0"/>
                    </a:cubicBezTo>
                    <a:cubicBezTo>
                      <a:pt x="43" y="0"/>
                      <a:pt x="43" y="0"/>
                      <a:pt x="43" y="0"/>
                    </a:cubicBezTo>
                    <a:cubicBezTo>
                      <a:pt x="43" y="11"/>
                      <a:pt x="43" y="11"/>
                      <a:pt x="43" y="11"/>
                    </a:cubicBezTo>
                    <a:cubicBezTo>
                      <a:pt x="43" y="11"/>
                      <a:pt x="43" y="11"/>
                      <a:pt x="43" y="11"/>
                    </a:cubicBezTo>
                    <a:cubicBezTo>
                      <a:pt x="43" y="11"/>
                      <a:pt x="43" y="11"/>
                      <a:pt x="43" y="11"/>
                    </a:cubicBezTo>
                    <a:cubicBezTo>
                      <a:pt x="62" y="11"/>
                      <a:pt x="77" y="26"/>
                      <a:pt x="77" y="44"/>
                    </a:cubicBezTo>
                    <a:cubicBezTo>
                      <a:pt x="77" y="63"/>
                      <a:pt x="62" y="78"/>
                      <a:pt x="43" y="78"/>
                    </a:cubicBezTo>
                    <a:cubicBezTo>
                      <a:pt x="43" y="78"/>
                      <a:pt x="43" y="78"/>
                      <a:pt x="43" y="78"/>
                    </a:cubicBezTo>
                    <a:cubicBezTo>
                      <a:pt x="43" y="93"/>
                      <a:pt x="43" y="93"/>
                      <a:pt x="43" y="93"/>
                    </a:cubicBezTo>
                    <a:cubicBezTo>
                      <a:pt x="43" y="93"/>
                      <a:pt x="43" y="93"/>
                      <a:pt x="43" y="93"/>
                    </a:cubicBezTo>
                    <a:cubicBezTo>
                      <a:pt x="49" y="93"/>
                      <a:pt x="54" y="98"/>
                      <a:pt x="54" y="104"/>
                    </a:cubicBezTo>
                    <a:cubicBezTo>
                      <a:pt x="54" y="110"/>
                      <a:pt x="49" y="115"/>
                      <a:pt x="43" y="115"/>
                    </a:cubicBezTo>
                    <a:cubicBezTo>
                      <a:pt x="43" y="115"/>
                      <a:pt x="43" y="115"/>
                      <a:pt x="43" y="115"/>
                    </a:cubicBezTo>
                    <a:cubicBezTo>
                      <a:pt x="43" y="115"/>
                      <a:pt x="43" y="115"/>
                      <a:pt x="43" y="115"/>
                    </a:cubicBezTo>
                    <a:lnTo>
                      <a:pt x="43" y="127"/>
                    </a:lnTo>
                    <a:close/>
                    <a:moveTo>
                      <a:pt x="0" y="127"/>
                    </a:moveTo>
                    <a:cubicBezTo>
                      <a:pt x="43" y="127"/>
                      <a:pt x="43" y="127"/>
                      <a:pt x="43" y="127"/>
                    </a:cubicBezTo>
                    <a:cubicBezTo>
                      <a:pt x="43" y="115"/>
                      <a:pt x="43" y="115"/>
                      <a:pt x="43" y="115"/>
                    </a:cubicBezTo>
                    <a:cubicBezTo>
                      <a:pt x="37" y="115"/>
                      <a:pt x="32" y="110"/>
                      <a:pt x="32" y="104"/>
                    </a:cubicBezTo>
                    <a:cubicBezTo>
                      <a:pt x="32" y="98"/>
                      <a:pt x="37" y="93"/>
                      <a:pt x="43" y="93"/>
                    </a:cubicBezTo>
                    <a:cubicBezTo>
                      <a:pt x="43" y="78"/>
                      <a:pt x="43" y="78"/>
                      <a:pt x="43" y="78"/>
                    </a:cubicBezTo>
                    <a:cubicBezTo>
                      <a:pt x="24" y="78"/>
                      <a:pt x="9" y="63"/>
                      <a:pt x="9" y="44"/>
                    </a:cubicBezTo>
                    <a:cubicBezTo>
                      <a:pt x="9" y="26"/>
                      <a:pt x="24" y="11"/>
                      <a:pt x="43" y="11"/>
                    </a:cubicBezTo>
                    <a:cubicBezTo>
                      <a:pt x="43" y="0"/>
                      <a:pt x="43" y="0"/>
                      <a:pt x="43" y="0"/>
                    </a:cubicBezTo>
                    <a:cubicBezTo>
                      <a:pt x="21" y="0"/>
                      <a:pt x="21" y="0"/>
                      <a:pt x="21" y="0"/>
                    </a:cubicBezTo>
                    <a:cubicBezTo>
                      <a:pt x="16" y="0"/>
                      <a:pt x="16" y="0"/>
                      <a:pt x="16" y="0"/>
                    </a:cubicBezTo>
                    <a:cubicBezTo>
                      <a:pt x="0" y="0"/>
                      <a:pt x="0" y="0"/>
                      <a:pt x="0" y="0"/>
                    </a:cubicBezTo>
                    <a:lnTo>
                      <a:pt x="0" y="1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3" name="Oval 112"/>
              <p:cNvSpPr>
                <a:spLocks noChangeArrowheads="1"/>
              </p:cNvSpPr>
              <p:nvPr/>
            </p:nvSpPr>
            <p:spPr bwMode="auto">
              <a:xfrm>
                <a:off x="5562600" y="1636713"/>
                <a:ext cx="173038" cy="173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4" name="Freeform 113"/>
              <p:cNvSpPr/>
              <p:nvPr/>
            </p:nvSpPr>
            <p:spPr bwMode="auto">
              <a:xfrm>
                <a:off x="9361488" y="2222500"/>
                <a:ext cx="63500" cy="60325"/>
              </a:xfrm>
              <a:custGeom>
                <a:avLst/>
                <a:gdLst>
                  <a:gd name="T0" fmla="*/ 0 w 17"/>
                  <a:gd name="T1" fmla="*/ 9 h 16"/>
                  <a:gd name="T2" fmla="*/ 3 w 17"/>
                  <a:gd name="T3" fmla="*/ 11 h 16"/>
                  <a:gd name="T4" fmla="*/ 12 w 17"/>
                  <a:gd name="T5" fmla="*/ 16 h 16"/>
                  <a:gd name="T6" fmla="*/ 17 w 17"/>
                  <a:gd name="T7" fmla="*/ 7 h 16"/>
                  <a:gd name="T8" fmla="*/ 5 w 17"/>
                  <a:gd name="T9" fmla="*/ 0 h 16"/>
                  <a:gd name="T10" fmla="*/ 0 w 17"/>
                  <a:gd name="T11" fmla="*/ 9 h 16"/>
                </a:gdLst>
                <a:ahLst/>
                <a:cxnLst>
                  <a:cxn ang="0">
                    <a:pos x="T0" y="T1"/>
                  </a:cxn>
                  <a:cxn ang="0">
                    <a:pos x="T2" y="T3"/>
                  </a:cxn>
                  <a:cxn ang="0">
                    <a:pos x="T4" y="T5"/>
                  </a:cxn>
                  <a:cxn ang="0">
                    <a:pos x="T6" y="T7"/>
                  </a:cxn>
                  <a:cxn ang="0">
                    <a:pos x="T8" y="T9"/>
                  </a:cxn>
                  <a:cxn ang="0">
                    <a:pos x="T10" y="T11"/>
                  </a:cxn>
                </a:cxnLst>
                <a:rect l="0" t="0" r="r" b="b"/>
                <a:pathLst>
                  <a:path w="17" h="16">
                    <a:moveTo>
                      <a:pt x="0" y="9"/>
                    </a:moveTo>
                    <a:cubicBezTo>
                      <a:pt x="1" y="10"/>
                      <a:pt x="2" y="10"/>
                      <a:pt x="3" y="11"/>
                    </a:cubicBezTo>
                    <a:cubicBezTo>
                      <a:pt x="6" y="12"/>
                      <a:pt x="9" y="14"/>
                      <a:pt x="12" y="16"/>
                    </a:cubicBezTo>
                    <a:cubicBezTo>
                      <a:pt x="17" y="7"/>
                      <a:pt x="17" y="7"/>
                      <a:pt x="17" y="7"/>
                    </a:cubicBezTo>
                    <a:cubicBezTo>
                      <a:pt x="5" y="0"/>
                      <a:pt x="5" y="0"/>
                      <a:pt x="5" y="0"/>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5" name="Freeform 114"/>
              <p:cNvSpPr/>
              <p:nvPr/>
            </p:nvSpPr>
            <p:spPr bwMode="auto">
              <a:xfrm>
                <a:off x="8910638" y="2571750"/>
                <a:ext cx="323850" cy="236538"/>
              </a:xfrm>
              <a:custGeom>
                <a:avLst/>
                <a:gdLst>
                  <a:gd name="T0" fmla="*/ 22 w 86"/>
                  <a:gd name="T1" fmla="*/ 60 h 63"/>
                  <a:gd name="T2" fmla="*/ 38 w 86"/>
                  <a:gd name="T3" fmla="*/ 63 h 63"/>
                  <a:gd name="T4" fmla="*/ 48 w 86"/>
                  <a:gd name="T5" fmla="*/ 62 h 63"/>
                  <a:gd name="T6" fmla="*/ 67 w 86"/>
                  <a:gd name="T7" fmla="*/ 46 h 63"/>
                  <a:gd name="T8" fmla="*/ 86 w 86"/>
                  <a:gd name="T9" fmla="*/ 9 h 63"/>
                  <a:gd name="T10" fmla="*/ 79 w 86"/>
                  <a:gd name="T11" fmla="*/ 1 h 63"/>
                  <a:gd name="T12" fmla="*/ 76 w 86"/>
                  <a:gd name="T13" fmla="*/ 0 h 63"/>
                  <a:gd name="T14" fmla="*/ 55 w 86"/>
                  <a:gd name="T15" fmla="*/ 39 h 63"/>
                  <a:gd name="T16" fmla="*/ 29 w 86"/>
                  <a:gd name="T17" fmla="*/ 47 h 63"/>
                  <a:gd name="T18" fmla="*/ 21 w 86"/>
                  <a:gd name="T19" fmla="*/ 22 h 63"/>
                  <a:gd name="T20" fmla="*/ 9 w 86"/>
                  <a:gd name="T21" fmla="*/ 15 h 63"/>
                  <a:gd name="T22" fmla="*/ 22 w 86"/>
                  <a:gd name="T2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63">
                    <a:moveTo>
                      <a:pt x="22" y="60"/>
                    </a:moveTo>
                    <a:cubicBezTo>
                      <a:pt x="27" y="62"/>
                      <a:pt x="33" y="63"/>
                      <a:pt x="38" y="63"/>
                    </a:cubicBezTo>
                    <a:cubicBezTo>
                      <a:pt x="41" y="63"/>
                      <a:pt x="44" y="63"/>
                      <a:pt x="48" y="62"/>
                    </a:cubicBezTo>
                    <a:cubicBezTo>
                      <a:pt x="56" y="59"/>
                      <a:pt x="63" y="54"/>
                      <a:pt x="67" y="46"/>
                    </a:cubicBezTo>
                    <a:cubicBezTo>
                      <a:pt x="86" y="9"/>
                      <a:pt x="86" y="9"/>
                      <a:pt x="86" y="9"/>
                    </a:cubicBezTo>
                    <a:cubicBezTo>
                      <a:pt x="85" y="6"/>
                      <a:pt x="82" y="3"/>
                      <a:pt x="79" y="1"/>
                    </a:cubicBezTo>
                    <a:cubicBezTo>
                      <a:pt x="78" y="1"/>
                      <a:pt x="77" y="0"/>
                      <a:pt x="76" y="0"/>
                    </a:cubicBezTo>
                    <a:cubicBezTo>
                      <a:pt x="55" y="39"/>
                      <a:pt x="55" y="39"/>
                      <a:pt x="55" y="39"/>
                    </a:cubicBezTo>
                    <a:cubicBezTo>
                      <a:pt x="50" y="49"/>
                      <a:pt x="38" y="52"/>
                      <a:pt x="29" y="47"/>
                    </a:cubicBezTo>
                    <a:cubicBezTo>
                      <a:pt x="20" y="42"/>
                      <a:pt x="16" y="31"/>
                      <a:pt x="21" y="22"/>
                    </a:cubicBezTo>
                    <a:cubicBezTo>
                      <a:pt x="9" y="15"/>
                      <a:pt x="9" y="15"/>
                      <a:pt x="9" y="15"/>
                    </a:cubicBezTo>
                    <a:cubicBezTo>
                      <a:pt x="0" y="31"/>
                      <a:pt x="6" y="51"/>
                      <a:pt x="2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6" name="Freeform 115"/>
              <p:cNvSpPr/>
              <p:nvPr/>
            </p:nvSpPr>
            <p:spPr bwMode="auto">
              <a:xfrm>
                <a:off x="8975725" y="2247900"/>
                <a:ext cx="561975" cy="474663"/>
              </a:xfrm>
              <a:custGeom>
                <a:avLst/>
                <a:gdLst>
                  <a:gd name="T0" fmla="*/ 113 w 150"/>
                  <a:gd name="T1" fmla="*/ 13 h 126"/>
                  <a:gd name="T2" fmla="*/ 104 w 150"/>
                  <a:gd name="T3" fmla="*/ 8 h 126"/>
                  <a:gd name="T4" fmla="*/ 101 w 150"/>
                  <a:gd name="T5" fmla="*/ 6 h 126"/>
                  <a:gd name="T6" fmla="*/ 71 w 150"/>
                  <a:gd name="T7" fmla="*/ 0 h 126"/>
                  <a:gd name="T8" fmla="*/ 9 w 150"/>
                  <a:gd name="T9" fmla="*/ 37 h 126"/>
                  <a:gd name="T10" fmla="*/ 1 w 150"/>
                  <a:gd name="T11" fmla="*/ 63 h 126"/>
                  <a:gd name="T12" fmla="*/ 0 w 150"/>
                  <a:gd name="T13" fmla="*/ 68 h 126"/>
                  <a:gd name="T14" fmla="*/ 1 w 150"/>
                  <a:gd name="T15" fmla="*/ 70 h 126"/>
                  <a:gd name="T16" fmla="*/ 3 w 150"/>
                  <a:gd name="T17" fmla="*/ 69 h 126"/>
                  <a:gd name="T18" fmla="*/ 7 w 150"/>
                  <a:gd name="T19" fmla="*/ 66 h 126"/>
                  <a:gd name="T20" fmla="*/ 19 w 150"/>
                  <a:gd name="T21" fmla="*/ 62 h 126"/>
                  <a:gd name="T22" fmla="*/ 28 w 150"/>
                  <a:gd name="T23" fmla="*/ 64 h 126"/>
                  <a:gd name="T24" fmla="*/ 39 w 150"/>
                  <a:gd name="T25" fmla="*/ 83 h 126"/>
                  <a:gd name="T26" fmla="*/ 39 w 150"/>
                  <a:gd name="T27" fmla="*/ 87 h 126"/>
                  <a:gd name="T28" fmla="*/ 42 w 150"/>
                  <a:gd name="T29" fmla="*/ 85 h 126"/>
                  <a:gd name="T30" fmla="*/ 54 w 150"/>
                  <a:gd name="T31" fmla="*/ 81 h 126"/>
                  <a:gd name="T32" fmla="*/ 61 w 150"/>
                  <a:gd name="T33" fmla="*/ 82 h 126"/>
                  <a:gd name="T34" fmla="*/ 64 w 150"/>
                  <a:gd name="T35" fmla="*/ 83 h 126"/>
                  <a:gd name="T36" fmla="*/ 72 w 150"/>
                  <a:gd name="T37" fmla="*/ 90 h 126"/>
                  <a:gd name="T38" fmla="*/ 75 w 150"/>
                  <a:gd name="T39" fmla="*/ 102 h 126"/>
                  <a:gd name="T40" fmla="*/ 75 w 150"/>
                  <a:gd name="T41" fmla="*/ 106 h 126"/>
                  <a:gd name="T42" fmla="*/ 79 w 150"/>
                  <a:gd name="T43" fmla="*/ 104 h 126"/>
                  <a:gd name="T44" fmla="*/ 91 w 150"/>
                  <a:gd name="T45" fmla="*/ 100 h 126"/>
                  <a:gd name="T46" fmla="*/ 100 w 150"/>
                  <a:gd name="T47" fmla="*/ 102 h 126"/>
                  <a:gd name="T48" fmla="*/ 111 w 150"/>
                  <a:gd name="T49" fmla="*/ 121 h 126"/>
                  <a:gd name="T50" fmla="*/ 113 w 150"/>
                  <a:gd name="T51" fmla="*/ 126 h 126"/>
                  <a:gd name="T52" fmla="*/ 116 w 150"/>
                  <a:gd name="T53" fmla="*/ 124 h 126"/>
                  <a:gd name="T54" fmla="*/ 133 w 150"/>
                  <a:gd name="T55" fmla="*/ 103 h 126"/>
                  <a:gd name="T56" fmla="*/ 113 w 150"/>
                  <a:gd name="T57" fmla="*/ 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26">
                    <a:moveTo>
                      <a:pt x="113" y="13"/>
                    </a:moveTo>
                    <a:cubicBezTo>
                      <a:pt x="110" y="11"/>
                      <a:pt x="107" y="9"/>
                      <a:pt x="104" y="8"/>
                    </a:cubicBezTo>
                    <a:cubicBezTo>
                      <a:pt x="103" y="7"/>
                      <a:pt x="102" y="7"/>
                      <a:pt x="101" y="6"/>
                    </a:cubicBezTo>
                    <a:cubicBezTo>
                      <a:pt x="91" y="2"/>
                      <a:pt x="81" y="0"/>
                      <a:pt x="71" y="0"/>
                    </a:cubicBezTo>
                    <a:cubicBezTo>
                      <a:pt x="46" y="0"/>
                      <a:pt x="21" y="13"/>
                      <a:pt x="9" y="37"/>
                    </a:cubicBezTo>
                    <a:cubicBezTo>
                      <a:pt x="4" y="46"/>
                      <a:pt x="2" y="54"/>
                      <a:pt x="1" y="63"/>
                    </a:cubicBezTo>
                    <a:cubicBezTo>
                      <a:pt x="1" y="65"/>
                      <a:pt x="1" y="67"/>
                      <a:pt x="0" y="68"/>
                    </a:cubicBezTo>
                    <a:cubicBezTo>
                      <a:pt x="0" y="69"/>
                      <a:pt x="1" y="70"/>
                      <a:pt x="1" y="70"/>
                    </a:cubicBezTo>
                    <a:cubicBezTo>
                      <a:pt x="2" y="70"/>
                      <a:pt x="2" y="70"/>
                      <a:pt x="3" y="69"/>
                    </a:cubicBezTo>
                    <a:cubicBezTo>
                      <a:pt x="4" y="68"/>
                      <a:pt x="5" y="67"/>
                      <a:pt x="7" y="66"/>
                    </a:cubicBezTo>
                    <a:cubicBezTo>
                      <a:pt x="10" y="63"/>
                      <a:pt x="14" y="62"/>
                      <a:pt x="19" y="62"/>
                    </a:cubicBezTo>
                    <a:cubicBezTo>
                      <a:pt x="22" y="62"/>
                      <a:pt x="25" y="62"/>
                      <a:pt x="28" y="64"/>
                    </a:cubicBezTo>
                    <a:cubicBezTo>
                      <a:pt x="35" y="68"/>
                      <a:pt x="39" y="75"/>
                      <a:pt x="39" y="83"/>
                    </a:cubicBezTo>
                    <a:cubicBezTo>
                      <a:pt x="38" y="85"/>
                      <a:pt x="38" y="87"/>
                      <a:pt x="39" y="87"/>
                    </a:cubicBezTo>
                    <a:cubicBezTo>
                      <a:pt x="39" y="87"/>
                      <a:pt x="40" y="86"/>
                      <a:pt x="42" y="85"/>
                    </a:cubicBezTo>
                    <a:cubicBezTo>
                      <a:pt x="46" y="82"/>
                      <a:pt x="50" y="81"/>
                      <a:pt x="54" y="81"/>
                    </a:cubicBezTo>
                    <a:cubicBezTo>
                      <a:pt x="56" y="81"/>
                      <a:pt x="59" y="81"/>
                      <a:pt x="61" y="82"/>
                    </a:cubicBezTo>
                    <a:cubicBezTo>
                      <a:pt x="62" y="82"/>
                      <a:pt x="63" y="83"/>
                      <a:pt x="64" y="83"/>
                    </a:cubicBezTo>
                    <a:cubicBezTo>
                      <a:pt x="67" y="85"/>
                      <a:pt x="70" y="87"/>
                      <a:pt x="72" y="90"/>
                    </a:cubicBezTo>
                    <a:cubicBezTo>
                      <a:pt x="74" y="94"/>
                      <a:pt x="75" y="98"/>
                      <a:pt x="75" y="102"/>
                    </a:cubicBezTo>
                    <a:cubicBezTo>
                      <a:pt x="75" y="105"/>
                      <a:pt x="75" y="106"/>
                      <a:pt x="75" y="106"/>
                    </a:cubicBezTo>
                    <a:cubicBezTo>
                      <a:pt x="76" y="106"/>
                      <a:pt x="77" y="105"/>
                      <a:pt x="79" y="104"/>
                    </a:cubicBezTo>
                    <a:cubicBezTo>
                      <a:pt x="82" y="101"/>
                      <a:pt x="86" y="100"/>
                      <a:pt x="91" y="100"/>
                    </a:cubicBezTo>
                    <a:cubicBezTo>
                      <a:pt x="94" y="100"/>
                      <a:pt x="97" y="101"/>
                      <a:pt x="100" y="102"/>
                    </a:cubicBezTo>
                    <a:cubicBezTo>
                      <a:pt x="107" y="106"/>
                      <a:pt x="111" y="113"/>
                      <a:pt x="111" y="121"/>
                    </a:cubicBezTo>
                    <a:cubicBezTo>
                      <a:pt x="111" y="124"/>
                      <a:pt x="111" y="126"/>
                      <a:pt x="113" y="126"/>
                    </a:cubicBezTo>
                    <a:cubicBezTo>
                      <a:pt x="114" y="126"/>
                      <a:pt x="115" y="126"/>
                      <a:pt x="116" y="124"/>
                    </a:cubicBezTo>
                    <a:cubicBezTo>
                      <a:pt x="123" y="119"/>
                      <a:pt x="129" y="112"/>
                      <a:pt x="133" y="103"/>
                    </a:cubicBezTo>
                    <a:cubicBezTo>
                      <a:pt x="150" y="72"/>
                      <a:pt x="140" y="34"/>
                      <a:pt x="11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7" name="Freeform 116"/>
              <p:cNvSpPr/>
              <p:nvPr/>
            </p:nvSpPr>
            <p:spPr bwMode="auto">
              <a:xfrm>
                <a:off x="954088" y="3427413"/>
                <a:ext cx="528638" cy="125413"/>
              </a:xfrm>
              <a:custGeom>
                <a:avLst/>
                <a:gdLst>
                  <a:gd name="T0" fmla="*/ 302 w 333"/>
                  <a:gd name="T1" fmla="*/ 48 h 79"/>
                  <a:gd name="T2" fmla="*/ 30 w 333"/>
                  <a:gd name="T3" fmla="*/ 48 h 79"/>
                  <a:gd name="T4" fmla="*/ 30 w 333"/>
                  <a:gd name="T5" fmla="*/ 0 h 79"/>
                  <a:gd name="T6" fmla="*/ 0 w 333"/>
                  <a:gd name="T7" fmla="*/ 0 h 79"/>
                  <a:gd name="T8" fmla="*/ 0 w 333"/>
                  <a:gd name="T9" fmla="*/ 79 h 79"/>
                  <a:gd name="T10" fmla="*/ 333 w 333"/>
                  <a:gd name="T11" fmla="*/ 79 h 79"/>
                  <a:gd name="T12" fmla="*/ 333 w 333"/>
                  <a:gd name="T13" fmla="*/ 0 h 79"/>
                  <a:gd name="T14" fmla="*/ 302 w 333"/>
                  <a:gd name="T15" fmla="*/ 0 h 79"/>
                  <a:gd name="T16" fmla="*/ 302 w 333"/>
                  <a:gd name="T17"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79">
                    <a:moveTo>
                      <a:pt x="302" y="48"/>
                    </a:moveTo>
                    <a:lnTo>
                      <a:pt x="30" y="48"/>
                    </a:lnTo>
                    <a:lnTo>
                      <a:pt x="30" y="0"/>
                    </a:lnTo>
                    <a:lnTo>
                      <a:pt x="0" y="0"/>
                    </a:lnTo>
                    <a:lnTo>
                      <a:pt x="0" y="79"/>
                    </a:lnTo>
                    <a:lnTo>
                      <a:pt x="333" y="79"/>
                    </a:lnTo>
                    <a:lnTo>
                      <a:pt x="333" y="0"/>
                    </a:lnTo>
                    <a:lnTo>
                      <a:pt x="302" y="0"/>
                    </a:lnTo>
                    <a:lnTo>
                      <a:pt x="30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8" name="Freeform 117"/>
              <p:cNvSpPr/>
              <p:nvPr/>
            </p:nvSpPr>
            <p:spPr bwMode="auto">
              <a:xfrm>
                <a:off x="1028700" y="3052763"/>
                <a:ext cx="390525" cy="415925"/>
              </a:xfrm>
              <a:custGeom>
                <a:avLst/>
                <a:gdLst>
                  <a:gd name="T0" fmla="*/ 42 w 246"/>
                  <a:gd name="T1" fmla="*/ 151 h 262"/>
                  <a:gd name="T2" fmla="*/ 42 w 246"/>
                  <a:gd name="T3" fmla="*/ 262 h 262"/>
                  <a:gd name="T4" fmla="*/ 203 w 246"/>
                  <a:gd name="T5" fmla="*/ 262 h 262"/>
                  <a:gd name="T6" fmla="*/ 203 w 246"/>
                  <a:gd name="T7" fmla="*/ 151 h 262"/>
                  <a:gd name="T8" fmla="*/ 246 w 246"/>
                  <a:gd name="T9" fmla="*/ 151 h 262"/>
                  <a:gd name="T10" fmla="*/ 123 w 246"/>
                  <a:gd name="T11" fmla="*/ 0 h 262"/>
                  <a:gd name="T12" fmla="*/ 0 w 246"/>
                  <a:gd name="T13" fmla="*/ 151 h 262"/>
                  <a:gd name="T14" fmla="*/ 42 w 246"/>
                  <a:gd name="T15" fmla="*/ 151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2">
                    <a:moveTo>
                      <a:pt x="42" y="151"/>
                    </a:moveTo>
                    <a:lnTo>
                      <a:pt x="42" y="262"/>
                    </a:lnTo>
                    <a:lnTo>
                      <a:pt x="203" y="262"/>
                    </a:lnTo>
                    <a:lnTo>
                      <a:pt x="203" y="151"/>
                    </a:lnTo>
                    <a:lnTo>
                      <a:pt x="246" y="151"/>
                    </a:lnTo>
                    <a:lnTo>
                      <a:pt x="123" y="0"/>
                    </a:lnTo>
                    <a:lnTo>
                      <a:pt x="0" y="151"/>
                    </a:lnTo>
                    <a:lnTo>
                      <a:pt x="42"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9" name="Freeform 118"/>
              <p:cNvSpPr>
                <a:spLocks noEditPoints="1"/>
              </p:cNvSpPr>
              <p:nvPr/>
            </p:nvSpPr>
            <p:spPr bwMode="auto">
              <a:xfrm>
                <a:off x="7323138" y="3198813"/>
                <a:ext cx="604838" cy="585788"/>
              </a:xfrm>
              <a:custGeom>
                <a:avLst/>
                <a:gdLst>
                  <a:gd name="T0" fmla="*/ 137 w 161"/>
                  <a:gd name="T1" fmla="*/ 104 h 156"/>
                  <a:gd name="T2" fmla="*/ 94 w 161"/>
                  <a:gd name="T3" fmla="*/ 122 h 156"/>
                  <a:gd name="T4" fmla="*/ 94 w 161"/>
                  <a:gd name="T5" fmla="*/ 98 h 156"/>
                  <a:gd name="T6" fmla="*/ 106 w 161"/>
                  <a:gd name="T7" fmla="*/ 98 h 156"/>
                  <a:gd name="T8" fmla="*/ 106 w 161"/>
                  <a:gd name="T9" fmla="*/ 73 h 156"/>
                  <a:gd name="T10" fmla="*/ 131 w 161"/>
                  <a:gd name="T11" fmla="*/ 73 h 156"/>
                  <a:gd name="T12" fmla="*/ 131 w 161"/>
                  <a:gd name="T13" fmla="*/ 50 h 156"/>
                  <a:gd name="T14" fmla="*/ 131 w 161"/>
                  <a:gd name="T15" fmla="*/ 50 h 156"/>
                  <a:gd name="T16" fmla="*/ 106 w 161"/>
                  <a:gd name="T17" fmla="*/ 50 h 156"/>
                  <a:gd name="T18" fmla="*/ 106 w 161"/>
                  <a:gd name="T19" fmla="*/ 24 h 156"/>
                  <a:gd name="T20" fmla="*/ 94 w 161"/>
                  <a:gd name="T21" fmla="*/ 24 h 156"/>
                  <a:gd name="T22" fmla="*/ 94 w 161"/>
                  <a:gd name="T23" fmla="*/ 0 h 156"/>
                  <a:gd name="T24" fmla="*/ 137 w 161"/>
                  <a:gd name="T25" fmla="*/ 18 h 156"/>
                  <a:gd name="T26" fmla="*/ 137 w 161"/>
                  <a:gd name="T27" fmla="*/ 104 h 156"/>
                  <a:gd name="T28" fmla="*/ 94 w 161"/>
                  <a:gd name="T29" fmla="*/ 122 h 156"/>
                  <a:gd name="T30" fmla="*/ 62 w 161"/>
                  <a:gd name="T31" fmla="*/ 113 h 156"/>
                  <a:gd name="T32" fmla="*/ 19 w 161"/>
                  <a:gd name="T33" fmla="*/ 156 h 156"/>
                  <a:gd name="T34" fmla="*/ 0 w 161"/>
                  <a:gd name="T35" fmla="*/ 136 h 156"/>
                  <a:gd name="T36" fmla="*/ 43 w 161"/>
                  <a:gd name="T37" fmla="*/ 93 h 156"/>
                  <a:gd name="T38" fmla="*/ 51 w 161"/>
                  <a:gd name="T39" fmla="*/ 18 h 156"/>
                  <a:gd name="T40" fmla="*/ 94 w 161"/>
                  <a:gd name="T41" fmla="*/ 0 h 156"/>
                  <a:gd name="T42" fmla="*/ 94 w 161"/>
                  <a:gd name="T43" fmla="*/ 24 h 156"/>
                  <a:gd name="T44" fmla="*/ 83 w 161"/>
                  <a:gd name="T45" fmla="*/ 24 h 156"/>
                  <a:gd name="T46" fmla="*/ 83 w 161"/>
                  <a:gd name="T47" fmla="*/ 50 h 156"/>
                  <a:gd name="T48" fmla="*/ 58 w 161"/>
                  <a:gd name="T49" fmla="*/ 50 h 156"/>
                  <a:gd name="T50" fmla="*/ 58 w 161"/>
                  <a:gd name="T51" fmla="*/ 73 h 156"/>
                  <a:gd name="T52" fmla="*/ 83 w 161"/>
                  <a:gd name="T53" fmla="*/ 73 h 156"/>
                  <a:gd name="T54" fmla="*/ 83 w 161"/>
                  <a:gd name="T55" fmla="*/ 98 h 156"/>
                  <a:gd name="T56" fmla="*/ 94 w 161"/>
                  <a:gd name="T57" fmla="*/ 98 h 156"/>
                  <a:gd name="T58" fmla="*/ 94 w 161"/>
                  <a:gd name="T59" fmla="*/ 1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56">
                    <a:moveTo>
                      <a:pt x="137" y="104"/>
                    </a:moveTo>
                    <a:cubicBezTo>
                      <a:pt x="126" y="116"/>
                      <a:pt x="110" y="122"/>
                      <a:pt x="94" y="122"/>
                    </a:cubicBezTo>
                    <a:cubicBezTo>
                      <a:pt x="94" y="98"/>
                      <a:pt x="94" y="98"/>
                      <a:pt x="94" y="98"/>
                    </a:cubicBezTo>
                    <a:cubicBezTo>
                      <a:pt x="106" y="98"/>
                      <a:pt x="106" y="98"/>
                      <a:pt x="106" y="98"/>
                    </a:cubicBezTo>
                    <a:cubicBezTo>
                      <a:pt x="106" y="73"/>
                      <a:pt x="106" y="73"/>
                      <a:pt x="106" y="73"/>
                    </a:cubicBezTo>
                    <a:cubicBezTo>
                      <a:pt x="131" y="73"/>
                      <a:pt x="131" y="73"/>
                      <a:pt x="131" y="73"/>
                    </a:cubicBezTo>
                    <a:cubicBezTo>
                      <a:pt x="131" y="50"/>
                      <a:pt x="131" y="50"/>
                      <a:pt x="131" y="50"/>
                    </a:cubicBezTo>
                    <a:cubicBezTo>
                      <a:pt x="131" y="50"/>
                      <a:pt x="131" y="50"/>
                      <a:pt x="131" y="50"/>
                    </a:cubicBezTo>
                    <a:cubicBezTo>
                      <a:pt x="106" y="50"/>
                      <a:pt x="106" y="50"/>
                      <a:pt x="106" y="50"/>
                    </a:cubicBezTo>
                    <a:cubicBezTo>
                      <a:pt x="106" y="24"/>
                      <a:pt x="106" y="24"/>
                      <a:pt x="106" y="24"/>
                    </a:cubicBezTo>
                    <a:cubicBezTo>
                      <a:pt x="94" y="24"/>
                      <a:pt x="94" y="24"/>
                      <a:pt x="94" y="24"/>
                    </a:cubicBezTo>
                    <a:cubicBezTo>
                      <a:pt x="94" y="0"/>
                      <a:pt x="94" y="0"/>
                      <a:pt x="94" y="0"/>
                    </a:cubicBezTo>
                    <a:cubicBezTo>
                      <a:pt x="110" y="0"/>
                      <a:pt x="126" y="6"/>
                      <a:pt x="137" y="18"/>
                    </a:cubicBezTo>
                    <a:cubicBezTo>
                      <a:pt x="161" y="42"/>
                      <a:pt x="161" y="80"/>
                      <a:pt x="137" y="104"/>
                    </a:cubicBezTo>
                    <a:close/>
                    <a:moveTo>
                      <a:pt x="94" y="122"/>
                    </a:moveTo>
                    <a:cubicBezTo>
                      <a:pt x="83" y="122"/>
                      <a:pt x="72" y="119"/>
                      <a:pt x="62" y="113"/>
                    </a:cubicBezTo>
                    <a:cubicBezTo>
                      <a:pt x="19" y="156"/>
                      <a:pt x="19" y="156"/>
                      <a:pt x="19" y="156"/>
                    </a:cubicBezTo>
                    <a:cubicBezTo>
                      <a:pt x="0" y="136"/>
                      <a:pt x="0" y="136"/>
                      <a:pt x="0" y="136"/>
                    </a:cubicBezTo>
                    <a:cubicBezTo>
                      <a:pt x="43" y="93"/>
                      <a:pt x="43" y="93"/>
                      <a:pt x="43" y="93"/>
                    </a:cubicBezTo>
                    <a:cubicBezTo>
                      <a:pt x="28" y="70"/>
                      <a:pt x="31" y="39"/>
                      <a:pt x="51" y="18"/>
                    </a:cubicBezTo>
                    <a:cubicBezTo>
                      <a:pt x="63" y="6"/>
                      <a:pt x="79" y="0"/>
                      <a:pt x="94" y="0"/>
                    </a:cubicBezTo>
                    <a:cubicBezTo>
                      <a:pt x="94" y="24"/>
                      <a:pt x="94" y="24"/>
                      <a:pt x="94" y="24"/>
                    </a:cubicBezTo>
                    <a:cubicBezTo>
                      <a:pt x="83" y="24"/>
                      <a:pt x="83" y="24"/>
                      <a:pt x="83" y="24"/>
                    </a:cubicBezTo>
                    <a:cubicBezTo>
                      <a:pt x="83" y="50"/>
                      <a:pt x="83" y="50"/>
                      <a:pt x="83" y="50"/>
                    </a:cubicBezTo>
                    <a:cubicBezTo>
                      <a:pt x="58" y="50"/>
                      <a:pt x="58" y="50"/>
                      <a:pt x="58" y="50"/>
                    </a:cubicBezTo>
                    <a:cubicBezTo>
                      <a:pt x="58" y="73"/>
                      <a:pt x="58" y="73"/>
                      <a:pt x="58" y="73"/>
                    </a:cubicBezTo>
                    <a:cubicBezTo>
                      <a:pt x="83" y="73"/>
                      <a:pt x="83" y="73"/>
                      <a:pt x="83" y="73"/>
                    </a:cubicBezTo>
                    <a:cubicBezTo>
                      <a:pt x="83" y="98"/>
                      <a:pt x="83" y="98"/>
                      <a:pt x="83" y="98"/>
                    </a:cubicBezTo>
                    <a:cubicBezTo>
                      <a:pt x="94" y="98"/>
                      <a:pt x="94" y="98"/>
                      <a:pt x="94" y="98"/>
                    </a:cubicBezTo>
                    <a:lnTo>
                      <a:pt x="94" y="1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0" name="Freeform 119"/>
              <p:cNvSpPr/>
              <p:nvPr/>
            </p:nvSpPr>
            <p:spPr bwMode="auto">
              <a:xfrm>
                <a:off x="2643188" y="3003550"/>
                <a:ext cx="239713" cy="695325"/>
              </a:xfrm>
              <a:custGeom>
                <a:avLst/>
                <a:gdLst>
                  <a:gd name="T0" fmla="*/ 7 w 64"/>
                  <a:gd name="T1" fmla="*/ 22 h 185"/>
                  <a:gd name="T2" fmla="*/ 0 w 64"/>
                  <a:gd name="T3" fmla="*/ 45 h 185"/>
                  <a:gd name="T4" fmla="*/ 5 w 64"/>
                  <a:gd name="T5" fmla="*/ 64 h 185"/>
                  <a:gd name="T6" fmla="*/ 23 w 64"/>
                  <a:gd name="T7" fmla="*/ 84 h 185"/>
                  <a:gd name="T8" fmla="*/ 23 w 64"/>
                  <a:gd name="T9" fmla="*/ 185 h 185"/>
                  <a:gd name="T10" fmla="*/ 40 w 64"/>
                  <a:gd name="T11" fmla="*/ 185 h 185"/>
                  <a:gd name="T12" fmla="*/ 40 w 64"/>
                  <a:gd name="T13" fmla="*/ 84 h 185"/>
                  <a:gd name="T14" fmla="*/ 58 w 64"/>
                  <a:gd name="T15" fmla="*/ 64 h 185"/>
                  <a:gd name="T16" fmla="*/ 63 w 64"/>
                  <a:gd name="T17" fmla="*/ 45 h 185"/>
                  <a:gd name="T18" fmla="*/ 56 w 64"/>
                  <a:gd name="T19" fmla="*/ 22 h 185"/>
                  <a:gd name="T20" fmla="*/ 42 w 64"/>
                  <a:gd name="T21" fmla="*/ 0 h 185"/>
                  <a:gd name="T22" fmla="*/ 47 w 64"/>
                  <a:gd name="T23" fmla="*/ 43 h 185"/>
                  <a:gd name="T24" fmla="*/ 41 w 64"/>
                  <a:gd name="T25" fmla="*/ 43 h 185"/>
                  <a:gd name="T26" fmla="*/ 36 w 64"/>
                  <a:gd name="T27" fmla="*/ 0 h 185"/>
                  <a:gd name="T28" fmla="*/ 32 w 64"/>
                  <a:gd name="T29" fmla="*/ 0 h 185"/>
                  <a:gd name="T30" fmla="*/ 27 w 64"/>
                  <a:gd name="T31" fmla="*/ 0 h 185"/>
                  <a:gd name="T32" fmla="*/ 22 w 64"/>
                  <a:gd name="T33" fmla="*/ 43 h 185"/>
                  <a:gd name="T34" fmla="*/ 17 w 64"/>
                  <a:gd name="T35" fmla="*/ 43 h 185"/>
                  <a:gd name="T36" fmla="*/ 21 w 64"/>
                  <a:gd name="T37" fmla="*/ 0 h 185"/>
                  <a:gd name="T38" fmla="*/ 7 w 64"/>
                  <a:gd name="T39" fmla="*/ 2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85">
                    <a:moveTo>
                      <a:pt x="7" y="22"/>
                    </a:moveTo>
                    <a:cubicBezTo>
                      <a:pt x="4" y="29"/>
                      <a:pt x="1" y="37"/>
                      <a:pt x="0" y="45"/>
                    </a:cubicBezTo>
                    <a:cubicBezTo>
                      <a:pt x="0" y="52"/>
                      <a:pt x="1" y="58"/>
                      <a:pt x="5" y="64"/>
                    </a:cubicBezTo>
                    <a:cubicBezTo>
                      <a:pt x="9" y="70"/>
                      <a:pt x="15" y="80"/>
                      <a:pt x="23" y="84"/>
                    </a:cubicBezTo>
                    <a:cubicBezTo>
                      <a:pt x="23" y="185"/>
                      <a:pt x="23" y="185"/>
                      <a:pt x="23" y="185"/>
                    </a:cubicBezTo>
                    <a:cubicBezTo>
                      <a:pt x="40" y="185"/>
                      <a:pt x="40" y="185"/>
                      <a:pt x="40" y="185"/>
                    </a:cubicBezTo>
                    <a:cubicBezTo>
                      <a:pt x="40" y="84"/>
                      <a:pt x="40" y="84"/>
                      <a:pt x="40" y="84"/>
                    </a:cubicBezTo>
                    <a:cubicBezTo>
                      <a:pt x="48" y="80"/>
                      <a:pt x="55" y="71"/>
                      <a:pt x="58" y="64"/>
                    </a:cubicBezTo>
                    <a:cubicBezTo>
                      <a:pt x="62" y="58"/>
                      <a:pt x="64" y="52"/>
                      <a:pt x="63" y="45"/>
                    </a:cubicBezTo>
                    <a:cubicBezTo>
                      <a:pt x="62" y="37"/>
                      <a:pt x="59" y="29"/>
                      <a:pt x="56" y="22"/>
                    </a:cubicBezTo>
                    <a:cubicBezTo>
                      <a:pt x="54" y="16"/>
                      <a:pt x="50" y="1"/>
                      <a:pt x="42" y="0"/>
                    </a:cubicBezTo>
                    <a:cubicBezTo>
                      <a:pt x="47" y="43"/>
                      <a:pt x="47" y="43"/>
                      <a:pt x="47" y="43"/>
                    </a:cubicBezTo>
                    <a:cubicBezTo>
                      <a:pt x="41" y="43"/>
                      <a:pt x="41" y="43"/>
                      <a:pt x="41" y="43"/>
                    </a:cubicBezTo>
                    <a:cubicBezTo>
                      <a:pt x="36" y="0"/>
                      <a:pt x="36" y="0"/>
                      <a:pt x="36" y="0"/>
                    </a:cubicBezTo>
                    <a:cubicBezTo>
                      <a:pt x="32" y="0"/>
                      <a:pt x="32" y="0"/>
                      <a:pt x="32" y="0"/>
                    </a:cubicBezTo>
                    <a:cubicBezTo>
                      <a:pt x="27" y="0"/>
                      <a:pt x="27" y="0"/>
                      <a:pt x="27" y="0"/>
                    </a:cubicBezTo>
                    <a:cubicBezTo>
                      <a:pt x="22" y="43"/>
                      <a:pt x="22" y="43"/>
                      <a:pt x="22" y="43"/>
                    </a:cubicBezTo>
                    <a:cubicBezTo>
                      <a:pt x="17" y="43"/>
                      <a:pt x="17" y="43"/>
                      <a:pt x="17" y="43"/>
                    </a:cubicBezTo>
                    <a:cubicBezTo>
                      <a:pt x="21" y="0"/>
                      <a:pt x="21" y="0"/>
                      <a:pt x="21" y="0"/>
                    </a:cubicBezTo>
                    <a:cubicBezTo>
                      <a:pt x="13" y="1"/>
                      <a:pt x="9" y="16"/>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1" name="Freeform 120"/>
              <p:cNvSpPr/>
              <p:nvPr/>
            </p:nvSpPr>
            <p:spPr bwMode="auto">
              <a:xfrm>
                <a:off x="2957513" y="2989263"/>
                <a:ext cx="252413" cy="709613"/>
              </a:xfrm>
              <a:custGeom>
                <a:avLst/>
                <a:gdLst>
                  <a:gd name="T0" fmla="*/ 42 w 67"/>
                  <a:gd name="T1" fmla="*/ 189 h 189"/>
                  <a:gd name="T2" fmla="*/ 42 w 67"/>
                  <a:gd name="T3" fmla="*/ 90 h 189"/>
                  <a:gd name="T4" fmla="*/ 67 w 67"/>
                  <a:gd name="T5" fmla="*/ 50 h 189"/>
                  <a:gd name="T6" fmla="*/ 34 w 67"/>
                  <a:gd name="T7" fmla="*/ 0 h 189"/>
                  <a:gd name="T8" fmla="*/ 0 w 67"/>
                  <a:gd name="T9" fmla="*/ 50 h 189"/>
                  <a:gd name="T10" fmla="*/ 25 w 67"/>
                  <a:gd name="T11" fmla="*/ 90 h 189"/>
                  <a:gd name="T12" fmla="*/ 25 w 67"/>
                  <a:gd name="T13" fmla="*/ 189 h 189"/>
                  <a:gd name="T14" fmla="*/ 42 w 67"/>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89">
                    <a:moveTo>
                      <a:pt x="42" y="189"/>
                    </a:moveTo>
                    <a:cubicBezTo>
                      <a:pt x="42" y="90"/>
                      <a:pt x="42" y="90"/>
                      <a:pt x="42" y="90"/>
                    </a:cubicBezTo>
                    <a:cubicBezTo>
                      <a:pt x="57" y="85"/>
                      <a:pt x="67" y="69"/>
                      <a:pt x="67" y="50"/>
                    </a:cubicBezTo>
                    <a:cubicBezTo>
                      <a:pt x="67" y="27"/>
                      <a:pt x="52" y="0"/>
                      <a:pt x="34" y="0"/>
                    </a:cubicBezTo>
                    <a:cubicBezTo>
                      <a:pt x="15" y="0"/>
                      <a:pt x="0" y="27"/>
                      <a:pt x="0" y="50"/>
                    </a:cubicBezTo>
                    <a:cubicBezTo>
                      <a:pt x="0" y="69"/>
                      <a:pt x="10" y="85"/>
                      <a:pt x="25" y="90"/>
                    </a:cubicBezTo>
                    <a:cubicBezTo>
                      <a:pt x="25" y="189"/>
                      <a:pt x="25" y="189"/>
                      <a:pt x="25" y="189"/>
                    </a:cubicBezTo>
                    <a:lnTo>
                      <a:pt x="42"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2" name="Rectangle 121"/>
              <p:cNvSpPr>
                <a:spLocks noChangeArrowheads="1"/>
              </p:cNvSpPr>
              <p:nvPr/>
            </p:nvSpPr>
            <p:spPr bwMode="auto">
              <a:xfrm>
                <a:off x="8194675" y="1827213"/>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3" name="Freeform 122"/>
              <p:cNvSpPr/>
              <p:nvPr/>
            </p:nvSpPr>
            <p:spPr bwMode="auto">
              <a:xfrm>
                <a:off x="8397875" y="1827213"/>
                <a:ext cx="198438" cy="120650"/>
              </a:xfrm>
              <a:custGeom>
                <a:avLst/>
                <a:gdLst>
                  <a:gd name="T0" fmla="*/ 125 w 125"/>
                  <a:gd name="T1" fmla="*/ 76 h 76"/>
                  <a:gd name="T2" fmla="*/ 125 w 125"/>
                  <a:gd name="T3" fmla="*/ 0 h 76"/>
                  <a:gd name="T4" fmla="*/ 75 w 125"/>
                  <a:gd name="T5" fmla="*/ 0 h 76"/>
                  <a:gd name="T6" fmla="*/ 0 w 125"/>
                  <a:gd name="T7" fmla="*/ 76 h 76"/>
                  <a:gd name="T8" fmla="*/ 125 w 125"/>
                  <a:gd name="T9" fmla="*/ 76 h 76"/>
                </a:gdLst>
                <a:ahLst/>
                <a:cxnLst>
                  <a:cxn ang="0">
                    <a:pos x="T0" y="T1"/>
                  </a:cxn>
                  <a:cxn ang="0">
                    <a:pos x="T2" y="T3"/>
                  </a:cxn>
                  <a:cxn ang="0">
                    <a:pos x="T4" y="T5"/>
                  </a:cxn>
                  <a:cxn ang="0">
                    <a:pos x="T6" y="T7"/>
                  </a:cxn>
                  <a:cxn ang="0">
                    <a:pos x="T8" y="T9"/>
                  </a:cxn>
                </a:cxnLst>
                <a:rect l="0" t="0" r="r" b="b"/>
                <a:pathLst>
                  <a:path w="125" h="76">
                    <a:moveTo>
                      <a:pt x="125" y="76"/>
                    </a:moveTo>
                    <a:lnTo>
                      <a:pt x="125" y="0"/>
                    </a:lnTo>
                    <a:lnTo>
                      <a:pt x="75" y="0"/>
                    </a:lnTo>
                    <a:lnTo>
                      <a:pt x="0" y="76"/>
                    </a:lnTo>
                    <a:lnTo>
                      <a:pt x="12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4" name="Freeform 123"/>
              <p:cNvSpPr/>
              <p:nvPr/>
            </p:nvSpPr>
            <p:spPr bwMode="auto">
              <a:xfrm>
                <a:off x="8261350" y="1827213"/>
                <a:ext cx="131763" cy="120650"/>
              </a:xfrm>
              <a:custGeom>
                <a:avLst/>
                <a:gdLst>
                  <a:gd name="T0" fmla="*/ 83 w 83"/>
                  <a:gd name="T1" fmla="*/ 0 h 76"/>
                  <a:gd name="T2" fmla="*/ 0 w 83"/>
                  <a:gd name="T3" fmla="*/ 0 h 76"/>
                  <a:gd name="T4" fmla="*/ 0 w 83"/>
                  <a:gd name="T5" fmla="*/ 76 h 76"/>
                  <a:gd name="T6" fmla="*/ 5 w 83"/>
                  <a:gd name="T7" fmla="*/ 76 h 76"/>
                  <a:gd name="T8" fmla="*/ 83 w 83"/>
                  <a:gd name="T9" fmla="*/ 0 h 76"/>
                </a:gdLst>
                <a:ahLst/>
                <a:cxnLst>
                  <a:cxn ang="0">
                    <a:pos x="T0" y="T1"/>
                  </a:cxn>
                  <a:cxn ang="0">
                    <a:pos x="T2" y="T3"/>
                  </a:cxn>
                  <a:cxn ang="0">
                    <a:pos x="T4" y="T5"/>
                  </a:cxn>
                  <a:cxn ang="0">
                    <a:pos x="T6" y="T7"/>
                  </a:cxn>
                  <a:cxn ang="0">
                    <a:pos x="T8" y="T9"/>
                  </a:cxn>
                </a:cxnLst>
                <a:rect l="0" t="0" r="r" b="b"/>
                <a:pathLst>
                  <a:path w="83" h="76">
                    <a:moveTo>
                      <a:pt x="83" y="0"/>
                    </a:moveTo>
                    <a:lnTo>
                      <a:pt x="0" y="0"/>
                    </a:lnTo>
                    <a:lnTo>
                      <a:pt x="0" y="76"/>
                    </a:lnTo>
                    <a:lnTo>
                      <a:pt x="5" y="76"/>
                    </a:lnTo>
                    <a:lnTo>
                      <a:pt x="8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5" name="Freeform 124"/>
              <p:cNvSpPr>
                <a:spLocks noEditPoints="1"/>
              </p:cNvSpPr>
              <p:nvPr/>
            </p:nvSpPr>
            <p:spPr bwMode="auto">
              <a:xfrm>
                <a:off x="8074025" y="1568450"/>
                <a:ext cx="641350" cy="638175"/>
              </a:xfrm>
              <a:custGeom>
                <a:avLst/>
                <a:gdLst>
                  <a:gd name="T0" fmla="*/ 98 w 171"/>
                  <a:gd name="T1" fmla="*/ 170 h 170"/>
                  <a:gd name="T2" fmla="*/ 171 w 171"/>
                  <a:gd name="T3" fmla="*/ 85 h 170"/>
                  <a:gd name="T4" fmla="*/ 98 w 171"/>
                  <a:gd name="T5" fmla="*/ 1 h 170"/>
                  <a:gd name="T6" fmla="*/ 98 w 171"/>
                  <a:gd name="T7" fmla="*/ 15 h 170"/>
                  <a:gd name="T8" fmla="*/ 130 w 171"/>
                  <a:gd name="T9" fmla="*/ 30 h 170"/>
                  <a:gd name="T10" fmla="*/ 98 w 171"/>
                  <a:gd name="T11" fmla="*/ 62 h 170"/>
                  <a:gd name="T12" fmla="*/ 98 w 171"/>
                  <a:gd name="T13" fmla="*/ 82 h 170"/>
                  <a:gd name="T14" fmla="*/ 112 w 171"/>
                  <a:gd name="T15" fmla="*/ 69 h 170"/>
                  <a:gd name="T16" fmla="*/ 114 w 171"/>
                  <a:gd name="T17" fmla="*/ 67 h 170"/>
                  <a:gd name="T18" fmla="*/ 116 w 171"/>
                  <a:gd name="T19" fmla="*/ 64 h 170"/>
                  <a:gd name="T20" fmla="*/ 140 w 171"/>
                  <a:gd name="T21" fmla="*/ 40 h 170"/>
                  <a:gd name="T22" fmla="*/ 156 w 171"/>
                  <a:gd name="T23" fmla="*/ 85 h 170"/>
                  <a:gd name="T24" fmla="*/ 156 w 171"/>
                  <a:gd name="T25" fmla="*/ 85 h 170"/>
                  <a:gd name="T26" fmla="*/ 98 w 171"/>
                  <a:gd name="T27" fmla="*/ 155 h 170"/>
                  <a:gd name="T28" fmla="*/ 98 w 171"/>
                  <a:gd name="T29" fmla="*/ 170 h 170"/>
                  <a:gd name="T30" fmla="*/ 85 w 171"/>
                  <a:gd name="T31" fmla="*/ 170 h 170"/>
                  <a:gd name="T32" fmla="*/ 98 w 171"/>
                  <a:gd name="T33" fmla="*/ 170 h 170"/>
                  <a:gd name="T34" fmla="*/ 98 w 171"/>
                  <a:gd name="T35" fmla="*/ 155 h 170"/>
                  <a:gd name="T36" fmla="*/ 85 w 171"/>
                  <a:gd name="T37" fmla="*/ 156 h 170"/>
                  <a:gd name="T38" fmla="*/ 40 w 171"/>
                  <a:gd name="T39" fmla="*/ 140 h 170"/>
                  <a:gd name="T40" fmla="*/ 74 w 171"/>
                  <a:gd name="T41" fmla="*/ 106 h 170"/>
                  <a:gd name="T42" fmla="*/ 77 w 171"/>
                  <a:gd name="T43" fmla="*/ 104 h 170"/>
                  <a:gd name="T44" fmla="*/ 79 w 171"/>
                  <a:gd name="T45" fmla="*/ 101 h 170"/>
                  <a:gd name="T46" fmla="*/ 98 w 171"/>
                  <a:gd name="T47" fmla="*/ 82 h 170"/>
                  <a:gd name="T48" fmla="*/ 98 w 171"/>
                  <a:gd name="T49" fmla="*/ 62 h 170"/>
                  <a:gd name="T50" fmla="*/ 96 w 171"/>
                  <a:gd name="T51" fmla="*/ 64 h 170"/>
                  <a:gd name="T52" fmla="*/ 94 w 171"/>
                  <a:gd name="T53" fmla="*/ 67 h 170"/>
                  <a:gd name="T54" fmla="*/ 91 w 171"/>
                  <a:gd name="T55" fmla="*/ 69 h 170"/>
                  <a:gd name="T56" fmla="*/ 59 w 171"/>
                  <a:gd name="T57" fmla="*/ 101 h 170"/>
                  <a:gd name="T58" fmla="*/ 57 w 171"/>
                  <a:gd name="T59" fmla="*/ 104 h 170"/>
                  <a:gd name="T60" fmla="*/ 54 w 171"/>
                  <a:gd name="T61" fmla="*/ 106 h 170"/>
                  <a:gd name="T62" fmla="*/ 30 w 171"/>
                  <a:gd name="T63" fmla="*/ 130 h 170"/>
                  <a:gd name="T64" fmla="*/ 14 w 171"/>
                  <a:gd name="T65" fmla="*/ 85 h 170"/>
                  <a:gd name="T66" fmla="*/ 85 w 171"/>
                  <a:gd name="T67" fmla="*/ 14 h 170"/>
                  <a:gd name="T68" fmla="*/ 85 w 171"/>
                  <a:gd name="T69" fmla="*/ 14 h 170"/>
                  <a:gd name="T70" fmla="*/ 98 w 171"/>
                  <a:gd name="T71" fmla="*/ 15 h 170"/>
                  <a:gd name="T72" fmla="*/ 98 w 171"/>
                  <a:gd name="T73" fmla="*/ 1 h 170"/>
                  <a:gd name="T74" fmla="*/ 85 w 171"/>
                  <a:gd name="T75" fmla="*/ 0 h 170"/>
                  <a:gd name="T76" fmla="*/ 0 w 171"/>
                  <a:gd name="T77" fmla="*/ 85 h 170"/>
                  <a:gd name="T78" fmla="*/ 85 w 171"/>
                  <a:gd name="T7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170">
                    <a:moveTo>
                      <a:pt x="98" y="170"/>
                    </a:moveTo>
                    <a:cubicBezTo>
                      <a:pt x="139" y="163"/>
                      <a:pt x="171" y="128"/>
                      <a:pt x="171" y="85"/>
                    </a:cubicBezTo>
                    <a:cubicBezTo>
                      <a:pt x="171" y="42"/>
                      <a:pt x="139" y="7"/>
                      <a:pt x="98" y="1"/>
                    </a:cubicBezTo>
                    <a:cubicBezTo>
                      <a:pt x="98" y="15"/>
                      <a:pt x="98" y="15"/>
                      <a:pt x="98" y="15"/>
                    </a:cubicBezTo>
                    <a:cubicBezTo>
                      <a:pt x="110" y="17"/>
                      <a:pt x="121" y="23"/>
                      <a:pt x="130" y="30"/>
                    </a:cubicBezTo>
                    <a:cubicBezTo>
                      <a:pt x="98" y="62"/>
                      <a:pt x="98" y="62"/>
                      <a:pt x="98" y="62"/>
                    </a:cubicBezTo>
                    <a:cubicBezTo>
                      <a:pt x="98" y="82"/>
                      <a:pt x="98" y="82"/>
                      <a:pt x="98" y="82"/>
                    </a:cubicBezTo>
                    <a:cubicBezTo>
                      <a:pt x="112" y="69"/>
                      <a:pt x="112" y="69"/>
                      <a:pt x="112" y="69"/>
                    </a:cubicBezTo>
                    <a:cubicBezTo>
                      <a:pt x="114" y="67"/>
                      <a:pt x="114" y="67"/>
                      <a:pt x="114" y="67"/>
                    </a:cubicBezTo>
                    <a:cubicBezTo>
                      <a:pt x="116" y="64"/>
                      <a:pt x="116" y="64"/>
                      <a:pt x="116" y="64"/>
                    </a:cubicBezTo>
                    <a:cubicBezTo>
                      <a:pt x="140" y="40"/>
                      <a:pt x="140" y="40"/>
                      <a:pt x="140" y="40"/>
                    </a:cubicBezTo>
                    <a:cubicBezTo>
                      <a:pt x="150" y="52"/>
                      <a:pt x="156" y="68"/>
                      <a:pt x="156" y="85"/>
                    </a:cubicBezTo>
                    <a:cubicBezTo>
                      <a:pt x="156" y="85"/>
                      <a:pt x="156" y="85"/>
                      <a:pt x="156" y="85"/>
                    </a:cubicBezTo>
                    <a:cubicBezTo>
                      <a:pt x="156" y="120"/>
                      <a:pt x="131" y="149"/>
                      <a:pt x="98" y="155"/>
                    </a:cubicBezTo>
                    <a:lnTo>
                      <a:pt x="98" y="170"/>
                    </a:lnTo>
                    <a:close/>
                    <a:moveTo>
                      <a:pt x="85" y="170"/>
                    </a:moveTo>
                    <a:cubicBezTo>
                      <a:pt x="90" y="170"/>
                      <a:pt x="94" y="170"/>
                      <a:pt x="98" y="170"/>
                    </a:cubicBezTo>
                    <a:cubicBezTo>
                      <a:pt x="98" y="155"/>
                      <a:pt x="98" y="155"/>
                      <a:pt x="98" y="155"/>
                    </a:cubicBezTo>
                    <a:cubicBezTo>
                      <a:pt x="94" y="156"/>
                      <a:pt x="90" y="156"/>
                      <a:pt x="85" y="156"/>
                    </a:cubicBezTo>
                    <a:cubicBezTo>
                      <a:pt x="68" y="156"/>
                      <a:pt x="52" y="150"/>
                      <a:pt x="40" y="140"/>
                    </a:cubicBezTo>
                    <a:cubicBezTo>
                      <a:pt x="74" y="106"/>
                      <a:pt x="74" y="106"/>
                      <a:pt x="74" y="106"/>
                    </a:cubicBezTo>
                    <a:cubicBezTo>
                      <a:pt x="77" y="104"/>
                      <a:pt x="77" y="104"/>
                      <a:pt x="77" y="104"/>
                    </a:cubicBezTo>
                    <a:cubicBezTo>
                      <a:pt x="79" y="101"/>
                      <a:pt x="79" y="101"/>
                      <a:pt x="79" y="101"/>
                    </a:cubicBezTo>
                    <a:cubicBezTo>
                      <a:pt x="98" y="82"/>
                      <a:pt x="98" y="82"/>
                      <a:pt x="98" y="82"/>
                    </a:cubicBezTo>
                    <a:cubicBezTo>
                      <a:pt x="98" y="62"/>
                      <a:pt x="98" y="62"/>
                      <a:pt x="98" y="62"/>
                    </a:cubicBezTo>
                    <a:cubicBezTo>
                      <a:pt x="96" y="64"/>
                      <a:pt x="96" y="64"/>
                      <a:pt x="96" y="64"/>
                    </a:cubicBezTo>
                    <a:cubicBezTo>
                      <a:pt x="94" y="67"/>
                      <a:pt x="94" y="67"/>
                      <a:pt x="94" y="67"/>
                    </a:cubicBezTo>
                    <a:cubicBezTo>
                      <a:pt x="91" y="69"/>
                      <a:pt x="91" y="69"/>
                      <a:pt x="91" y="69"/>
                    </a:cubicBezTo>
                    <a:cubicBezTo>
                      <a:pt x="59" y="101"/>
                      <a:pt x="59" y="101"/>
                      <a:pt x="59" y="101"/>
                    </a:cubicBezTo>
                    <a:cubicBezTo>
                      <a:pt x="57" y="104"/>
                      <a:pt x="57" y="104"/>
                      <a:pt x="57" y="104"/>
                    </a:cubicBezTo>
                    <a:cubicBezTo>
                      <a:pt x="54" y="106"/>
                      <a:pt x="54" y="106"/>
                      <a:pt x="54" y="106"/>
                    </a:cubicBezTo>
                    <a:cubicBezTo>
                      <a:pt x="30" y="130"/>
                      <a:pt x="30" y="130"/>
                      <a:pt x="30" y="130"/>
                    </a:cubicBezTo>
                    <a:cubicBezTo>
                      <a:pt x="20" y="118"/>
                      <a:pt x="14" y="102"/>
                      <a:pt x="14" y="85"/>
                    </a:cubicBezTo>
                    <a:cubicBezTo>
                      <a:pt x="14" y="46"/>
                      <a:pt x="46" y="14"/>
                      <a:pt x="85" y="14"/>
                    </a:cubicBezTo>
                    <a:cubicBezTo>
                      <a:pt x="85" y="14"/>
                      <a:pt x="85" y="14"/>
                      <a:pt x="85" y="14"/>
                    </a:cubicBezTo>
                    <a:cubicBezTo>
                      <a:pt x="90" y="14"/>
                      <a:pt x="94" y="14"/>
                      <a:pt x="98" y="15"/>
                    </a:cubicBezTo>
                    <a:cubicBezTo>
                      <a:pt x="98" y="1"/>
                      <a:pt x="98" y="1"/>
                      <a:pt x="98" y="1"/>
                    </a:cubicBezTo>
                    <a:cubicBezTo>
                      <a:pt x="94" y="0"/>
                      <a:pt x="90" y="0"/>
                      <a:pt x="85" y="0"/>
                    </a:cubicBezTo>
                    <a:cubicBezTo>
                      <a:pt x="38" y="0"/>
                      <a:pt x="0" y="38"/>
                      <a:pt x="0" y="85"/>
                    </a:cubicBezTo>
                    <a:cubicBezTo>
                      <a:pt x="0" y="132"/>
                      <a:pt x="38" y="170"/>
                      <a:pt x="85"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6" name="Freeform 125"/>
              <p:cNvSpPr>
                <a:spLocks noEditPoints="1"/>
              </p:cNvSpPr>
              <p:nvPr/>
            </p:nvSpPr>
            <p:spPr bwMode="auto">
              <a:xfrm>
                <a:off x="6524625" y="2305050"/>
                <a:ext cx="608013" cy="150813"/>
              </a:xfrm>
              <a:custGeom>
                <a:avLst/>
                <a:gdLst>
                  <a:gd name="T0" fmla="*/ 191 w 383"/>
                  <a:gd name="T1" fmla="*/ 78 h 95"/>
                  <a:gd name="T2" fmla="*/ 328 w 383"/>
                  <a:gd name="T3" fmla="*/ 78 h 95"/>
                  <a:gd name="T4" fmla="*/ 340 w 383"/>
                  <a:gd name="T5" fmla="*/ 95 h 95"/>
                  <a:gd name="T6" fmla="*/ 383 w 383"/>
                  <a:gd name="T7" fmla="*/ 95 h 95"/>
                  <a:gd name="T8" fmla="*/ 312 w 383"/>
                  <a:gd name="T9" fmla="*/ 0 h 95"/>
                  <a:gd name="T10" fmla="*/ 267 w 383"/>
                  <a:gd name="T11" fmla="*/ 0 h 95"/>
                  <a:gd name="T12" fmla="*/ 276 w 383"/>
                  <a:gd name="T13" fmla="*/ 12 h 95"/>
                  <a:gd name="T14" fmla="*/ 191 w 383"/>
                  <a:gd name="T15" fmla="*/ 12 h 95"/>
                  <a:gd name="T16" fmla="*/ 191 w 383"/>
                  <a:gd name="T17" fmla="*/ 38 h 95"/>
                  <a:gd name="T18" fmla="*/ 295 w 383"/>
                  <a:gd name="T19" fmla="*/ 38 h 95"/>
                  <a:gd name="T20" fmla="*/ 309 w 383"/>
                  <a:gd name="T21" fmla="*/ 54 h 95"/>
                  <a:gd name="T22" fmla="*/ 191 w 383"/>
                  <a:gd name="T23" fmla="*/ 54 h 95"/>
                  <a:gd name="T24" fmla="*/ 191 w 383"/>
                  <a:gd name="T25" fmla="*/ 78 h 95"/>
                  <a:gd name="T26" fmla="*/ 56 w 383"/>
                  <a:gd name="T27" fmla="*/ 78 h 95"/>
                  <a:gd name="T28" fmla="*/ 191 w 383"/>
                  <a:gd name="T29" fmla="*/ 78 h 95"/>
                  <a:gd name="T30" fmla="*/ 191 w 383"/>
                  <a:gd name="T31" fmla="*/ 54 h 95"/>
                  <a:gd name="T32" fmla="*/ 75 w 383"/>
                  <a:gd name="T33" fmla="*/ 54 h 95"/>
                  <a:gd name="T34" fmla="*/ 87 w 383"/>
                  <a:gd name="T35" fmla="*/ 38 h 95"/>
                  <a:gd name="T36" fmla="*/ 87 w 383"/>
                  <a:gd name="T37" fmla="*/ 38 h 95"/>
                  <a:gd name="T38" fmla="*/ 191 w 383"/>
                  <a:gd name="T39" fmla="*/ 38 h 95"/>
                  <a:gd name="T40" fmla="*/ 191 w 383"/>
                  <a:gd name="T41" fmla="*/ 12 h 95"/>
                  <a:gd name="T42" fmla="*/ 106 w 383"/>
                  <a:gd name="T43" fmla="*/ 12 h 95"/>
                  <a:gd name="T44" fmla="*/ 115 w 383"/>
                  <a:gd name="T45" fmla="*/ 0 h 95"/>
                  <a:gd name="T46" fmla="*/ 73 w 383"/>
                  <a:gd name="T47" fmla="*/ 0 h 95"/>
                  <a:gd name="T48" fmla="*/ 0 w 383"/>
                  <a:gd name="T49" fmla="*/ 95 h 95"/>
                  <a:gd name="T50" fmla="*/ 45 w 383"/>
                  <a:gd name="T51" fmla="*/ 95 h 95"/>
                  <a:gd name="T52" fmla="*/ 56 w 383"/>
                  <a:gd name="T53"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95">
                    <a:moveTo>
                      <a:pt x="191" y="78"/>
                    </a:moveTo>
                    <a:lnTo>
                      <a:pt x="328" y="78"/>
                    </a:lnTo>
                    <a:lnTo>
                      <a:pt x="340" y="95"/>
                    </a:lnTo>
                    <a:lnTo>
                      <a:pt x="383" y="95"/>
                    </a:lnTo>
                    <a:lnTo>
                      <a:pt x="312" y="0"/>
                    </a:lnTo>
                    <a:lnTo>
                      <a:pt x="267" y="0"/>
                    </a:lnTo>
                    <a:lnTo>
                      <a:pt x="276" y="12"/>
                    </a:lnTo>
                    <a:lnTo>
                      <a:pt x="191" y="12"/>
                    </a:lnTo>
                    <a:lnTo>
                      <a:pt x="191" y="38"/>
                    </a:lnTo>
                    <a:lnTo>
                      <a:pt x="295" y="38"/>
                    </a:lnTo>
                    <a:lnTo>
                      <a:pt x="309" y="54"/>
                    </a:lnTo>
                    <a:lnTo>
                      <a:pt x="191" y="54"/>
                    </a:lnTo>
                    <a:lnTo>
                      <a:pt x="191" y="78"/>
                    </a:lnTo>
                    <a:close/>
                    <a:moveTo>
                      <a:pt x="56" y="78"/>
                    </a:moveTo>
                    <a:lnTo>
                      <a:pt x="191" y="78"/>
                    </a:lnTo>
                    <a:lnTo>
                      <a:pt x="191" y="54"/>
                    </a:lnTo>
                    <a:lnTo>
                      <a:pt x="75" y="54"/>
                    </a:lnTo>
                    <a:lnTo>
                      <a:pt x="87" y="38"/>
                    </a:lnTo>
                    <a:lnTo>
                      <a:pt x="87" y="38"/>
                    </a:lnTo>
                    <a:lnTo>
                      <a:pt x="191" y="38"/>
                    </a:lnTo>
                    <a:lnTo>
                      <a:pt x="191" y="12"/>
                    </a:lnTo>
                    <a:lnTo>
                      <a:pt x="106" y="12"/>
                    </a:lnTo>
                    <a:lnTo>
                      <a:pt x="115" y="0"/>
                    </a:lnTo>
                    <a:lnTo>
                      <a:pt x="73" y="0"/>
                    </a:lnTo>
                    <a:lnTo>
                      <a:pt x="0" y="95"/>
                    </a:lnTo>
                    <a:lnTo>
                      <a:pt x="45" y="95"/>
                    </a:lnTo>
                    <a:lnTo>
                      <a:pt x="56"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7" name="Freeform 126"/>
              <p:cNvSpPr>
                <a:spLocks noEditPoints="1"/>
              </p:cNvSpPr>
              <p:nvPr/>
            </p:nvSpPr>
            <p:spPr bwMode="auto">
              <a:xfrm>
                <a:off x="6557963" y="1714500"/>
                <a:ext cx="555625" cy="568325"/>
              </a:xfrm>
              <a:custGeom>
                <a:avLst/>
                <a:gdLst>
                  <a:gd name="T0" fmla="*/ 291 w 350"/>
                  <a:gd name="T1" fmla="*/ 0 h 358"/>
                  <a:gd name="T2" fmla="*/ 321 w 350"/>
                  <a:gd name="T3" fmla="*/ 74 h 358"/>
                  <a:gd name="T4" fmla="*/ 321 w 350"/>
                  <a:gd name="T5" fmla="*/ 251 h 358"/>
                  <a:gd name="T6" fmla="*/ 291 w 350"/>
                  <a:gd name="T7" fmla="*/ 284 h 358"/>
                  <a:gd name="T8" fmla="*/ 321 w 350"/>
                  <a:gd name="T9" fmla="*/ 317 h 358"/>
                  <a:gd name="T10" fmla="*/ 291 w 350"/>
                  <a:gd name="T11" fmla="*/ 317 h 358"/>
                  <a:gd name="T12" fmla="*/ 350 w 350"/>
                  <a:gd name="T13" fmla="*/ 358 h 358"/>
                  <a:gd name="T14" fmla="*/ 350 w 350"/>
                  <a:gd name="T15" fmla="*/ 0 h 358"/>
                  <a:gd name="T16" fmla="*/ 175 w 350"/>
                  <a:gd name="T17" fmla="*/ 0 h 358"/>
                  <a:gd name="T18" fmla="*/ 277 w 350"/>
                  <a:gd name="T19" fmla="*/ 24 h 358"/>
                  <a:gd name="T20" fmla="*/ 175 w 350"/>
                  <a:gd name="T21" fmla="*/ 45 h 358"/>
                  <a:gd name="T22" fmla="*/ 291 w 350"/>
                  <a:gd name="T23" fmla="*/ 74 h 358"/>
                  <a:gd name="T24" fmla="*/ 291 w 350"/>
                  <a:gd name="T25" fmla="*/ 0 h 358"/>
                  <a:gd name="T26" fmla="*/ 291 w 350"/>
                  <a:gd name="T27" fmla="*/ 358 h 358"/>
                  <a:gd name="T28" fmla="*/ 260 w 350"/>
                  <a:gd name="T29" fmla="*/ 317 h 358"/>
                  <a:gd name="T30" fmla="*/ 291 w 350"/>
                  <a:gd name="T31" fmla="*/ 284 h 358"/>
                  <a:gd name="T32" fmla="*/ 175 w 350"/>
                  <a:gd name="T33" fmla="*/ 251 h 358"/>
                  <a:gd name="T34" fmla="*/ 175 w 350"/>
                  <a:gd name="T35" fmla="*/ 0 h 358"/>
                  <a:gd name="T36" fmla="*/ 59 w 350"/>
                  <a:gd name="T37" fmla="*/ 74 h 358"/>
                  <a:gd name="T38" fmla="*/ 175 w 350"/>
                  <a:gd name="T39" fmla="*/ 45 h 358"/>
                  <a:gd name="T40" fmla="*/ 73 w 350"/>
                  <a:gd name="T41" fmla="*/ 24 h 358"/>
                  <a:gd name="T42" fmla="*/ 175 w 350"/>
                  <a:gd name="T43" fmla="*/ 24 h 358"/>
                  <a:gd name="T44" fmla="*/ 175 w 350"/>
                  <a:gd name="T45" fmla="*/ 0 h 358"/>
                  <a:gd name="T46" fmla="*/ 175 w 350"/>
                  <a:gd name="T47" fmla="*/ 358 h 358"/>
                  <a:gd name="T48" fmla="*/ 59 w 350"/>
                  <a:gd name="T49" fmla="*/ 251 h 358"/>
                  <a:gd name="T50" fmla="*/ 90 w 350"/>
                  <a:gd name="T51" fmla="*/ 284 h 358"/>
                  <a:gd name="T52" fmla="*/ 90 w 350"/>
                  <a:gd name="T53" fmla="*/ 317 h 358"/>
                  <a:gd name="T54" fmla="*/ 59 w 350"/>
                  <a:gd name="T55" fmla="*/ 358 h 358"/>
                  <a:gd name="T56" fmla="*/ 0 w 350"/>
                  <a:gd name="T57" fmla="*/ 0 h 358"/>
                  <a:gd name="T58" fmla="*/ 59 w 350"/>
                  <a:gd name="T59" fmla="*/ 358 h 358"/>
                  <a:gd name="T60" fmla="*/ 26 w 350"/>
                  <a:gd name="T61" fmla="*/ 317 h 358"/>
                  <a:gd name="T62" fmla="*/ 59 w 350"/>
                  <a:gd name="T63" fmla="*/ 284 h 358"/>
                  <a:gd name="T64" fmla="*/ 26 w 350"/>
                  <a:gd name="T65" fmla="*/ 251 h 358"/>
                  <a:gd name="T66" fmla="*/ 59 w 350"/>
                  <a:gd name="T67" fmla="*/ 7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0" h="358">
                    <a:moveTo>
                      <a:pt x="350" y="0"/>
                    </a:moveTo>
                    <a:lnTo>
                      <a:pt x="291" y="0"/>
                    </a:lnTo>
                    <a:lnTo>
                      <a:pt x="291" y="74"/>
                    </a:lnTo>
                    <a:lnTo>
                      <a:pt x="321" y="74"/>
                    </a:lnTo>
                    <a:lnTo>
                      <a:pt x="321" y="251"/>
                    </a:lnTo>
                    <a:lnTo>
                      <a:pt x="321" y="251"/>
                    </a:lnTo>
                    <a:lnTo>
                      <a:pt x="291" y="251"/>
                    </a:lnTo>
                    <a:lnTo>
                      <a:pt x="291" y="284"/>
                    </a:lnTo>
                    <a:lnTo>
                      <a:pt x="321" y="284"/>
                    </a:lnTo>
                    <a:lnTo>
                      <a:pt x="321" y="317"/>
                    </a:lnTo>
                    <a:lnTo>
                      <a:pt x="321" y="317"/>
                    </a:lnTo>
                    <a:lnTo>
                      <a:pt x="291" y="317"/>
                    </a:lnTo>
                    <a:lnTo>
                      <a:pt x="291" y="358"/>
                    </a:lnTo>
                    <a:lnTo>
                      <a:pt x="350" y="358"/>
                    </a:lnTo>
                    <a:lnTo>
                      <a:pt x="350" y="0"/>
                    </a:lnTo>
                    <a:lnTo>
                      <a:pt x="350" y="0"/>
                    </a:lnTo>
                    <a:close/>
                    <a:moveTo>
                      <a:pt x="291" y="0"/>
                    </a:moveTo>
                    <a:lnTo>
                      <a:pt x="175" y="0"/>
                    </a:lnTo>
                    <a:lnTo>
                      <a:pt x="175" y="24"/>
                    </a:lnTo>
                    <a:lnTo>
                      <a:pt x="277" y="24"/>
                    </a:lnTo>
                    <a:lnTo>
                      <a:pt x="277" y="45"/>
                    </a:lnTo>
                    <a:lnTo>
                      <a:pt x="175" y="45"/>
                    </a:lnTo>
                    <a:lnTo>
                      <a:pt x="175" y="74"/>
                    </a:lnTo>
                    <a:lnTo>
                      <a:pt x="291" y="74"/>
                    </a:lnTo>
                    <a:lnTo>
                      <a:pt x="291" y="0"/>
                    </a:lnTo>
                    <a:lnTo>
                      <a:pt x="291" y="0"/>
                    </a:lnTo>
                    <a:close/>
                    <a:moveTo>
                      <a:pt x="175" y="358"/>
                    </a:moveTo>
                    <a:lnTo>
                      <a:pt x="291" y="358"/>
                    </a:lnTo>
                    <a:lnTo>
                      <a:pt x="291" y="317"/>
                    </a:lnTo>
                    <a:lnTo>
                      <a:pt x="260" y="317"/>
                    </a:lnTo>
                    <a:lnTo>
                      <a:pt x="260" y="284"/>
                    </a:lnTo>
                    <a:lnTo>
                      <a:pt x="291" y="284"/>
                    </a:lnTo>
                    <a:lnTo>
                      <a:pt x="291" y="251"/>
                    </a:lnTo>
                    <a:lnTo>
                      <a:pt x="175" y="251"/>
                    </a:lnTo>
                    <a:lnTo>
                      <a:pt x="175" y="358"/>
                    </a:lnTo>
                    <a:close/>
                    <a:moveTo>
                      <a:pt x="175" y="0"/>
                    </a:moveTo>
                    <a:lnTo>
                      <a:pt x="59" y="0"/>
                    </a:lnTo>
                    <a:lnTo>
                      <a:pt x="59" y="74"/>
                    </a:lnTo>
                    <a:lnTo>
                      <a:pt x="175" y="74"/>
                    </a:lnTo>
                    <a:lnTo>
                      <a:pt x="175" y="45"/>
                    </a:lnTo>
                    <a:lnTo>
                      <a:pt x="73" y="45"/>
                    </a:lnTo>
                    <a:lnTo>
                      <a:pt x="73" y="24"/>
                    </a:lnTo>
                    <a:lnTo>
                      <a:pt x="73" y="24"/>
                    </a:lnTo>
                    <a:lnTo>
                      <a:pt x="175" y="24"/>
                    </a:lnTo>
                    <a:lnTo>
                      <a:pt x="175" y="0"/>
                    </a:lnTo>
                    <a:lnTo>
                      <a:pt x="175" y="0"/>
                    </a:lnTo>
                    <a:close/>
                    <a:moveTo>
                      <a:pt x="59" y="358"/>
                    </a:moveTo>
                    <a:lnTo>
                      <a:pt x="175" y="358"/>
                    </a:lnTo>
                    <a:lnTo>
                      <a:pt x="175" y="251"/>
                    </a:lnTo>
                    <a:lnTo>
                      <a:pt x="59" y="251"/>
                    </a:lnTo>
                    <a:lnTo>
                      <a:pt x="59" y="284"/>
                    </a:lnTo>
                    <a:lnTo>
                      <a:pt x="90" y="284"/>
                    </a:lnTo>
                    <a:lnTo>
                      <a:pt x="90" y="317"/>
                    </a:lnTo>
                    <a:lnTo>
                      <a:pt x="90" y="317"/>
                    </a:lnTo>
                    <a:lnTo>
                      <a:pt x="59" y="317"/>
                    </a:lnTo>
                    <a:lnTo>
                      <a:pt x="59" y="358"/>
                    </a:lnTo>
                    <a:close/>
                    <a:moveTo>
                      <a:pt x="59" y="0"/>
                    </a:moveTo>
                    <a:lnTo>
                      <a:pt x="0" y="0"/>
                    </a:lnTo>
                    <a:lnTo>
                      <a:pt x="0" y="358"/>
                    </a:lnTo>
                    <a:lnTo>
                      <a:pt x="59" y="358"/>
                    </a:lnTo>
                    <a:lnTo>
                      <a:pt x="59" y="317"/>
                    </a:lnTo>
                    <a:lnTo>
                      <a:pt x="26" y="317"/>
                    </a:lnTo>
                    <a:lnTo>
                      <a:pt x="26" y="284"/>
                    </a:lnTo>
                    <a:lnTo>
                      <a:pt x="59" y="284"/>
                    </a:lnTo>
                    <a:lnTo>
                      <a:pt x="59" y="251"/>
                    </a:lnTo>
                    <a:lnTo>
                      <a:pt x="26" y="251"/>
                    </a:lnTo>
                    <a:lnTo>
                      <a:pt x="26" y="74"/>
                    </a:lnTo>
                    <a:lnTo>
                      <a:pt x="59" y="74"/>
                    </a:lnTo>
                    <a:lnTo>
                      <a:pt x="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8" name="Freeform 127"/>
              <p:cNvSpPr/>
              <p:nvPr/>
            </p:nvSpPr>
            <p:spPr bwMode="auto">
              <a:xfrm>
                <a:off x="4197350" y="5392738"/>
                <a:ext cx="495300" cy="128588"/>
              </a:xfrm>
              <a:custGeom>
                <a:avLst/>
                <a:gdLst>
                  <a:gd name="T0" fmla="*/ 203 w 312"/>
                  <a:gd name="T1" fmla="*/ 43 h 81"/>
                  <a:gd name="T2" fmla="*/ 108 w 312"/>
                  <a:gd name="T3" fmla="*/ 43 h 81"/>
                  <a:gd name="T4" fmla="*/ 108 w 312"/>
                  <a:gd name="T5" fmla="*/ 0 h 81"/>
                  <a:gd name="T6" fmla="*/ 0 w 312"/>
                  <a:gd name="T7" fmla="*/ 0 h 81"/>
                  <a:gd name="T8" fmla="*/ 0 w 312"/>
                  <a:gd name="T9" fmla="*/ 81 h 81"/>
                  <a:gd name="T10" fmla="*/ 312 w 312"/>
                  <a:gd name="T11" fmla="*/ 81 h 81"/>
                  <a:gd name="T12" fmla="*/ 312 w 312"/>
                  <a:gd name="T13" fmla="*/ 0 h 81"/>
                  <a:gd name="T14" fmla="*/ 203 w 312"/>
                  <a:gd name="T15" fmla="*/ 0 h 81"/>
                  <a:gd name="T16" fmla="*/ 203 w 312"/>
                  <a:gd name="T17" fmla="*/ 4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1">
                    <a:moveTo>
                      <a:pt x="203" y="43"/>
                    </a:moveTo>
                    <a:lnTo>
                      <a:pt x="108" y="43"/>
                    </a:lnTo>
                    <a:lnTo>
                      <a:pt x="108" y="0"/>
                    </a:lnTo>
                    <a:lnTo>
                      <a:pt x="0" y="0"/>
                    </a:lnTo>
                    <a:lnTo>
                      <a:pt x="0" y="81"/>
                    </a:lnTo>
                    <a:lnTo>
                      <a:pt x="312" y="81"/>
                    </a:lnTo>
                    <a:lnTo>
                      <a:pt x="312" y="0"/>
                    </a:lnTo>
                    <a:lnTo>
                      <a:pt x="203" y="0"/>
                    </a:lnTo>
                    <a:lnTo>
                      <a:pt x="203" y="4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9" name="Rectangle 128"/>
              <p:cNvSpPr>
                <a:spLocks noChangeArrowheads="1"/>
              </p:cNvSpPr>
              <p:nvPr/>
            </p:nvSpPr>
            <p:spPr bwMode="auto">
              <a:xfrm>
                <a:off x="4398963" y="5392738"/>
                <a:ext cx="936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0" name="Freeform 129"/>
              <p:cNvSpPr>
                <a:spLocks noEditPoints="1"/>
              </p:cNvSpPr>
              <p:nvPr/>
            </p:nvSpPr>
            <p:spPr bwMode="auto">
              <a:xfrm>
                <a:off x="4197350" y="5103813"/>
                <a:ext cx="495300" cy="258763"/>
              </a:xfrm>
              <a:custGeom>
                <a:avLst/>
                <a:gdLst>
                  <a:gd name="T0" fmla="*/ 234 w 312"/>
                  <a:gd name="T1" fmla="*/ 0 h 163"/>
                  <a:gd name="T2" fmla="*/ 156 w 312"/>
                  <a:gd name="T3" fmla="*/ 0 h 163"/>
                  <a:gd name="T4" fmla="*/ 156 w 312"/>
                  <a:gd name="T5" fmla="*/ 28 h 163"/>
                  <a:gd name="T6" fmla="*/ 205 w 312"/>
                  <a:gd name="T7" fmla="*/ 28 h 163"/>
                  <a:gd name="T8" fmla="*/ 205 w 312"/>
                  <a:gd name="T9" fmla="*/ 59 h 163"/>
                  <a:gd name="T10" fmla="*/ 156 w 312"/>
                  <a:gd name="T11" fmla="*/ 59 h 163"/>
                  <a:gd name="T12" fmla="*/ 156 w 312"/>
                  <a:gd name="T13" fmla="*/ 163 h 163"/>
                  <a:gd name="T14" fmla="*/ 203 w 312"/>
                  <a:gd name="T15" fmla="*/ 163 h 163"/>
                  <a:gd name="T16" fmla="*/ 312 w 312"/>
                  <a:gd name="T17" fmla="*/ 163 h 163"/>
                  <a:gd name="T18" fmla="*/ 312 w 312"/>
                  <a:gd name="T19" fmla="*/ 59 h 163"/>
                  <a:gd name="T20" fmla="*/ 234 w 312"/>
                  <a:gd name="T21" fmla="*/ 59 h 163"/>
                  <a:gd name="T22" fmla="*/ 234 w 312"/>
                  <a:gd name="T23" fmla="*/ 0 h 163"/>
                  <a:gd name="T24" fmla="*/ 156 w 312"/>
                  <a:gd name="T25" fmla="*/ 0 h 163"/>
                  <a:gd name="T26" fmla="*/ 80 w 312"/>
                  <a:gd name="T27" fmla="*/ 0 h 163"/>
                  <a:gd name="T28" fmla="*/ 80 w 312"/>
                  <a:gd name="T29" fmla="*/ 59 h 163"/>
                  <a:gd name="T30" fmla="*/ 0 w 312"/>
                  <a:gd name="T31" fmla="*/ 59 h 163"/>
                  <a:gd name="T32" fmla="*/ 0 w 312"/>
                  <a:gd name="T33" fmla="*/ 163 h 163"/>
                  <a:gd name="T34" fmla="*/ 108 w 312"/>
                  <a:gd name="T35" fmla="*/ 163 h 163"/>
                  <a:gd name="T36" fmla="*/ 156 w 312"/>
                  <a:gd name="T37" fmla="*/ 163 h 163"/>
                  <a:gd name="T38" fmla="*/ 156 w 312"/>
                  <a:gd name="T39" fmla="*/ 59 h 163"/>
                  <a:gd name="T40" fmla="*/ 106 w 312"/>
                  <a:gd name="T41" fmla="*/ 59 h 163"/>
                  <a:gd name="T42" fmla="*/ 106 w 312"/>
                  <a:gd name="T43" fmla="*/ 59 h 163"/>
                  <a:gd name="T44" fmla="*/ 106 w 312"/>
                  <a:gd name="T45" fmla="*/ 28 h 163"/>
                  <a:gd name="T46" fmla="*/ 156 w 312"/>
                  <a:gd name="T47" fmla="*/ 28 h 163"/>
                  <a:gd name="T48" fmla="*/ 156 w 312"/>
                  <a:gd name="T4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163">
                    <a:moveTo>
                      <a:pt x="234" y="0"/>
                    </a:moveTo>
                    <a:lnTo>
                      <a:pt x="156" y="0"/>
                    </a:lnTo>
                    <a:lnTo>
                      <a:pt x="156" y="28"/>
                    </a:lnTo>
                    <a:lnTo>
                      <a:pt x="205" y="28"/>
                    </a:lnTo>
                    <a:lnTo>
                      <a:pt x="205" y="59"/>
                    </a:lnTo>
                    <a:lnTo>
                      <a:pt x="156" y="59"/>
                    </a:lnTo>
                    <a:lnTo>
                      <a:pt x="156" y="163"/>
                    </a:lnTo>
                    <a:lnTo>
                      <a:pt x="203" y="163"/>
                    </a:lnTo>
                    <a:lnTo>
                      <a:pt x="312" y="163"/>
                    </a:lnTo>
                    <a:lnTo>
                      <a:pt x="312" y="59"/>
                    </a:lnTo>
                    <a:lnTo>
                      <a:pt x="234" y="59"/>
                    </a:lnTo>
                    <a:lnTo>
                      <a:pt x="234" y="0"/>
                    </a:lnTo>
                    <a:close/>
                    <a:moveTo>
                      <a:pt x="156" y="0"/>
                    </a:moveTo>
                    <a:lnTo>
                      <a:pt x="80" y="0"/>
                    </a:lnTo>
                    <a:lnTo>
                      <a:pt x="80" y="59"/>
                    </a:lnTo>
                    <a:lnTo>
                      <a:pt x="0" y="59"/>
                    </a:lnTo>
                    <a:lnTo>
                      <a:pt x="0" y="163"/>
                    </a:lnTo>
                    <a:lnTo>
                      <a:pt x="108" y="163"/>
                    </a:lnTo>
                    <a:lnTo>
                      <a:pt x="156" y="163"/>
                    </a:lnTo>
                    <a:lnTo>
                      <a:pt x="156" y="59"/>
                    </a:lnTo>
                    <a:lnTo>
                      <a:pt x="106" y="59"/>
                    </a:lnTo>
                    <a:lnTo>
                      <a:pt x="106" y="59"/>
                    </a:lnTo>
                    <a:lnTo>
                      <a:pt x="106" y="28"/>
                    </a:lnTo>
                    <a:lnTo>
                      <a:pt x="156" y="28"/>
                    </a:lnTo>
                    <a:lnTo>
                      <a:pt x="156"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1" name="Freeform 130"/>
              <p:cNvSpPr/>
              <p:nvPr/>
            </p:nvSpPr>
            <p:spPr bwMode="auto">
              <a:xfrm>
                <a:off x="9556750" y="1790700"/>
                <a:ext cx="623888" cy="712788"/>
              </a:xfrm>
              <a:custGeom>
                <a:avLst/>
                <a:gdLst>
                  <a:gd name="T0" fmla="*/ 146 w 166"/>
                  <a:gd name="T1" fmla="*/ 6 h 190"/>
                  <a:gd name="T2" fmla="*/ 107 w 166"/>
                  <a:gd name="T3" fmla="*/ 29 h 190"/>
                  <a:gd name="T4" fmla="*/ 91 w 166"/>
                  <a:gd name="T5" fmla="*/ 52 h 190"/>
                  <a:gd name="T6" fmla="*/ 14 w 166"/>
                  <a:gd name="T7" fmla="*/ 38 h 190"/>
                  <a:gd name="T8" fmla="*/ 3 w 166"/>
                  <a:gd name="T9" fmla="*/ 55 h 190"/>
                  <a:gd name="T10" fmla="*/ 71 w 166"/>
                  <a:gd name="T11" fmla="*/ 83 h 190"/>
                  <a:gd name="T12" fmla="*/ 49 w 166"/>
                  <a:gd name="T13" fmla="*/ 115 h 190"/>
                  <a:gd name="T14" fmla="*/ 11 w 166"/>
                  <a:gd name="T15" fmla="*/ 117 h 190"/>
                  <a:gd name="T16" fmla="*/ 0 w 166"/>
                  <a:gd name="T17" fmla="*/ 134 h 190"/>
                  <a:gd name="T18" fmla="*/ 52 w 166"/>
                  <a:gd name="T19" fmla="*/ 147 h 190"/>
                  <a:gd name="T20" fmla="*/ 83 w 166"/>
                  <a:gd name="T21" fmla="*/ 190 h 190"/>
                  <a:gd name="T22" fmla="*/ 95 w 166"/>
                  <a:gd name="T23" fmla="*/ 173 h 190"/>
                  <a:gd name="T24" fmla="*/ 82 w 166"/>
                  <a:gd name="T25" fmla="*/ 139 h 190"/>
                  <a:gd name="T26" fmla="*/ 104 w 166"/>
                  <a:gd name="T27" fmla="*/ 105 h 190"/>
                  <a:gd name="T28" fmla="*/ 155 w 166"/>
                  <a:gd name="T29" fmla="*/ 156 h 190"/>
                  <a:gd name="T30" fmla="*/ 166 w 166"/>
                  <a:gd name="T31" fmla="*/ 139 h 190"/>
                  <a:gd name="T32" fmla="*/ 125 w 166"/>
                  <a:gd name="T33" fmla="*/ 75 h 190"/>
                  <a:gd name="T34" fmla="*/ 140 w 166"/>
                  <a:gd name="T35" fmla="*/ 51 h 190"/>
                  <a:gd name="T36" fmla="*/ 146 w 166"/>
                  <a:gd name="T37" fmla="*/ 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190">
                    <a:moveTo>
                      <a:pt x="146" y="6"/>
                    </a:moveTo>
                    <a:cubicBezTo>
                      <a:pt x="137" y="0"/>
                      <a:pt x="113" y="19"/>
                      <a:pt x="107" y="29"/>
                    </a:cubicBezTo>
                    <a:cubicBezTo>
                      <a:pt x="91" y="52"/>
                      <a:pt x="91" y="52"/>
                      <a:pt x="91" y="52"/>
                    </a:cubicBezTo>
                    <a:cubicBezTo>
                      <a:pt x="14" y="38"/>
                      <a:pt x="14" y="38"/>
                      <a:pt x="14" y="38"/>
                    </a:cubicBezTo>
                    <a:cubicBezTo>
                      <a:pt x="3" y="55"/>
                      <a:pt x="3" y="55"/>
                      <a:pt x="3" y="55"/>
                    </a:cubicBezTo>
                    <a:cubicBezTo>
                      <a:pt x="71" y="83"/>
                      <a:pt x="71" y="83"/>
                      <a:pt x="71" y="83"/>
                    </a:cubicBezTo>
                    <a:cubicBezTo>
                      <a:pt x="49" y="115"/>
                      <a:pt x="49" y="115"/>
                      <a:pt x="49" y="115"/>
                    </a:cubicBezTo>
                    <a:cubicBezTo>
                      <a:pt x="11" y="117"/>
                      <a:pt x="11" y="117"/>
                      <a:pt x="11" y="117"/>
                    </a:cubicBezTo>
                    <a:cubicBezTo>
                      <a:pt x="0" y="134"/>
                      <a:pt x="0" y="134"/>
                      <a:pt x="0" y="134"/>
                    </a:cubicBezTo>
                    <a:cubicBezTo>
                      <a:pt x="52" y="147"/>
                      <a:pt x="52" y="147"/>
                      <a:pt x="52" y="147"/>
                    </a:cubicBezTo>
                    <a:cubicBezTo>
                      <a:pt x="83" y="190"/>
                      <a:pt x="83" y="190"/>
                      <a:pt x="83" y="190"/>
                    </a:cubicBezTo>
                    <a:cubicBezTo>
                      <a:pt x="95" y="173"/>
                      <a:pt x="95" y="173"/>
                      <a:pt x="95" y="173"/>
                    </a:cubicBezTo>
                    <a:cubicBezTo>
                      <a:pt x="82" y="139"/>
                      <a:pt x="82" y="139"/>
                      <a:pt x="82" y="139"/>
                    </a:cubicBezTo>
                    <a:cubicBezTo>
                      <a:pt x="104" y="105"/>
                      <a:pt x="104" y="105"/>
                      <a:pt x="104" y="105"/>
                    </a:cubicBezTo>
                    <a:cubicBezTo>
                      <a:pt x="155" y="156"/>
                      <a:pt x="155" y="156"/>
                      <a:pt x="155" y="156"/>
                    </a:cubicBezTo>
                    <a:cubicBezTo>
                      <a:pt x="166" y="139"/>
                      <a:pt x="166" y="139"/>
                      <a:pt x="166" y="139"/>
                    </a:cubicBezTo>
                    <a:cubicBezTo>
                      <a:pt x="125" y="75"/>
                      <a:pt x="125" y="75"/>
                      <a:pt x="125" y="75"/>
                    </a:cubicBezTo>
                    <a:cubicBezTo>
                      <a:pt x="140" y="51"/>
                      <a:pt x="140" y="51"/>
                      <a:pt x="140" y="51"/>
                    </a:cubicBezTo>
                    <a:cubicBezTo>
                      <a:pt x="147" y="42"/>
                      <a:pt x="155" y="12"/>
                      <a:pt x="14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2" name="Freeform 131"/>
              <p:cNvSpPr>
                <a:spLocks noEditPoints="1"/>
              </p:cNvSpPr>
              <p:nvPr/>
            </p:nvSpPr>
            <p:spPr bwMode="auto">
              <a:xfrm>
                <a:off x="2732088" y="771525"/>
                <a:ext cx="544513" cy="338138"/>
              </a:xfrm>
              <a:custGeom>
                <a:avLst/>
                <a:gdLst>
                  <a:gd name="T0" fmla="*/ 270 w 343"/>
                  <a:gd name="T1" fmla="*/ 213 h 213"/>
                  <a:gd name="T2" fmla="*/ 343 w 343"/>
                  <a:gd name="T3" fmla="*/ 213 h 213"/>
                  <a:gd name="T4" fmla="*/ 343 w 343"/>
                  <a:gd name="T5" fmla="*/ 119 h 213"/>
                  <a:gd name="T6" fmla="*/ 303 w 343"/>
                  <a:gd name="T7" fmla="*/ 119 h 213"/>
                  <a:gd name="T8" fmla="*/ 303 w 343"/>
                  <a:gd name="T9" fmla="*/ 0 h 213"/>
                  <a:gd name="T10" fmla="*/ 270 w 343"/>
                  <a:gd name="T11" fmla="*/ 0 h 213"/>
                  <a:gd name="T12" fmla="*/ 270 w 343"/>
                  <a:gd name="T13" fmla="*/ 149 h 213"/>
                  <a:gd name="T14" fmla="*/ 301 w 343"/>
                  <a:gd name="T15" fmla="*/ 149 h 213"/>
                  <a:gd name="T16" fmla="*/ 301 w 343"/>
                  <a:gd name="T17" fmla="*/ 190 h 213"/>
                  <a:gd name="T18" fmla="*/ 301 w 343"/>
                  <a:gd name="T19" fmla="*/ 190 h 213"/>
                  <a:gd name="T20" fmla="*/ 270 w 343"/>
                  <a:gd name="T21" fmla="*/ 190 h 213"/>
                  <a:gd name="T22" fmla="*/ 270 w 343"/>
                  <a:gd name="T23" fmla="*/ 213 h 213"/>
                  <a:gd name="T24" fmla="*/ 223 w 343"/>
                  <a:gd name="T25" fmla="*/ 0 h 213"/>
                  <a:gd name="T26" fmla="*/ 223 w 343"/>
                  <a:gd name="T27" fmla="*/ 119 h 213"/>
                  <a:gd name="T28" fmla="*/ 171 w 343"/>
                  <a:gd name="T29" fmla="*/ 119 h 213"/>
                  <a:gd name="T30" fmla="*/ 171 w 343"/>
                  <a:gd name="T31" fmla="*/ 149 h 213"/>
                  <a:gd name="T32" fmla="*/ 201 w 343"/>
                  <a:gd name="T33" fmla="*/ 149 h 213"/>
                  <a:gd name="T34" fmla="*/ 201 w 343"/>
                  <a:gd name="T35" fmla="*/ 190 h 213"/>
                  <a:gd name="T36" fmla="*/ 201 w 343"/>
                  <a:gd name="T37" fmla="*/ 190 h 213"/>
                  <a:gd name="T38" fmla="*/ 171 w 343"/>
                  <a:gd name="T39" fmla="*/ 190 h 213"/>
                  <a:gd name="T40" fmla="*/ 171 w 343"/>
                  <a:gd name="T41" fmla="*/ 213 h 213"/>
                  <a:gd name="T42" fmla="*/ 270 w 343"/>
                  <a:gd name="T43" fmla="*/ 213 h 213"/>
                  <a:gd name="T44" fmla="*/ 270 w 343"/>
                  <a:gd name="T45" fmla="*/ 190 h 213"/>
                  <a:gd name="T46" fmla="*/ 242 w 343"/>
                  <a:gd name="T47" fmla="*/ 190 h 213"/>
                  <a:gd name="T48" fmla="*/ 242 w 343"/>
                  <a:gd name="T49" fmla="*/ 149 h 213"/>
                  <a:gd name="T50" fmla="*/ 270 w 343"/>
                  <a:gd name="T51" fmla="*/ 149 h 213"/>
                  <a:gd name="T52" fmla="*/ 270 w 343"/>
                  <a:gd name="T53" fmla="*/ 0 h 213"/>
                  <a:gd name="T54" fmla="*/ 223 w 343"/>
                  <a:gd name="T55" fmla="*/ 0 h 213"/>
                  <a:gd name="T56" fmla="*/ 171 w 343"/>
                  <a:gd name="T57" fmla="*/ 119 h 213"/>
                  <a:gd name="T58" fmla="*/ 74 w 343"/>
                  <a:gd name="T59" fmla="*/ 119 h 213"/>
                  <a:gd name="T60" fmla="*/ 74 w 343"/>
                  <a:gd name="T61" fmla="*/ 149 h 213"/>
                  <a:gd name="T62" fmla="*/ 102 w 343"/>
                  <a:gd name="T63" fmla="*/ 149 h 213"/>
                  <a:gd name="T64" fmla="*/ 102 w 343"/>
                  <a:gd name="T65" fmla="*/ 190 h 213"/>
                  <a:gd name="T66" fmla="*/ 102 w 343"/>
                  <a:gd name="T67" fmla="*/ 190 h 213"/>
                  <a:gd name="T68" fmla="*/ 74 w 343"/>
                  <a:gd name="T69" fmla="*/ 190 h 213"/>
                  <a:gd name="T70" fmla="*/ 74 w 343"/>
                  <a:gd name="T71" fmla="*/ 213 h 213"/>
                  <a:gd name="T72" fmla="*/ 171 w 343"/>
                  <a:gd name="T73" fmla="*/ 213 h 213"/>
                  <a:gd name="T74" fmla="*/ 171 w 343"/>
                  <a:gd name="T75" fmla="*/ 190 h 213"/>
                  <a:gd name="T76" fmla="*/ 142 w 343"/>
                  <a:gd name="T77" fmla="*/ 190 h 213"/>
                  <a:gd name="T78" fmla="*/ 142 w 343"/>
                  <a:gd name="T79" fmla="*/ 149 h 213"/>
                  <a:gd name="T80" fmla="*/ 171 w 343"/>
                  <a:gd name="T81" fmla="*/ 149 h 213"/>
                  <a:gd name="T82" fmla="*/ 171 w 343"/>
                  <a:gd name="T83" fmla="*/ 119 h 213"/>
                  <a:gd name="T84" fmla="*/ 74 w 343"/>
                  <a:gd name="T85" fmla="*/ 119 h 213"/>
                  <a:gd name="T86" fmla="*/ 0 w 343"/>
                  <a:gd name="T87" fmla="*/ 119 h 213"/>
                  <a:gd name="T88" fmla="*/ 0 w 343"/>
                  <a:gd name="T89" fmla="*/ 213 h 213"/>
                  <a:gd name="T90" fmla="*/ 74 w 343"/>
                  <a:gd name="T91" fmla="*/ 213 h 213"/>
                  <a:gd name="T92" fmla="*/ 74 w 343"/>
                  <a:gd name="T93" fmla="*/ 190 h 213"/>
                  <a:gd name="T94" fmla="*/ 43 w 343"/>
                  <a:gd name="T95" fmla="*/ 190 h 213"/>
                  <a:gd name="T96" fmla="*/ 43 w 343"/>
                  <a:gd name="T97" fmla="*/ 149 h 213"/>
                  <a:gd name="T98" fmla="*/ 74 w 343"/>
                  <a:gd name="T99" fmla="*/ 149 h 213"/>
                  <a:gd name="T100" fmla="*/ 74 w 343"/>
                  <a:gd name="T101" fmla="*/ 11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3" h="213">
                    <a:moveTo>
                      <a:pt x="270" y="213"/>
                    </a:moveTo>
                    <a:lnTo>
                      <a:pt x="343" y="213"/>
                    </a:lnTo>
                    <a:lnTo>
                      <a:pt x="343" y="119"/>
                    </a:lnTo>
                    <a:lnTo>
                      <a:pt x="303" y="119"/>
                    </a:lnTo>
                    <a:lnTo>
                      <a:pt x="303" y="0"/>
                    </a:lnTo>
                    <a:lnTo>
                      <a:pt x="270" y="0"/>
                    </a:lnTo>
                    <a:lnTo>
                      <a:pt x="270" y="149"/>
                    </a:lnTo>
                    <a:lnTo>
                      <a:pt x="301" y="149"/>
                    </a:lnTo>
                    <a:lnTo>
                      <a:pt x="301" y="190"/>
                    </a:lnTo>
                    <a:lnTo>
                      <a:pt x="301" y="190"/>
                    </a:lnTo>
                    <a:lnTo>
                      <a:pt x="270" y="190"/>
                    </a:lnTo>
                    <a:lnTo>
                      <a:pt x="270" y="213"/>
                    </a:lnTo>
                    <a:close/>
                    <a:moveTo>
                      <a:pt x="223" y="0"/>
                    </a:moveTo>
                    <a:lnTo>
                      <a:pt x="223" y="119"/>
                    </a:lnTo>
                    <a:lnTo>
                      <a:pt x="171" y="119"/>
                    </a:lnTo>
                    <a:lnTo>
                      <a:pt x="171" y="149"/>
                    </a:lnTo>
                    <a:lnTo>
                      <a:pt x="201" y="149"/>
                    </a:lnTo>
                    <a:lnTo>
                      <a:pt x="201" y="190"/>
                    </a:lnTo>
                    <a:lnTo>
                      <a:pt x="201" y="190"/>
                    </a:lnTo>
                    <a:lnTo>
                      <a:pt x="171" y="190"/>
                    </a:lnTo>
                    <a:lnTo>
                      <a:pt x="171" y="213"/>
                    </a:lnTo>
                    <a:lnTo>
                      <a:pt x="270" y="213"/>
                    </a:lnTo>
                    <a:lnTo>
                      <a:pt x="270" y="190"/>
                    </a:lnTo>
                    <a:lnTo>
                      <a:pt x="242" y="190"/>
                    </a:lnTo>
                    <a:lnTo>
                      <a:pt x="242" y="149"/>
                    </a:lnTo>
                    <a:lnTo>
                      <a:pt x="270" y="149"/>
                    </a:lnTo>
                    <a:lnTo>
                      <a:pt x="270" y="0"/>
                    </a:lnTo>
                    <a:lnTo>
                      <a:pt x="223" y="0"/>
                    </a:lnTo>
                    <a:close/>
                    <a:moveTo>
                      <a:pt x="171" y="119"/>
                    </a:moveTo>
                    <a:lnTo>
                      <a:pt x="74" y="119"/>
                    </a:lnTo>
                    <a:lnTo>
                      <a:pt x="74" y="149"/>
                    </a:lnTo>
                    <a:lnTo>
                      <a:pt x="102" y="149"/>
                    </a:lnTo>
                    <a:lnTo>
                      <a:pt x="102" y="190"/>
                    </a:lnTo>
                    <a:lnTo>
                      <a:pt x="102" y="190"/>
                    </a:lnTo>
                    <a:lnTo>
                      <a:pt x="74" y="190"/>
                    </a:lnTo>
                    <a:lnTo>
                      <a:pt x="74" y="213"/>
                    </a:lnTo>
                    <a:lnTo>
                      <a:pt x="171" y="213"/>
                    </a:lnTo>
                    <a:lnTo>
                      <a:pt x="171" y="190"/>
                    </a:lnTo>
                    <a:lnTo>
                      <a:pt x="142" y="190"/>
                    </a:lnTo>
                    <a:lnTo>
                      <a:pt x="142" y="149"/>
                    </a:lnTo>
                    <a:lnTo>
                      <a:pt x="171" y="149"/>
                    </a:lnTo>
                    <a:lnTo>
                      <a:pt x="171" y="119"/>
                    </a:lnTo>
                    <a:close/>
                    <a:moveTo>
                      <a:pt x="74" y="119"/>
                    </a:moveTo>
                    <a:lnTo>
                      <a:pt x="0" y="119"/>
                    </a:lnTo>
                    <a:lnTo>
                      <a:pt x="0" y="213"/>
                    </a:lnTo>
                    <a:lnTo>
                      <a:pt x="74" y="213"/>
                    </a:lnTo>
                    <a:lnTo>
                      <a:pt x="74" y="190"/>
                    </a:lnTo>
                    <a:lnTo>
                      <a:pt x="43" y="190"/>
                    </a:lnTo>
                    <a:lnTo>
                      <a:pt x="43" y="149"/>
                    </a:lnTo>
                    <a:lnTo>
                      <a:pt x="74" y="149"/>
                    </a:lnTo>
                    <a:lnTo>
                      <a:pt x="74"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3" name="Freeform 132"/>
              <p:cNvSpPr/>
              <p:nvPr/>
            </p:nvSpPr>
            <p:spPr bwMode="auto">
              <a:xfrm>
                <a:off x="2601913" y="1128713"/>
                <a:ext cx="738188" cy="241300"/>
              </a:xfrm>
              <a:custGeom>
                <a:avLst/>
                <a:gdLst>
                  <a:gd name="T0" fmla="*/ 449 w 465"/>
                  <a:gd name="T1" fmla="*/ 152 h 152"/>
                  <a:gd name="T2" fmla="*/ 465 w 465"/>
                  <a:gd name="T3" fmla="*/ 0 h 152"/>
                  <a:gd name="T4" fmla="*/ 0 w 465"/>
                  <a:gd name="T5" fmla="*/ 0 h 152"/>
                  <a:gd name="T6" fmla="*/ 52 w 465"/>
                  <a:gd name="T7" fmla="*/ 152 h 152"/>
                  <a:gd name="T8" fmla="*/ 449 w 465"/>
                  <a:gd name="T9" fmla="*/ 152 h 152"/>
                </a:gdLst>
                <a:ahLst/>
                <a:cxnLst>
                  <a:cxn ang="0">
                    <a:pos x="T0" y="T1"/>
                  </a:cxn>
                  <a:cxn ang="0">
                    <a:pos x="T2" y="T3"/>
                  </a:cxn>
                  <a:cxn ang="0">
                    <a:pos x="T4" y="T5"/>
                  </a:cxn>
                  <a:cxn ang="0">
                    <a:pos x="T6" y="T7"/>
                  </a:cxn>
                  <a:cxn ang="0">
                    <a:pos x="T8" y="T9"/>
                  </a:cxn>
                </a:cxnLst>
                <a:rect l="0" t="0" r="r" b="b"/>
                <a:pathLst>
                  <a:path w="465" h="152">
                    <a:moveTo>
                      <a:pt x="449" y="152"/>
                    </a:moveTo>
                    <a:lnTo>
                      <a:pt x="465" y="0"/>
                    </a:lnTo>
                    <a:lnTo>
                      <a:pt x="0" y="0"/>
                    </a:lnTo>
                    <a:lnTo>
                      <a:pt x="52" y="152"/>
                    </a:lnTo>
                    <a:lnTo>
                      <a:pt x="449"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4" name="Freeform 133"/>
              <p:cNvSpPr>
                <a:spLocks noEditPoints="1"/>
              </p:cNvSpPr>
              <p:nvPr/>
            </p:nvSpPr>
            <p:spPr bwMode="auto">
              <a:xfrm>
                <a:off x="1479550" y="787400"/>
                <a:ext cx="377825" cy="612775"/>
              </a:xfrm>
              <a:custGeom>
                <a:avLst/>
                <a:gdLst>
                  <a:gd name="T0" fmla="*/ 238 w 238"/>
                  <a:gd name="T1" fmla="*/ 386 h 386"/>
                  <a:gd name="T2" fmla="*/ 212 w 238"/>
                  <a:gd name="T3" fmla="*/ 7 h 386"/>
                  <a:gd name="T4" fmla="*/ 191 w 238"/>
                  <a:gd name="T5" fmla="*/ 0 h 386"/>
                  <a:gd name="T6" fmla="*/ 212 w 238"/>
                  <a:gd name="T7" fmla="*/ 31 h 386"/>
                  <a:gd name="T8" fmla="*/ 212 w 238"/>
                  <a:gd name="T9" fmla="*/ 248 h 386"/>
                  <a:gd name="T10" fmla="*/ 191 w 238"/>
                  <a:gd name="T11" fmla="*/ 277 h 386"/>
                  <a:gd name="T12" fmla="*/ 212 w 238"/>
                  <a:gd name="T13" fmla="*/ 307 h 386"/>
                  <a:gd name="T14" fmla="*/ 191 w 238"/>
                  <a:gd name="T15" fmla="*/ 307 h 386"/>
                  <a:gd name="T16" fmla="*/ 212 w 238"/>
                  <a:gd name="T17" fmla="*/ 329 h 386"/>
                  <a:gd name="T18" fmla="*/ 212 w 238"/>
                  <a:gd name="T19" fmla="*/ 360 h 386"/>
                  <a:gd name="T20" fmla="*/ 191 w 238"/>
                  <a:gd name="T21" fmla="*/ 386 h 386"/>
                  <a:gd name="T22" fmla="*/ 168 w 238"/>
                  <a:gd name="T23" fmla="*/ 7 h 386"/>
                  <a:gd name="T24" fmla="*/ 118 w 238"/>
                  <a:gd name="T25" fmla="*/ 31 h 386"/>
                  <a:gd name="T26" fmla="*/ 191 w 238"/>
                  <a:gd name="T27" fmla="*/ 0 h 386"/>
                  <a:gd name="T28" fmla="*/ 168 w 238"/>
                  <a:gd name="T29" fmla="*/ 0 h 386"/>
                  <a:gd name="T30" fmla="*/ 191 w 238"/>
                  <a:gd name="T31" fmla="*/ 386 h 386"/>
                  <a:gd name="T32" fmla="*/ 168 w 238"/>
                  <a:gd name="T33" fmla="*/ 360 h 386"/>
                  <a:gd name="T34" fmla="*/ 191 w 238"/>
                  <a:gd name="T35" fmla="*/ 329 h 386"/>
                  <a:gd name="T36" fmla="*/ 168 w 238"/>
                  <a:gd name="T37" fmla="*/ 307 h 386"/>
                  <a:gd name="T38" fmla="*/ 191 w 238"/>
                  <a:gd name="T39" fmla="*/ 277 h 386"/>
                  <a:gd name="T40" fmla="*/ 118 w 238"/>
                  <a:gd name="T41" fmla="*/ 248 h 386"/>
                  <a:gd name="T42" fmla="*/ 142 w 238"/>
                  <a:gd name="T43" fmla="*/ 277 h 386"/>
                  <a:gd name="T44" fmla="*/ 142 w 238"/>
                  <a:gd name="T45" fmla="*/ 307 h 386"/>
                  <a:gd name="T46" fmla="*/ 118 w 238"/>
                  <a:gd name="T47" fmla="*/ 329 h 386"/>
                  <a:gd name="T48" fmla="*/ 142 w 238"/>
                  <a:gd name="T49" fmla="*/ 360 h 386"/>
                  <a:gd name="T50" fmla="*/ 118 w 238"/>
                  <a:gd name="T51" fmla="*/ 360 h 386"/>
                  <a:gd name="T52" fmla="*/ 118 w 238"/>
                  <a:gd name="T53" fmla="*/ 7 h 386"/>
                  <a:gd name="T54" fmla="*/ 47 w 238"/>
                  <a:gd name="T55" fmla="*/ 31 h 386"/>
                  <a:gd name="T56" fmla="*/ 118 w 238"/>
                  <a:gd name="T57" fmla="*/ 7 h 386"/>
                  <a:gd name="T58" fmla="*/ 47 w 238"/>
                  <a:gd name="T59" fmla="*/ 386 h 386"/>
                  <a:gd name="T60" fmla="*/ 118 w 238"/>
                  <a:gd name="T61" fmla="*/ 360 h 386"/>
                  <a:gd name="T62" fmla="*/ 97 w 238"/>
                  <a:gd name="T63" fmla="*/ 329 h 386"/>
                  <a:gd name="T64" fmla="*/ 118 w 238"/>
                  <a:gd name="T65" fmla="*/ 307 h 386"/>
                  <a:gd name="T66" fmla="*/ 97 w 238"/>
                  <a:gd name="T67" fmla="*/ 277 h 386"/>
                  <a:gd name="T68" fmla="*/ 118 w 238"/>
                  <a:gd name="T69" fmla="*/ 248 h 386"/>
                  <a:gd name="T70" fmla="*/ 47 w 238"/>
                  <a:gd name="T71" fmla="*/ 277 h 386"/>
                  <a:gd name="T72" fmla="*/ 71 w 238"/>
                  <a:gd name="T73" fmla="*/ 307 h 386"/>
                  <a:gd name="T74" fmla="*/ 47 w 238"/>
                  <a:gd name="T75" fmla="*/ 307 h 386"/>
                  <a:gd name="T76" fmla="*/ 71 w 238"/>
                  <a:gd name="T77" fmla="*/ 329 h 386"/>
                  <a:gd name="T78" fmla="*/ 71 w 238"/>
                  <a:gd name="T79" fmla="*/ 360 h 386"/>
                  <a:gd name="T80" fmla="*/ 47 w 238"/>
                  <a:gd name="T81" fmla="*/ 386 h 386"/>
                  <a:gd name="T82" fmla="*/ 0 w 238"/>
                  <a:gd name="T83" fmla="*/ 7 h 386"/>
                  <a:gd name="T84" fmla="*/ 47 w 238"/>
                  <a:gd name="T85" fmla="*/ 386 h 386"/>
                  <a:gd name="T86" fmla="*/ 26 w 238"/>
                  <a:gd name="T87" fmla="*/ 360 h 386"/>
                  <a:gd name="T88" fmla="*/ 47 w 238"/>
                  <a:gd name="T89" fmla="*/ 329 h 386"/>
                  <a:gd name="T90" fmla="*/ 26 w 238"/>
                  <a:gd name="T91" fmla="*/ 307 h 386"/>
                  <a:gd name="T92" fmla="*/ 47 w 238"/>
                  <a:gd name="T93" fmla="*/ 277 h 386"/>
                  <a:gd name="T94" fmla="*/ 26 w 238"/>
                  <a:gd name="T95" fmla="*/ 248 h 386"/>
                  <a:gd name="T96" fmla="*/ 47 w 238"/>
                  <a:gd name="T97" fmla="*/ 3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 h="386">
                    <a:moveTo>
                      <a:pt x="191" y="386"/>
                    </a:moveTo>
                    <a:lnTo>
                      <a:pt x="238" y="386"/>
                    </a:lnTo>
                    <a:lnTo>
                      <a:pt x="238" y="7"/>
                    </a:lnTo>
                    <a:lnTo>
                      <a:pt x="212" y="7"/>
                    </a:lnTo>
                    <a:lnTo>
                      <a:pt x="212" y="0"/>
                    </a:lnTo>
                    <a:lnTo>
                      <a:pt x="191" y="0"/>
                    </a:lnTo>
                    <a:lnTo>
                      <a:pt x="191" y="31"/>
                    </a:lnTo>
                    <a:lnTo>
                      <a:pt x="212" y="31"/>
                    </a:lnTo>
                    <a:lnTo>
                      <a:pt x="212" y="248"/>
                    </a:lnTo>
                    <a:lnTo>
                      <a:pt x="212" y="248"/>
                    </a:lnTo>
                    <a:lnTo>
                      <a:pt x="191" y="248"/>
                    </a:lnTo>
                    <a:lnTo>
                      <a:pt x="191" y="277"/>
                    </a:lnTo>
                    <a:lnTo>
                      <a:pt x="212" y="277"/>
                    </a:lnTo>
                    <a:lnTo>
                      <a:pt x="212" y="307"/>
                    </a:lnTo>
                    <a:lnTo>
                      <a:pt x="212" y="307"/>
                    </a:lnTo>
                    <a:lnTo>
                      <a:pt x="191" y="307"/>
                    </a:lnTo>
                    <a:lnTo>
                      <a:pt x="191" y="329"/>
                    </a:lnTo>
                    <a:lnTo>
                      <a:pt x="212" y="329"/>
                    </a:lnTo>
                    <a:lnTo>
                      <a:pt x="212" y="360"/>
                    </a:lnTo>
                    <a:lnTo>
                      <a:pt x="212" y="360"/>
                    </a:lnTo>
                    <a:lnTo>
                      <a:pt x="191" y="360"/>
                    </a:lnTo>
                    <a:lnTo>
                      <a:pt x="191" y="386"/>
                    </a:lnTo>
                    <a:close/>
                    <a:moveTo>
                      <a:pt x="168" y="0"/>
                    </a:moveTo>
                    <a:lnTo>
                      <a:pt x="168" y="7"/>
                    </a:lnTo>
                    <a:lnTo>
                      <a:pt x="118" y="7"/>
                    </a:lnTo>
                    <a:lnTo>
                      <a:pt x="118" y="31"/>
                    </a:lnTo>
                    <a:lnTo>
                      <a:pt x="191" y="31"/>
                    </a:lnTo>
                    <a:lnTo>
                      <a:pt x="191" y="0"/>
                    </a:lnTo>
                    <a:lnTo>
                      <a:pt x="168" y="0"/>
                    </a:lnTo>
                    <a:lnTo>
                      <a:pt x="168" y="0"/>
                    </a:lnTo>
                    <a:close/>
                    <a:moveTo>
                      <a:pt x="118" y="386"/>
                    </a:moveTo>
                    <a:lnTo>
                      <a:pt x="191" y="386"/>
                    </a:lnTo>
                    <a:lnTo>
                      <a:pt x="191" y="360"/>
                    </a:lnTo>
                    <a:lnTo>
                      <a:pt x="168" y="360"/>
                    </a:lnTo>
                    <a:lnTo>
                      <a:pt x="168" y="329"/>
                    </a:lnTo>
                    <a:lnTo>
                      <a:pt x="191" y="329"/>
                    </a:lnTo>
                    <a:lnTo>
                      <a:pt x="191" y="307"/>
                    </a:lnTo>
                    <a:lnTo>
                      <a:pt x="168" y="307"/>
                    </a:lnTo>
                    <a:lnTo>
                      <a:pt x="168" y="277"/>
                    </a:lnTo>
                    <a:lnTo>
                      <a:pt x="191" y="277"/>
                    </a:lnTo>
                    <a:lnTo>
                      <a:pt x="191" y="248"/>
                    </a:lnTo>
                    <a:lnTo>
                      <a:pt x="118" y="248"/>
                    </a:lnTo>
                    <a:lnTo>
                      <a:pt x="118" y="277"/>
                    </a:lnTo>
                    <a:lnTo>
                      <a:pt x="142" y="277"/>
                    </a:lnTo>
                    <a:lnTo>
                      <a:pt x="142" y="307"/>
                    </a:lnTo>
                    <a:lnTo>
                      <a:pt x="142" y="307"/>
                    </a:lnTo>
                    <a:lnTo>
                      <a:pt x="118" y="307"/>
                    </a:lnTo>
                    <a:lnTo>
                      <a:pt x="118" y="329"/>
                    </a:lnTo>
                    <a:lnTo>
                      <a:pt x="142" y="329"/>
                    </a:lnTo>
                    <a:lnTo>
                      <a:pt x="142" y="360"/>
                    </a:lnTo>
                    <a:lnTo>
                      <a:pt x="142" y="360"/>
                    </a:lnTo>
                    <a:lnTo>
                      <a:pt x="118" y="360"/>
                    </a:lnTo>
                    <a:lnTo>
                      <a:pt x="118" y="386"/>
                    </a:lnTo>
                    <a:close/>
                    <a:moveTo>
                      <a:pt x="118" y="7"/>
                    </a:moveTo>
                    <a:lnTo>
                      <a:pt x="47" y="7"/>
                    </a:lnTo>
                    <a:lnTo>
                      <a:pt x="47" y="31"/>
                    </a:lnTo>
                    <a:lnTo>
                      <a:pt x="118" y="31"/>
                    </a:lnTo>
                    <a:lnTo>
                      <a:pt x="118" y="7"/>
                    </a:lnTo>
                    <a:lnTo>
                      <a:pt x="118" y="7"/>
                    </a:lnTo>
                    <a:close/>
                    <a:moveTo>
                      <a:pt x="47" y="386"/>
                    </a:moveTo>
                    <a:lnTo>
                      <a:pt x="118" y="386"/>
                    </a:lnTo>
                    <a:lnTo>
                      <a:pt x="118" y="360"/>
                    </a:lnTo>
                    <a:lnTo>
                      <a:pt x="97" y="360"/>
                    </a:lnTo>
                    <a:lnTo>
                      <a:pt x="97" y="329"/>
                    </a:lnTo>
                    <a:lnTo>
                      <a:pt x="118" y="329"/>
                    </a:lnTo>
                    <a:lnTo>
                      <a:pt x="118" y="307"/>
                    </a:lnTo>
                    <a:lnTo>
                      <a:pt x="97" y="307"/>
                    </a:lnTo>
                    <a:lnTo>
                      <a:pt x="97" y="277"/>
                    </a:lnTo>
                    <a:lnTo>
                      <a:pt x="118" y="277"/>
                    </a:lnTo>
                    <a:lnTo>
                      <a:pt x="118" y="248"/>
                    </a:lnTo>
                    <a:lnTo>
                      <a:pt x="47" y="248"/>
                    </a:lnTo>
                    <a:lnTo>
                      <a:pt x="47" y="277"/>
                    </a:lnTo>
                    <a:lnTo>
                      <a:pt x="71" y="277"/>
                    </a:lnTo>
                    <a:lnTo>
                      <a:pt x="71" y="307"/>
                    </a:lnTo>
                    <a:lnTo>
                      <a:pt x="71" y="307"/>
                    </a:lnTo>
                    <a:lnTo>
                      <a:pt x="47" y="307"/>
                    </a:lnTo>
                    <a:lnTo>
                      <a:pt x="47" y="329"/>
                    </a:lnTo>
                    <a:lnTo>
                      <a:pt x="71" y="329"/>
                    </a:lnTo>
                    <a:lnTo>
                      <a:pt x="71" y="360"/>
                    </a:lnTo>
                    <a:lnTo>
                      <a:pt x="71" y="360"/>
                    </a:lnTo>
                    <a:lnTo>
                      <a:pt x="47" y="360"/>
                    </a:lnTo>
                    <a:lnTo>
                      <a:pt x="47" y="386"/>
                    </a:lnTo>
                    <a:close/>
                    <a:moveTo>
                      <a:pt x="47" y="7"/>
                    </a:moveTo>
                    <a:lnTo>
                      <a:pt x="0" y="7"/>
                    </a:lnTo>
                    <a:lnTo>
                      <a:pt x="0" y="386"/>
                    </a:lnTo>
                    <a:lnTo>
                      <a:pt x="47" y="386"/>
                    </a:lnTo>
                    <a:lnTo>
                      <a:pt x="47" y="360"/>
                    </a:lnTo>
                    <a:lnTo>
                      <a:pt x="26" y="360"/>
                    </a:lnTo>
                    <a:lnTo>
                      <a:pt x="26" y="329"/>
                    </a:lnTo>
                    <a:lnTo>
                      <a:pt x="47" y="329"/>
                    </a:lnTo>
                    <a:lnTo>
                      <a:pt x="47" y="307"/>
                    </a:lnTo>
                    <a:lnTo>
                      <a:pt x="26" y="307"/>
                    </a:lnTo>
                    <a:lnTo>
                      <a:pt x="26" y="277"/>
                    </a:lnTo>
                    <a:lnTo>
                      <a:pt x="47" y="277"/>
                    </a:lnTo>
                    <a:lnTo>
                      <a:pt x="47" y="248"/>
                    </a:lnTo>
                    <a:lnTo>
                      <a:pt x="26" y="248"/>
                    </a:lnTo>
                    <a:lnTo>
                      <a:pt x="26" y="31"/>
                    </a:lnTo>
                    <a:lnTo>
                      <a:pt x="47" y="31"/>
                    </a:lnTo>
                    <a:lnTo>
                      <a:pt x="4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5" name="Freeform 134"/>
              <p:cNvSpPr/>
              <p:nvPr/>
            </p:nvSpPr>
            <p:spPr bwMode="auto">
              <a:xfrm>
                <a:off x="2236788" y="3660775"/>
                <a:ext cx="266700" cy="120650"/>
              </a:xfrm>
              <a:custGeom>
                <a:avLst/>
                <a:gdLst>
                  <a:gd name="T0" fmla="*/ 0 w 168"/>
                  <a:gd name="T1" fmla="*/ 43 h 76"/>
                  <a:gd name="T2" fmla="*/ 66 w 168"/>
                  <a:gd name="T3" fmla="*/ 76 h 76"/>
                  <a:gd name="T4" fmla="*/ 168 w 168"/>
                  <a:gd name="T5" fmla="*/ 76 h 76"/>
                  <a:gd name="T6" fmla="*/ 22 w 168"/>
                  <a:gd name="T7" fmla="*/ 0 h 76"/>
                  <a:gd name="T8" fmla="*/ 0 w 168"/>
                  <a:gd name="T9" fmla="*/ 43 h 76"/>
                </a:gdLst>
                <a:ahLst/>
                <a:cxnLst>
                  <a:cxn ang="0">
                    <a:pos x="T0" y="T1"/>
                  </a:cxn>
                  <a:cxn ang="0">
                    <a:pos x="T2" y="T3"/>
                  </a:cxn>
                  <a:cxn ang="0">
                    <a:pos x="T4" y="T5"/>
                  </a:cxn>
                  <a:cxn ang="0">
                    <a:pos x="T6" y="T7"/>
                  </a:cxn>
                  <a:cxn ang="0">
                    <a:pos x="T8" y="T9"/>
                  </a:cxn>
                </a:cxnLst>
                <a:rect l="0" t="0" r="r" b="b"/>
                <a:pathLst>
                  <a:path w="168" h="76">
                    <a:moveTo>
                      <a:pt x="0" y="43"/>
                    </a:moveTo>
                    <a:lnTo>
                      <a:pt x="66" y="76"/>
                    </a:lnTo>
                    <a:lnTo>
                      <a:pt x="168" y="76"/>
                    </a:lnTo>
                    <a:lnTo>
                      <a:pt x="22"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6" name="Freeform 135"/>
              <p:cNvSpPr>
                <a:spLocks noEditPoints="1"/>
              </p:cNvSpPr>
              <p:nvPr/>
            </p:nvSpPr>
            <p:spPr bwMode="auto">
              <a:xfrm>
                <a:off x="2236788" y="3800475"/>
                <a:ext cx="646113" cy="322263"/>
              </a:xfrm>
              <a:custGeom>
                <a:avLst/>
                <a:gdLst>
                  <a:gd name="T0" fmla="*/ 163 w 407"/>
                  <a:gd name="T1" fmla="*/ 203 h 203"/>
                  <a:gd name="T2" fmla="*/ 329 w 407"/>
                  <a:gd name="T3" fmla="*/ 203 h 203"/>
                  <a:gd name="T4" fmla="*/ 329 w 407"/>
                  <a:gd name="T5" fmla="*/ 163 h 203"/>
                  <a:gd name="T6" fmla="*/ 407 w 407"/>
                  <a:gd name="T7" fmla="*/ 163 h 203"/>
                  <a:gd name="T8" fmla="*/ 407 w 407"/>
                  <a:gd name="T9" fmla="*/ 40 h 203"/>
                  <a:gd name="T10" fmla="*/ 329 w 407"/>
                  <a:gd name="T11" fmla="*/ 40 h 203"/>
                  <a:gd name="T12" fmla="*/ 329 w 407"/>
                  <a:gd name="T13" fmla="*/ 0 h 203"/>
                  <a:gd name="T14" fmla="*/ 192 w 407"/>
                  <a:gd name="T15" fmla="*/ 0 h 203"/>
                  <a:gd name="T16" fmla="*/ 163 w 407"/>
                  <a:gd name="T17" fmla="*/ 0 h 203"/>
                  <a:gd name="T18" fmla="*/ 163 w 407"/>
                  <a:gd name="T19" fmla="*/ 78 h 203"/>
                  <a:gd name="T20" fmla="*/ 246 w 407"/>
                  <a:gd name="T21" fmla="*/ 78 h 203"/>
                  <a:gd name="T22" fmla="*/ 246 w 407"/>
                  <a:gd name="T23" fmla="*/ 123 h 203"/>
                  <a:gd name="T24" fmla="*/ 163 w 407"/>
                  <a:gd name="T25" fmla="*/ 123 h 203"/>
                  <a:gd name="T26" fmla="*/ 163 w 407"/>
                  <a:gd name="T27" fmla="*/ 203 h 203"/>
                  <a:gd name="T28" fmla="*/ 0 w 407"/>
                  <a:gd name="T29" fmla="*/ 203 h 203"/>
                  <a:gd name="T30" fmla="*/ 163 w 407"/>
                  <a:gd name="T31" fmla="*/ 203 h 203"/>
                  <a:gd name="T32" fmla="*/ 163 w 407"/>
                  <a:gd name="T33" fmla="*/ 123 h 203"/>
                  <a:gd name="T34" fmla="*/ 83 w 407"/>
                  <a:gd name="T35" fmla="*/ 123 h 203"/>
                  <a:gd name="T36" fmla="*/ 83 w 407"/>
                  <a:gd name="T37" fmla="*/ 78 h 203"/>
                  <a:gd name="T38" fmla="*/ 83 w 407"/>
                  <a:gd name="T39" fmla="*/ 78 h 203"/>
                  <a:gd name="T40" fmla="*/ 163 w 407"/>
                  <a:gd name="T41" fmla="*/ 78 h 203"/>
                  <a:gd name="T42" fmla="*/ 163 w 407"/>
                  <a:gd name="T43" fmla="*/ 0 h 203"/>
                  <a:gd name="T44" fmla="*/ 88 w 407"/>
                  <a:gd name="T45" fmla="*/ 0 h 203"/>
                  <a:gd name="T46" fmla="*/ 0 w 407"/>
                  <a:gd name="T47" fmla="*/ 0 h 203"/>
                  <a:gd name="T48" fmla="*/ 0 w 407"/>
                  <a:gd name="T4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7" h="203">
                    <a:moveTo>
                      <a:pt x="163" y="203"/>
                    </a:moveTo>
                    <a:lnTo>
                      <a:pt x="329" y="203"/>
                    </a:lnTo>
                    <a:lnTo>
                      <a:pt x="329" y="163"/>
                    </a:lnTo>
                    <a:lnTo>
                      <a:pt x="407" y="163"/>
                    </a:lnTo>
                    <a:lnTo>
                      <a:pt x="407" y="40"/>
                    </a:lnTo>
                    <a:lnTo>
                      <a:pt x="329" y="40"/>
                    </a:lnTo>
                    <a:lnTo>
                      <a:pt x="329" y="0"/>
                    </a:lnTo>
                    <a:lnTo>
                      <a:pt x="192" y="0"/>
                    </a:lnTo>
                    <a:lnTo>
                      <a:pt x="163" y="0"/>
                    </a:lnTo>
                    <a:lnTo>
                      <a:pt x="163" y="78"/>
                    </a:lnTo>
                    <a:lnTo>
                      <a:pt x="246" y="78"/>
                    </a:lnTo>
                    <a:lnTo>
                      <a:pt x="246" y="123"/>
                    </a:lnTo>
                    <a:lnTo>
                      <a:pt x="163" y="123"/>
                    </a:lnTo>
                    <a:lnTo>
                      <a:pt x="163" y="203"/>
                    </a:lnTo>
                    <a:close/>
                    <a:moveTo>
                      <a:pt x="0" y="203"/>
                    </a:moveTo>
                    <a:lnTo>
                      <a:pt x="163" y="203"/>
                    </a:lnTo>
                    <a:lnTo>
                      <a:pt x="163" y="123"/>
                    </a:lnTo>
                    <a:lnTo>
                      <a:pt x="83" y="123"/>
                    </a:lnTo>
                    <a:lnTo>
                      <a:pt x="83" y="78"/>
                    </a:lnTo>
                    <a:lnTo>
                      <a:pt x="83" y="78"/>
                    </a:lnTo>
                    <a:lnTo>
                      <a:pt x="163" y="78"/>
                    </a:lnTo>
                    <a:lnTo>
                      <a:pt x="163" y="0"/>
                    </a:lnTo>
                    <a:lnTo>
                      <a:pt x="88" y="0"/>
                    </a:lnTo>
                    <a:lnTo>
                      <a:pt x="0" y="0"/>
                    </a:lnTo>
                    <a:lnTo>
                      <a:pt x="0" y="2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7" name="Oval 136"/>
              <p:cNvSpPr>
                <a:spLocks noChangeArrowheads="1"/>
              </p:cNvSpPr>
              <p:nvPr/>
            </p:nvSpPr>
            <p:spPr bwMode="auto">
              <a:xfrm>
                <a:off x="4046538" y="925513"/>
                <a:ext cx="131763" cy="131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8" name="Freeform 137"/>
              <p:cNvSpPr>
                <a:spLocks noEditPoints="1"/>
              </p:cNvSpPr>
              <p:nvPr/>
            </p:nvSpPr>
            <p:spPr bwMode="auto">
              <a:xfrm>
                <a:off x="3551238" y="1304925"/>
                <a:ext cx="280988" cy="282575"/>
              </a:xfrm>
              <a:custGeom>
                <a:avLst/>
                <a:gdLst>
                  <a:gd name="T0" fmla="*/ 38 w 75"/>
                  <a:gd name="T1" fmla="*/ 75 h 75"/>
                  <a:gd name="T2" fmla="*/ 75 w 75"/>
                  <a:gd name="T3" fmla="*/ 38 h 75"/>
                  <a:gd name="T4" fmla="*/ 38 w 75"/>
                  <a:gd name="T5" fmla="*/ 0 h 75"/>
                  <a:gd name="T6" fmla="*/ 38 w 75"/>
                  <a:gd name="T7" fmla="*/ 17 h 75"/>
                  <a:gd name="T8" fmla="*/ 58 w 75"/>
                  <a:gd name="T9" fmla="*/ 38 h 75"/>
                  <a:gd name="T10" fmla="*/ 38 w 75"/>
                  <a:gd name="T11" fmla="*/ 58 h 75"/>
                  <a:gd name="T12" fmla="*/ 38 w 75"/>
                  <a:gd name="T13" fmla="*/ 75 h 75"/>
                  <a:gd name="T14" fmla="*/ 38 w 75"/>
                  <a:gd name="T15" fmla="*/ 0 h 75"/>
                  <a:gd name="T16" fmla="*/ 0 w 75"/>
                  <a:gd name="T17" fmla="*/ 38 h 75"/>
                  <a:gd name="T18" fmla="*/ 38 w 75"/>
                  <a:gd name="T19" fmla="*/ 75 h 75"/>
                  <a:gd name="T20" fmla="*/ 38 w 75"/>
                  <a:gd name="T21" fmla="*/ 75 h 75"/>
                  <a:gd name="T22" fmla="*/ 38 w 75"/>
                  <a:gd name="T23" fmla="*/ 58 h 75"/>
                  <a:gd name="T24" fmla="*/ 38 w 75"/>
                  <a:gd name="T25" fmla="*/ 58 h 75"/>
                  <a:gd name="T26" fmla="*/ 38 w 75"/>
                  <a:gd name="T27" fmla="*/ 58 h 75"/>
                  <a:gd name="T28" fmla="*/ 17 w 75"/>
                  <a:gd name="T29" fmla="*/ 38 h 75"/>
                  <a:gd name="T30" fmla="*/ 38 w 75"/>
                  <a:gd name="T31" fmla="*/ 17 h 75"/>
                  <a:gd name="T32" fmla="*/ 38 w 75"/>
                  <a:gd name="T33" fmla="*/ 17 h 75"/>
                  <a:gd name="T34" fmla="*/ 38 w 75"/>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5">
                    <a:moveTo>
                      <a:pt x="38" y="75"/>
                    </a:moveTo>
                    <a:cubicBezTo>
                      <a:pt x="58" y="75"/>
                      <a:pt x="75" y="58"/>
                      <a:pt x="75" y="38"/>
                    </a:cubicBezTo>
                    <a:cubicBezTo>
                      <a:pt x="75" y="17"/>
                      <a:pt x="58" y="0"/>
                      <a:pt x="38" y="0"/>
                    </a:cubicBezTo>
                    <a:cubicBezTo>
                      <a:pt x="38" y="17"/>
                      <a:pt x="38" y="17"/>
                      <a:pt x="38" y="17"/>
                    </a:cubicBezTo>
                    <a:cubicBezTo>
                      <a:pt x="49" y="17"/>
                      <a:pt x="58" y="26"/>
                      <a:pt x="58" y="38"/>
                    </a:cubicBezTo>
                    <a:cubicBezTo>
                      <a:pt x="58" y="49"/>
                      <a:pt x="49" y="58"/>
                      <a:pt x="38" y="58"/>
                    </a:cubicBezTo>
                    <a:lnTo>
                      <a:pt x="38" y="75"/>
                    </a:lnTo>
                    <a:close/>
                    <a:moveTo>
                      <a:pt x="38" y="0"/>
                    </a:moveTo>
                    <a:cubicBezTo>
                      <a:pt x="17" y="0"/>
                      <a:pt x="0" y="17"/>
                      <a:pt x="0" y="38"/>
                    </a:cubicBezTo>
                    <a:cubicBezTo>
                      <a:pt x="0" y="58"/>
                      <a:pt x="17" y="75"/>
                      <a:pt x="38" y="75"/>
                    </a:cubicBezTo>
                    <a:cubicBezTo>
                      <a:pt x="38" y="75"/>
                      <a:pt x="38" y="75"/>
                      <a:pt x="38" y="75"/>
                    </a:cubicBezTo>
                    <a:cubicBezTo>
                      <a:pt x="38" y="58"/>
                      <a:pt x="38" y="58"/>
                      <a:pt x="38" y="58"/>
                    </a:cubicBezTo>
                    <a:cubicBezTo>
                      <a:pt x="38" y="58"/>
                      <a:pt x="38" y="58"/>
                      <a:pt x="38" y="58"/>
                    </a:cubicBezTo>
                    <a:cubicBezTo>
                      <a:pt x="38" y="58"/>
                      <a:pt x="38" y="58"/>
                      <a:pt x="38" y="58"/>
                    </a:cubicBezTo>
                    <a:cubicBezTo>
                      <a:pt x="26" y="58"/>
                      <a:pt x="17" y="49"/>
                      <a:pt x="17" y="38"/>
                    </a:cubicBezTo>
                    <a:cubicBezTo>
                      <a:pt x="17" y="26"/>
                      <a:pt x="26" y="17"/>
                      <a:pt x="38" y="17"/>
                    </a:cubicBezTo>
                    <a:cubicBezTo>
                      <a:pt x="38" y="17"/>
                      <a:pt x="38" y="17"/>
                      <a:pt x="38" y="17"/>
                    </a:cubicBezTo>
                    <a:cubicBezTo>
                      <a:pt x="38" y="0"/>
                      <a:pt x="38"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9" name="Freeform 138"/>
              <p:cNvSpPr/>
              <p:nvPr/>
            </p:nvSpPr>
            <p:spPr bwMode="auto">
              <a:xfrm>
                <a:off x="3524250" y="1241425"/>
                <a:ext cx="334963" cy="120650"/>
              </a:xfrm>
              <a:custGeom>
                <a:avLst/>
                <a:gdLst>
                  <a:gd name="T0" fmla="*/ 7 w 89"/>
                  <a:gd name="T1" fmla="*/ 31 h 32"/>
                  <a:gd name="T2" fmla="*/ 12 w 89"/>
                  <a:gd name="T3" fmla="*/ 29 h 32"/>
                  <a:gd name="T4" fmla="*/ 45 w 89"/>
                  <a:gd name="T5" fmla="*/ 11 h 32"/>
                  <a:gd name="T6" fmla="*/ 78 w 89"/>
                  <a:gd name="T7" fmla="*/ 29 h 32"/>
                  <a:gd name="T8" fmla="*/ 86 w 89"/>
                  <a:gd name="T9" fmla="*/ 30 h 32"/>
                  <a:gd name="T10" fmla="*/ 87 w 89"/>
                  <a:gd name="T11" fmla="*/ 22 h 32"/>
                  <a:gd name="T12" fmla="*/ 45 w 89"/>
                  <a:gd name="T13" fmla="*/ 0 h 32"/>
                  <a:gd name="T14" fmla="*/ 2 w 89"/>
                  <a:gd name="T15" fmla="*/ 22 h 32"/>
                  <a:gd name="T16" fmla="*/ 4 w 89"/>
                  <a:gd name="T17" fmla="*/ 30 h 32"/>
                  <a:gd name="T18" fmla="*/ 7 w 89"/>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2">
                    <a:moveTo>
                      <a:pt x="7" y="31"/>
                    </a:moveTo>
                    <a:cubicBezTo>
                      <a:pt x="9" y="31"/>
                      <a:pt x="11" y="30"/>
                      <a:pt x="12" y="29"/>
                    </a:cubicBezTo>
                    <a:cubicBezTo>
                      <a:pt x="19" y="18"/>
                      <a:pt x="31" y="11"/>
                      <a:pt x="45" y="11"/>
                    </a:cubicBezTo>
                    <a:cubicBezTo>
                      <a:pt x="58" y="11"/>
                      <a:pt x="70" y="18"/>
                      <a:pt x="78" y="29"/>
                    </a:cubicBezTo>
                    <a:cubicBezTo>
                      <a:pt x="79" y="31"/>
                      <a:pt x="83" y="32"/>
                      <a:pt x="86" y="30"/>
                    </a:cubicBezTo>
                    <a:cubicBezTo>
                      <a:pt x="88" y="29"/>
                      <a:pt x="89" y="25"/>
                      <a:pt x="87" y="22"/>
                    </a:cubicBezTo>
                    <a:cubicBezTo>
                      <a:pt x="78" y="8"/>
                      <a:pt x="62" y="0"/>
                      <a:pt x="45" y="0"/>
                    </a:cubicBezTo>
                    <a:cubicBezTo>
                      <a:pt x="28" y="0"/>
                      <a:pt x="12" y="8"/>
                      <a:pt x="2" y="22"/>
                    </a:cubicBezTo>
                    <a:cubicBezTo>
                      <a:pt x="0" y="25"/>
                      <a:pt x="1" y="29"/>
                      <a:pt x="4" y="30"/>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0" name="Freeform 139"/>
              <p:cNvSpPr>
                <a:spLocks noEditPoints="1"/>
              </p:cNvSpPr>
              <p:nvPr/>
            </p:nvSpPr>
            <p:spPr bwMode="auto">
              <a:xfrm>
                <a:off x="4057650" y="1304925"/>
                <a:ext cx="280988" cy="282575"/>
              </a:xfrm>
              <a:custGeom>
                <a:avLst/>
                <a:gdLst>
                  <a:gd name="T0" fmla="*/ 38 w 75"/>
                  <a:gd name="T1" fmla="*/ 0 h 75"/>
                  <a:gd name="T2" fmla="*/ 38 w 75"/>
                  <a:gd name="T3" fmla="*/ 0 h 75"/>
                  <a:gd name="T4" fmla="*/ 38 w 75"/>
                  <a:gd name="T5" fmla="*/ 17 h 75"/>
                  <a:gd name="T6" fmla="*/ 38 w 75"/>
                  <a:gd name="T7" fmla="*/ 17 h 75"/>
                  <a:gd name="T8" fmla="*/ 58 w 75"/>
                  <a:gd name="T9" fmla="*/ 38 h 75"/>
                  <a:gd name="T10" fmla="*/ 38 w 75"/>
                  <a:gd name="T11" fmla="*/ 58 h 75"/>
                  <a:gd name="T12" fmla="*/ 38 w 75"/>
                  <a:gd name="T13" fmla="*/ 58 h 75"/>
                  <a:gd name="T14" fmla="*/ 38 w 75"/>
                  <a:gd name="T15" fmla="*/ 58 h 75"/>
                  <a:gd name="T16" fmla="*/ 38 w 75"/>
                  <a:gd name="T17" fmla="*/ 75 h 75"/>
                  <a:gd name="T18" fmla="*/ 38 w 75"/>
                  <a:gd name="T19" fmla="*/ 75 h 75"/>
                  <a:gd name="T20" fmla="*/ 75 w 75"/>
                  <a:gd name="T21" fmla="*/ 38 h 75"/>
                  <a:gd name="T22" fmla="*/ 38 w 75"/>
                  <a:gd name="T23" fmla="*/ 0 h 75"/>
                  <a:gd name="T24" fmla="*/ 38 w 75"/>
                  <a:gd name="T25" fmla="*/ 0 h 75"/>
                  <a:gd name="T26" fmla="*/ 0 w 75"/>
                  <a:gd name="T27" fmla="*/ 38 h 75"/>
                  <a:gd name="T28" fmla="*/ 38 w 75"/>
                  <a:gd name="T29" fmla="*/ 75 h 75"/>
                  <a:gd name="T30" fmla="*/ 38 w 75"/>
                  <a:gd name="T31" fmla="*/ 58 h 75"/>
                  <a:gd name="T32" fmla="*/ 17 w 75"/>
                  <a:gd name="T33" fmla="*/ 38 h 75"/>
                  <a:gd name="T34" fmla="*/ 38 w 75"/>
                  <a:gd name="T35" fmla="*/ 17 h 75"/>
                  <a:gd name="T36" fmla="*/ 38 w 75"/>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75">
                    <a:moveTo>
                      <a:pt x="38" y="0"/>
                    </a:moveTo>
                    <a:cubicBezTo>
                      <a:pt x="38" y="0"/>
                      <a:pt x="38" y="0"/>
                      <a:pt x="38" y="0"/>
                    </a:cubicBezTo>
                    <a:cubicBezTo>
                      <a:pt x="38" y="17"/>
                      <a:pt x="38" y="17"/>
                      <a:pt x="38" y="17"/>
                    </a:cubicBezTo>
                    <a:cubicBezTo>
                      <a:pt x="38" y="17"/>
                      <a:pt x="38" y="17"/>
                      <a:pt x="38" y="17"/>
                    </a:cubicBezTo>
                    <a:cubicBezTo>
                      <a:pt x="49" y="17"/>
                      <a:pt x="58" y="26"/>
                      <a:pt x="58" y="38"/>
                    </a:cubicBezTo>
                    <a:cubicBezTo>
                      <a:pt x="58" y="49"/>
                      <a:pt x="49" y="58"/>
                      <a:pt x="38" y="58"/>
                    </a:cubicBezTo>
                    <a:cubicBezTo>
                      <a:pt x="38" y="58"/>
                      <a:pt x="38" y="58"/>
                      <a:pt x="38" y="58"/>
                    </a:cubicBezTo>
                    <a:cubicBezTo>
                      <a:pt x="38" y="58"/>
                      <a:pt x="38" y="58"/>
                      <a:pt x="38" y="58"/>
                    </a:cubicBezTo>
                    <a:cubicBezTo>
                      <a:pt x="38" y="75"/>
                      <a:pt x="38" y="75"/>
                      <a:pt x="38" y="75"/>
                    </a:cubicBezTo>
                    <a:cubicBezTo>
                      <a:pt x="38" y="75"/>
                      <a:pt x="38" y="75"/>
                      <a:pt x="38" y="75"/>
                    </a:cubicBezTo>
                    <a:cubicBezTo>
                      <a:pt x="58" y="75"/>
                      <a:pt x="75" y="58"/>
                      <a:pt x="75" y="38"/>
                    </a:cubicBezTo>
                    <a:cubicBezTo>
                      <a:pt x="75" y="17"/>
                      <a:pt x="58" y="0"/>
                      <a:pt x="38" y="0"/>
                    </a:cubicBezTo>
                    <a:close/>
                    <a:moveTo>
                      <a:pt x="38" y="0"/>
                    </a:moveTo>
                    <a:cubicBezTo>
                      <a:pt x="17" y="0"/>
                      <a:pt x="0" y="17"/>
                      <a:pt x="0" y="38"/>
                    </a:cubicBezTo>
                    <a:cubicBezTo>
                      <a:pt x="0" y="58"/>
                      <a:pt x="17" y="75"/>
                      <a:pt x="38" y="75"/>
                    </a:cubicBezTo>
                    <a:cubicBezTo>
                      <a:pt x="38" y="58"/>
                      <a:pt x="38" y="58"/>
                      <a:pt x="38" y="58"/>
                    </a:cubicBezTo>
                    <a:cubicBezTo>
                      <a:pt x="26" y="58"/>
                      <a:pt x="17" y="49"/>
                      <a:pt x="17" y="38"/>
                    </a:cubicBezTo>
                    <a:cubicBezTo>
                      <a:pt x="17" y="26"/>
                      <a:pt x="26" y="17"/>
                      <a:pt x="38" y="17"/>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1" name="Freeform 140"/>
              <p:cNvSpPr/>
              <p:nvPr/>
            </p:nvSpPr>
            <p:spPr bwMode="auto">
              <a:xfrm>
                <a:off x="4032250" y="1241425"/>
                <a:ext cx="333375" cy="120650"/>
              </a:xfrm>
              <a:custGeom>
                <a:avLst/>
                <a:gdLst>
                  <a:gd name="T0" fmla="*/ 45 w 89"/>
                  <a:gd name="T1" fmla="*/ 0 h 32"/>
                  <a:gd name="T2" fmla="*/ 2 w 89"/>
                  <a:gd name="T3" fmla="*/ 22 h 32"/>
                  <a:gd name="T4" fmla="*/ 4 w 89"/>
                  <a:gd name="T5" fmla="*/ 30 h 32"/>
                  <a:gd name="T6" fmla="*/ 7 w 89"/>
                  <a:gd name="T7" fmla="*/ 31 h 32"/>
                  <a:gd name="T8" fmla="*/ 12 w 89"/>
                  <a:gd name="T9" fmla="*/ 29 h 32"/>
                  <a:gd name="T10" fmla="*/ 45 w 89"/>
                  <a:gd name="T11" fmla="*/ 11 h 32"/>
                  <a:gd name="T12" fmla="*/ 78 w 89"/>
                  <a:gd name="T13" fmla="*/ 29 h 32"/>
                  <a:gd name="T14" fmla="*/ 86 w 89"/>
                  <a:gd name="T15" fmla="*/ 30 h 32"/>
                  <a:gd name="T16" fmla="*/ 87 w 89"/>
                  <a:gd name="T17" fmla="*/ 22 h 32"/>
                  <a:gd name="T18" fmla="*/ 45 w 89"/>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2">
                    <a:moveTo>
                      <a:pt x="45" y="0"/>
                    </a:moveTo>
                    <a:cubicBezTo>
                      <a:pt x="27" y="0"/>
                      <a:pt x="12" y="8"/>
                      <a:pt x="2" y="22"/>
                    </a:cubicBezTo>
                    <a:cubicBezTo>
                      <a:pt x="0" y="25"/>
                      <a:pt x="1" y="29"/>
                      <a:pt x="4" y="30"/>
                    </a:cubicBezTo>
                    <a:cubicBezTo>
                      <a:pt x="5" y="31"/>
                      <a:pt x="6" y="31"/>
                      <a:pt x="7" y="31"/>
                    </a:cubicBezTo>
                    <a:cubicBezTo>
                      <a:pt x="9" y="31"/>
                      <a:pt x="10" y="30"/>
                      <a:pt x="12" y="29"/>
                    </a:cubicBezTo>
                    <a:cubicBezTo>
                      <a:pt x="19" y="18"/>
                      <a:pt x="31" y="11"/>
                      <a:pt x="45" y="11"/>
                    </a:cubicBezTo>
                    <a:cubicBezTo>
                      <a:pt x="58" y="11"/>
                      <a:pt x="70" y="18"/>
                      <a:pt x="78" y="29"/>
                    </a:cubicBezTo>
                    <a:cubicBezTo>
                      <a:pt x="79" y="31"/>
                      <a:pt x="83" y="32"/>
                      <a:pt x="86" y="30"/>
                    </a:cubicBezTo>
                    <a:cubicBezTo>
                      <a:pt x="88" y="29"/>
                      <a:pt x="89" y="25"/>
                      <a:pt x="87" y="22"/>
                    </a:cubicBezTo>
                    <a:cubicBezTo>
                      <a:pt x="78" y="8"/>
                      <a:pt x="62"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2" name="Freeform 141"/>
              <p:cNvSpPr/>
              <p:nvPr/>
            </p:nvSpPr>
            <p:spPr bwMode="auto">
              <a:xfrm>
                <a:off x="3783013" y="1001713"/>
                <a:ext cx="496888" cy="574675"/>
              </a:xfrm>
              <a:custGeom>
                <a:avLst/>
                <a:gdLst>
                  <a:gd name="T0" fmla="*/ 88 w 132"/>
                  <a:gd name="T1" fmla="*/ 56 h 153"/>
                  <a:gd name="T2" fmla="*/ 92 w 132"/>
                  <a:gd name="T3" fmla="*/ 57 h 153"/>
                  <a:gd name="T4" fmla="*/ 126 w 132"/>
                  <a:gd name="T5" fmla="*/ 42 h 153"/>
                  <a:gd name="T6" fmla="*/ 130 w 132"/>
                  <a:gd name="T7" fmla="*/ 31 h 153"/>
                  <a:gd name="T8" fmla="*/ 119 w 132"/>
                  <a:gd name="T9" fmla="*/ 27 h 153"/>
                  <a:gd name="T10" fmla="*/ 97 w 132"/>
                  <a:gd name="T11" fmla="*/ 38 h 153"/>
                  <a:gd name="T12" fmla="*/ 93 w 132"/>
                  <a:gd name="T13" fmla="*/ 37 h 153"/>
                  <a:gd name="T14" fmla="*/ 56 w 132"/>
                  <a:gd name="T15" fmla="*/ 1 h 153"/>
                  <a:gd name="T16" fmla="*/ 52 w 132"/>
                  <a:gd name="T17" fmla="*/ 1 h 153"/>
                  <a:gd name="T18" fmla="*/ 1 w 132"/>
                  <a:gd name="T19" fmla="*/ 52 h 153"/>
                  <a:gd name="T20" fmla="*/ 1 w 132"/>
                  <a:gd name="T21" fmla="*/ 56 h 153"/>
                  <a:gd name="T22" fmla="*/ 36 w 132"/>
                  <a:gd name="T23" fmla="*/ 86 h 153"/>
                  <a:gd name="T24" fmla="*/ 37 w 132"/>
                  <a:gd name="T25" fmla="*/ 90 h 153"/>
                  <a:gd name="T26" fmla="*/ 19 w 132"/>
                  <a:gd name="T27" fmla="*/ 128 h 153"/>
                  <a:gd name="T28" fmla="*/ 20 w 132"/>
                  <a:gd name="T29" fmla="*/ 133 h 153"/>
                  <a:gd name="T30" fmla="*/ 31 w 132"/>
                  <a:gd name="T31" fmla="*/ 149 h 153"/>
                  <a:gd name="T32" fmla="*/ 40 w 132"/>
                  <a:gd name="T33" fmla="*/ 153 h 153"/>
                  <a:gd name="T34" fmla="*/ 47 w 132"/>
                  <a:gd name="T35" fmla="*/ 151 h 153"/>
                  <a:gd name="T36" fmla="*/ 49 w 132"/>
                  <a:gd name="T37" fmla="*/ 136 h 153"/>
                  <a:gd name="T38" fmla="*/ 45 w 132"/>
                  <a:gd name="T39" fmla="*/ 130 h 153"/>
                  <a:gd name="T40" fmla="*/ 45 w 132"/>
                  <a:gd name="T41" fmla="*/ 126 h 153"/>
                  <a:gd name="T42" fmla="*/ 62 w 132"/>
                  <a:gd name="T43" fmla="*/ 84 h 153"/>
                  <a:gd name="T44" fmla="*/ 61 w 132"/>
                  <a:gd name="T45" fmla="*/ 80 h 153"/>
                  <a:gd name="T46" fmla="*/ 42 w 132"/>
                  <a:gd name="T47" fmla="*/ 61 h 153"/>
                  <a:gd name="T48" fmla="*/ 42 w 132"/>
                  <a:gd name="T49" fmla="*/ 58 h 153"/>
                  <a:gd name="T50" fmla="*/ 64 w 132"/>
                  <a:gd name="T51" fmla="*/ 36 h 153"/>
                  <a:gd name="T52" fmla="*/ 68 w 132"/>
                  <a:gd name="T53" fmla="*/ 36 h 153"/>
                  <a:gd name="T54" fmla="*/ 88 w 132"/>
                  <a:gd name="T55" fmla="*/ 5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53">
                    <a:moveTo>
                      <a:pt x="88" y="56"/>
                    </a:moveTo>
                    <a:cubicBezTo>
                      <a:pt x="89" y="57"/>
                      <a:pt x="91" y="57"/>
                      <a:pt x="92" y="57"/>
                    </a:cubicBezTo>
                    <a:cubicBezTo>
                      <a:pt x="126" y="42"/>
                      <a:pt x="126" y="42"/>
                      <a:pt x="126" y="42"/>
                    </a:cubicBezTo>
                    <a:cubicBezTo>
                      <a:pt x="130" y="40"/>
                      <a:pt x="132" y="35"/>
                      <a:pt x="130" y="31"/>
                    </a:cubicBezTo>
                    <a:cubicBezTo>
                      <a:pt x="128" y="27"/>
                      <a:pt x="123" y="25"/>
                      <a:pt x="119" y="27"/>
                    </a:cubicBezTo>
                    <a:cubicBezTo>
                      <a:pt x="97" y="38"/>
                      <a:pt x="97" y="38"/>
                      <a:pt x="97" y="38"/>
                    </a:cubicBezTo>
                    <a:cubicBezTo>
                      <a:pt x="95" y="39"/>
                      <a:pt x="94" y="38"/>
                      <a:pt x="93" y="37"/>
                    </a:cubicBezTo>
                    <a:cubicBezTo>
                      <a:pt x="56" y="1"/>
                      <a:pt x="56" y="1"/>
                      <a:pt x="56" y="1"/>
                    </a:cubicBezTo>
                    <a:cubicBezTo>
                      <a:pt x="55" y="0"/>
                      <a:pt x="53" y="0"/>
                      <a:pt x="52" y="1"/>
                    </a:cubicBezTo>
                    <a:cubicBezTo>
                      <a:pt x="1" y="52"/>
                      <a:pt x="1" y="52"/>
                      <a:pt x="1" y="52"/>
                    </a:cubicBezTo>
                    <a:cubicBezTo>
                      <a:pt x="0" y="53"/>
                      <a:pt x="0" y="55"/>
                      <a:pt x="1" y="56"/>
                    </a:cubicBezTo>
                    <a:cubicBezTo>
                      <a:pt x="8" y="61"/>
                      <a:pt x="29" y="79"/>
                      <a:pt x="36" y="86"/>
                    </a:cubicBezTo>
                    <a:cubicBezTo>
                      <a:pt x="37" y="86"/>
                      <a:pt x="37" y="88"/>
                      <a:pt x="37" y="90"/>
                    </a:cubicBezTo>
                    <a:cubicBezTo>
                      <a:pt x="19" y="128"/>
                      <a:pt x="19" y="128"/>
                      <a:pt x="19" y="128"/>
                    </a:cubicBezTo>
                    <a:cubicBezTo>
                      <a:pt x="19" y="130"/>
                      <a:pt x="19" y="131"/>
                      <a:pt x="20" y="133"/>
                    </a:cubicBezTo>
                    <a:cubicBezTo>
                      <a:pt x="31" y="149"/>
                      <a:pt x="31" y="149"/>
                      <a:pt x="31" y="149"/>
                    </a:cubicBezTo>
                    <a:cubicBezTo>
                      <a:pt x="33" y="151"/>
                      <a:pt x="36" y="153"/>
                      <a:pt x="40" y="153"/>
                    </a:cubicBezTo>
                    <a:cubicBezTo>
                      <a:pt x="42" y="153"/>
                      <a:pt x="45" y="153"/>
                      <a:pt x="47" y="151"/>
                    </a:cubicBezTo>
                    <a:cubicBezTo>
                      <a:pt x="52" y="147"/>
                      <a:pt x="53" y="141"/>
                      <a:pt x="49" y="136"/>
                    </a:cubicBezTo>
                    <a:cubicBezTo>
                      <a:pt x="45" y="130"/>
                      <a:pt x="45" y="130"/>
                      <a:pt x="45" y="130"/>
                    </a:cubicBezTo>
                    <a:cubicBezTo>
                      <a:pt x="44" y="129"/>
                      <a:pt x="44" y="127"/>
                      <a:pt x="45" y="126"/>
                    </a:cubicBezTo>
                    <a:cubicBezTo>
                      <a:pt x="62" y="84"/>
                      <a:pt x="62" y="84"/>
                      <a:pt x="62" y="84"/>
                    </a:cubicBezTo>
                    <a:cubicBezTo>
                      <a:pt x="63" y="83"/>
                      <a:pt x="62" y="81"/>
                      <a:pt x="61" y="80"/>
                    </a:cubicBezTo>
                    <a:cubicBezTo>
                      <a:pt x="57" y="76"/>
                      <a:pt x="47" y="66"/>
                      <a:pt x="42" y="61"/>
                    </a:cubicBezTo>
                    <a:cubicBezTo>
                      <a:pt x="41" y="60"/>
                      <a:pt x="41" y="59"/>
                      <a:pt x="42" y="58"/>
                    </a:cubicBezTo>
                    <a:cubicBezTo>
                      <a:pt x="64" y="36"/>
                      <a:pt x="64" y="36"/>
                      <a:pt x="64" y="36"/>
                    </a:cubicBezTo>
                    <a:cubicBezTo>
                      <a:pt x="65" y="35"/>
                      <a:pt x="67" y="35"/>
                      <a:pt x="68" y="36"/>
                    </a:cubicBezTo>
                    <a:lnTo>
                      <a:pt x="8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3" name="Freeform 142"/>
              <p:cNvSpPr/>
              <p:nvPr/>
            </p:nvSpPr>
            <p:spPr bwMode="auto">
              <a:xfrm>
                <a:off x="3795713" y="5667375"/>
                <a:ext cx="134938" cy="203200"/>
              </a:xfrm>
              <a:custGeom>
                <a:avLst/>
                <a:gdLst>
                  <a:gd name="T0" fmla="*/ 26 w 36"/>
                  <a:gd name="T1" fmla="*/ 51 h 54"/>
                  <a:gd name="T2" fmla="*/ 31 w 36"/>
                  <a:gd name="T3" fmla="*/ 42 h 54"/>
                  <a:gd name="T4" fmla="*/ 9 w 36"/>
                  <a:gd name="T5" fmla="*/ 8 h 54"/>
                  <a:gd name="T6" fmla="*/ 4 w 36"/>
                  <a:gd name="T7" fmla="*/ 0 h 54"/>
                  <a:gd name="T8" fmla="*/ 0 w 36"/>
                  <a:gd name="T9" fmla="*/ 9 h 54"/>
                  <a:gd name="T10" fmla="*/ 26 w 36"/>
                  <a:gd name="T11" fmla="*/ 51 h 54"/>
                </a:gdLst>
                <a:ahLst/>
                <a:cxnLst>
                  <a:cxn ang="0">
                    <a:pos x="T0" y="T1"/>
                  </a:cxn>
                  <a:cxn ang="0">
                    <a:pos x="T2" y="T3"/>
                  </a:cxn>
                  <a:cxn ang="0">
                    <a:pos x="T4" y="T5"/>
                  </a:cxn>
                  <a:cxn ang="0">
                    <a:pos x="T6" y="T7"/>
                  </a:cxn>
                  <a:cxn ang="0">
                    <a:pos x="T8" y="T9"/>
                  </a:cxn>
                  <a:cxn ang="0">
                    <a:pos x="T10" y="T11"/>
                  </a:cxn>
                </a:cxnLst>
                <a:rect l="0" t="0" r="r" b="b"/>
                <a:pathLst>
                  <a:path w="36" h="54">
                    <a:moveTo>
                      <a:pt x="26" y="51"/>
                    </a:moveTo>
                    <a:cubicBezTo>
                      <a:pt x="31" y="54"/>
                      <a:pt x="36" y="46"/>
                      <a:pt x="31" y="42"/>
                    </a:cubicBezTo>
                    <a:cubicBezTo>
                      <a:pt x="18" y="35"/>
                      <a:pt x="10" y="22"/>
                      <a:pt x="9" y="8"/>
                    </a:cubicBezTo>
                    <a:cubicBezTo>
                      <a:pt x="8" y="5"/>
                      <a:pt x="6" y="3"/>
                      <a:pt x="4" y="0"/>
                    </a:cubicBezTo>
                    <a:cubicBezTo>
                      <a:pt x="3" y="3"/>
                      <a:pt x="2" y="6"/>
                      <a:pt x="0" y="9"/>
                    </a:cubicBezTo>
                    <a:cubicBezTo>
                      <a:pt x="1" y="26"/>
                      <a:pt x="11" y="42"/>
                      <a:pt x="2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4" name="Freeform 143"/>
              <p:cNvSpPr/>
              <p:nvPr/>
            </p:nvSpPr>
            <p:spPr bwMode="auto">
              <a:xfrm>
                <a:off x="3884613" y="5299075"/>
                <a:ext cx="214313" cy="206375"/>
              </a:xfrm>
              <a:custGeom>
                <a:avLst/>
                <a:gdLst>
                  <a:gd name="T0" fmla="*/ 52 w 57"/>
                  <a:gd name="T1" fmla="*/ 18 h 55"/>
                  <a:gd name="T2" fmla="*/ 27 w 57"/>
                  <a:gd name="T3" fmla="*/ 0 h 55"/>
                  <a:gd name="T4" fmla="*/ 21 w 57"/>
                  <a:gd name="T5" fmla="*/ 1 h 55"/>
                  <a:gd name="T6" fmla="*/ 0 w 57"/>
                  <a:gd name="T7" fmla="*/ 14 h 55"/>
                  <a:gd name="T8" fmla="*/ 6 w 57"/>
                  <a:gd name="T9" fmla="*/ 19 h 55"/>
                  <a:gd name="T10" fmla="*/ 17 w 57"/>
                  <a:gd name="T11" fmla="*/ 15 h 55"/>
                  <a:gd name="T12" fmla="*/ 21 w 57"/>
                  <a:gd name="T13" fmla="*/ 14 h 55"/>
                  <a:gd name="T14" fmla="*/ 36 w 57"/>
                  <a:gd name="T15" fmla="*/ 24 h 55"/>
                  <a:gd name="T16" fmla="*/ 28 w 57"/>
                  <a:gd name="T17" fmla="*/ 43 h 55"/>
                  <a:gd name="T18" fmla="*/ 16 w 57"/>
                  <a:gd name="T19" fmla="*/ 47 h 55"/>
                  <a:gd name="T20" fmla="*/ 15 w 57"/>
                  <a:gd name="T21" fmla="*/ 55 h 55"/>
                  <a:gd name="T22" fmla="*/ 22 w 57"/>
                  <a:gd name="T23" fmla="*/ 55 h 55"/>
                  <a:gd name="T24" fmla="*/ 40 w 57"/>
                  <a:gd name="T25" fmla="*/ 51 h 55"/>
                  <a:gd name="T26" fmla="*/ 52 w 57"/>
                  <a:gd name="T27"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5">
                    <a:moveTo>
                      <a:pt x="52" y="18"/>
                    </a:moveTo>
                    <a:cubicBezTo>
                      <a:pt x="48" y="6"/>
                      <a:pt x="38" y="0"/>
                      <a:pt x="27" y="0"/>
                    </a:cubicBezTo>
                    <a:cubicBezTo>
                      <a:pt x="25" y="0"/>
                      <a:pt x="23" y="0"/>
                      <a:pt x="21" y="1"/>
                    </a:cubicBezTo>
                    <a:cubicBezTo>
                      <a:pt x="14" y="2"/>
                      <a:pt x="7" y="7"/>
                      <a:pt x="0" y="14"/>
                    </a:cubicBezTo>
                    <a:cubicBezTo>
                      <a:pt x="3" y="15"/>
                      <a:pt x="5" y="17"/>
                      <a:pt x="6" y="19"/>
                    </a:cubicBezTo>
                    <a:cubicBezTo>
                      <a:pt x="10" y="17"/>
                      <a:pt x="14" y="15"/>
                      <a:pt x="17" y="15"/>
                    </a:cubicBezTo>
                    <a:cubicBezTo>
                      <a:pt x="18" y="15"/>
                      <a:pt x="20" y="14"/>
                      <a:pt x="21" y="14"/>
                    </a:cubicBezTo>
                    <a:cubicBezTo>
                      <a:pt x="28" y="14"/>
                      <a:pt x="33" y="18"/>
                      <a:pt x="36" y="24"/>
                    </a:cubicBezTo>
                    <a:cubicBezTo>
                      <a:pt x="38" y="31"/>
                      <a:pt x="35" y="39"/>
                      <a:pt x="28" y="43"/>
                    </a:cubicBezTo>
                    <a:cubicBezTo>
                      <a:pt x="24" y="45"/>
                      <a:pt x="21" y="46"/>
                      <a:pt x="16" y="47"/>
                    </a:cubicBezTo>
                    <a:cubicBezTo>
                      <a:pt x="16" y="49"/>
                      <a:pt x="16" y="52"/>
                      <a:pt x="15" y="55"/>
                    </a:cubicBezTo>
                    <a:cubicBezTo>
                      <a:pt x="18" y="55"/>
                      <a:pt x="20" y="55"/>
                      <a:pt x="22" y="55"/>
                    </a:cubicBezTo>
                    <a:cubicBezTo>
                      <a:pt x="29" y="55"/>
                      <a:pt x="35" y="54"/>
                      <a:pt x="40" y="51"/>
                    </a:cubicBezTo>
                    <a:cubicBezTo>
                      <a:pt x="51" y="45"/>
                      <a:pt x="57" y="31"/>
                      <a:pt x="52" y="1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5" name="Freeform 144"/>
              <p:cNvSpPr/>
              <p:nvPr/>
            </p:nvSpPr>
            <p:spPr bwMode="auto">
              <a:xfrm>
                <a:off x="3689350" y="5170488"/>
                <a:ext cx="211138" cy="184150"/>
              </a:xfrm>
              <a:custGeom>
                <a:avLst/>
                <a:gdLst>
                  <a:gd name="T0" fmla="*/ 54 w 56"/>
                  <a:gd name="T1" fmla="*/ 22 h 49"/>
                  <a:gd name="T2" fmla="*/ 28 w 56"/>
                  <a:gd name="T3" fmla="*/ 0 h 49"/>
                  <a:gd name="T4" fmla="*/ 27 w 56"/>
                  <a:gd name="T5" fmla="*/ 0 h 49"/>
                  <a:gd name="T6" fmla="*/ 1 w 56"/>
                  <a:gd name="T7" fmla="*/ 24 h 49"/>
                  <a:gd name="T8" fmla="*/ 7 w 56"/>
                  <a:gd name="T9" fmla="*/ 49 h 49"/>
                  <a:gd name="T10" fmla="*/ 14 w 56"/>
                  <a:gd name="T11" fmla="*/ 45 h 49"/>
                  <a:gd name="T12" fmla="*/ 13 w 56"/>
                  <a:gd name="T13" fmla="*/ 33 h 49"/>
                  <a:gd name="T14" fmla="*/ 28 w 56"/>
                  <a:gd name="T15" fmla="*/ 18 h 49"/>
                  <a:gd name="T16" fmla="*/ 28 w 56"/>
                  <a:gd name="T17" fmla="*/ 18 h 49"/>
                  <a:gd name="T18" fmla="*/ 43 w 56"/>
                  <a:gd name="T19" fmla="*/ 32 h 49"/>
                  <a:gd name="T20" fmla="*/ 43 w 56"/>
                  <a:gd name="T21" fmla="*/ 43 h 49"/>
                  <a:gd name="T22" fmla="*/ 50 w 56"/>
                  <a:gd name="T23" fmla="*/ 47 h 49"/>
                  <a:gd name="T24" fmla="*/ 54 w 56"/>
                  <a:gd name="T25"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9">
                    <a:moveTo>
                      <a:pt x="54" y="22"/>
                    </a:moveTo>
                    <a:cubicBezTo>
                      <a:pt x="52" y="10"/>
                      <a:pt x="42" y="0"/>
                      <a:pt x="28" y="0"/>
                    </a:cubicBezTo>
                    <a:cubicBezTo>
                      <a:pt x="28" y="0"/>
                      <a:pt x="27" y="0"/>
                      <a:pt x="27" y="0"/>
                    </a:cubicBezTo>
                    <a:cubicBezTo>
                      <a:pt x="13" y="1"/>
                      <a:pt x="2" y="12"/>
                      <a:pt x="1" y="24"/>
                    </a:cubicBezTo>
                    <a:cubicBezTo>
                      <a:pt x="0" y="32"/>
                      <a:pt x="3" y="41"/>
                      <a:pt x="7" y="49"/>
                    </a:cubicBezTo>
                    <a:cubicBezTo>
                      <a:pt x="9" y="47"/>
                      <a:pt x="12" y="46"/>
                      <a:pt x="14" y="45"/>
                    </a:cubicBezTo>
                    <a:cubicBezTo>
                      <a:pt x="13" y="41"/>
                      <a:pt x="13" y="37"/>
                      <a:pt x="13" y="33"/>
                    </a:cubicBezTo>
                    <a:cubicBezTo>
                      <a:pt x="14" y="25"/>
                      <a:pt x="20" y="18"/>
                      <a:pt x="28" y="18"/>
                    </a:cubicBezTo>
                    <a:cubicBezTo>
                      <a:pt x="28" y="18"/>
                      <a:pt x="28" y="18"/>
                      <a:pt x="28" y="18"/>
                    </a:cubicBezTo>
                    <a:cubicBezTo>
                      <a:pt x="35" y="18"/>
                      <a:pt x="41" y="24"/>
                      <a:pt x="43" y="32"/>
                    </a:cubicBezTo>
                    <a:cubicBezTo>
                      <a:pt x="44" y="35"/>
                      <a:pt x="44" y="39"/>
                      <a:pt x="43" y="43"/>
                    </a:cubicBezTo>
                    <a:cubicBezTo>
                      <a:pt x="46" y="44"/>
                      <a:pt x="48" y="45"/>
                      <a:pt x="50" y="47"/>
                    </a:cubicBezTo>
                    <a:cubicBezTo>
                      <a:pt x="54" y="38"/>
                      <a:pt x="56" y="30"/>
                      <a:pt x="54" y="2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6" name="Freeform 145"/>
              <p:cNvSpPr/>
              <p:nvPr/>
            </p:nvSpPr>
            <p:spPr bwMode="auto">
              <a:xfrm>
                <a:off x="3765550" y="5426075"/>
                <a:ext cx="77788" cy="82550"/>
              </a:xfrm>
              <a:custGeom>
                <a:avLst/>
                <a:gdLst>
                  <a:gd name="T0" fmla="*/ 11 w 21"/>
                  <a:gd name="T1" fmla="*/ 0 h 22"/>
                  <a:gd name="T2" fmla="*/ 10 w 21"/>
                  <a:gd name="T3" fmla="*/ 0 h 22"/>
                  <a:gd name="T4" fmla="*/ 0 w 21"/>
                  <a:gd name="T5" fmla="*/ 11 h 22"/>
                  <a:gd name="T6" fmla="*/ 10 w 21"/>
                  <a:gd name="T7" fmla="*/ 22 h 22"/>
                  <a:gd name="T8" fmla="*/ 10 w 21"/>
                  <a:gd name="T9" fmla="*/ 22 h 22"/>
                  <a:gd name="T10" fmla="*/ 21 w 21"/>
                  <a:gd name="T11" fmla="*/ 11 h 22"/>
                  <a:gd name="T12" fmla="*/ 11 w 2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1" y="0"/>
                    </a:moveTo>
                    <a:cubicBezTo>
                      <a:pt x="11" y="0"/>
                      <a:pt x="11" y="0"/>
                      <a:pt x="10" y="0"/>
                    </a:cubicBezTo>
                    <a:cubicBezTo>
                      <a:pt x="5" y="0"/>
                      <a:pt x="0" y="5"/>
                      <a:pt x="0" y="11"/>
                    </a:cubicBezTo>
                    <a:cubicBezTo>
                      <a:pt x="0" y="17"/>
                      <a:pt x="4" y="22"/>
                      <a:pt x="10" y="22"/>
                    </a:cubicBezTo>
                    <a:cubicBezTo>
                      <a:pt x="10" y="22"/>
                      <a:pt x="10" y="22"/>
                      <a:pt x="10" y="22"/>
                    </a:cubicBezTo>
                    <a:cubicBezTo>
                      <a:pt x="16" y="22"/>
                      <a:pt x="21" y="17"/>
                      <a:pt x="21" y="11"/>
                    </a:cubicBezTo>
                    <a:cubicBezTo>
                      <a:pt x="21" y="5"/>
                      <a:pt x="17" y="0"/>
                      <a:pt x="11"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7" name="Freeform 146"/>
              <p:cNvSpPr>
                <a:spLocks noEditPoints="1"/>
              </p:cNvSpPr>
              <p:nvPr/>
            </p:nvSpPr>
            <p:spPr bwMode="auto">
              <a:xfrm>
                <a:off x="3678238" y="5343525"/>
                <a:ext cx="252413" cy="247650"/>
              </a:xfrm>
              <a:custGeom>
                <a:avLst/>
                <a:gdLst>
                  <a:gd name="T0" fmla="*/ 34 w 67"/>
                  <a:gd name="T1" fmla="*/ 0 h 66"/>
                  <a:gd name="T2" fmla="*/ 33 w 67"/>
                  <a:gd name="T3" fmla="*/ 0 h 66"/>
                  <a:gd name="T4" fmla="*/ 33 w 67"/>
                  <a:gd name="T5" fmla="*/ 11 h 66"/>
                  <a:gd name="T6" fmla="*/ 34 w 67"/>
                  <a:gd name="T7" fmla="*/ 11 h 66"/>
                  <a:gd name="T8" fmla="*/ 56 w 67"/>
                  <a:gd name="T9" fmla="*/ 34 h 66"/>
                  <a:gd name="T10" fmla="*/ 56 w 67"/>
                  <a:gd name="T11" fmla="*/ 34 h 66"/>
                  <a:gd name="T12" fmla="*/ 34 w 67"/>
                  <a:gd name="T13" fmla="*/ 55 h 66"/>
                  <a:gd name="T14" fmla="*/ 33 w 67"/>
                  <a:gd name="T15" fmla="*/ 55 h 66"/>
                  <a:gd name="T16" fmla="*/ 33 w 67"/>
                  <a:gd name="T17" fmla="*/ 66 h 66"/>
                  <a:gd name="T18" fmla="*/ 34 w 67"/>
                  <a:gd name="T19" fmla="*/ 66 h 66"/>
                  <a:gd name="T20" fmla="*/ 67 w 67"/>
                  <a:gd name="T21" fmla="*/ 34 h 66"/>
                  <a:gd name="T22" fmla="*/ 34 w 67"/>
                  <a:gd name="T23" fmla="*/ 0 h 66"/>
                  <a:gd name="T24" fmla="*/ 33 w 67"/>
                  <a:gd name="T25" fmla="*/ 0 h 66"/>
                  <a:gd name="T26" fmla="*/ 33 w 67"/>
                  <a:gd name="T27" fmla="*/ 0 h 66"/>
                  <a:gd name="T28" fmla="*/ 0 w 67"/>
                  <a:gd name="T29" fmla="*/ 32 h 66"/>
                  <a:gd name="T30" fmla="*/ 33 w 67"/>
                  <a:gd name="T31" fmla="*/ 66 h 66"/>
                  <a:gd name="T32" fmla="*/ 33 w 67"/>
                  <a:gd name="T33" fmla="*/ 66 h 66"/>
                  <a:gd name="T34" fmla="*/ 33 w 67"/>
                  <a:gd name="T35" fmla="*/ 55 h 66"/>
                  <a:gd name="T36" fmla="*/ 33 w 67"/>
                  <a:gd name="T37" fmla="*/ 55 h 66"/>
                  <a:gd name="T38" fmla="*/ 11 w 67"/>
                  <a:gd name="T39" fmla="*/ 32 h 66"/>
                  <a:gd name="T40" fmla="*/ 33 w 67"/>
                  <a:gd name="T41" fmla="*/ 11 h 66"/>
                  <a:gd name="T42" fmla="*/ 33 w 67"/>
                  <a:gd name="T43" fmla="*/ 11 h 66"/>
                  <a:gd name="T44" fmla="*/ 33 w 67"/>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66">
                    <a:moveTo>
                      <a:pt x="34" y="0"/>
                    </a:moveTo>
                    <a:cubicBezTo>
                      <a:pt x="34" y="0"/>
                      <a:pt x="34" y="0"/>
                      <a:pt x="33" y="0"/>
                    </a:cubicBezTo>
                    <a:cubicBezTo>
                      <a:pt x="33" y="11"/>
                      <a:pt x="33" y="11"/>
                      <a:pt x="33" y="11"/>
                    </a:cubicBezTo>
                    <a:cubicBezTo>
                      <a:pt x="34" y="11"/>
                      <a:pt x="34" y="11"/>
                      <a:pt x="34" y="11"/>
                    </a:cubicBezTo>
                    <a:cubicBezTo>
                      <a:pt x="46" y="11"/>
                      <a:pt x="56" y="21"/>
                      <a:pt x="56" y="34"/>
                    </a:cubicBezTo>
                    <a:cubicBezTo>
                      <a:pt x="56" y="34"/>
                      <a:pt x="56" y="34"/>
                      <a:pt x="56" y="34"/>
                    </a:cubicBezTo>
                    <a:cubicBezTo>
                      <a:pt x="55" y="46"/>
                      <a:pt x="45" y="55"/>
                      <a:pt x="34" y="55"/>
                    </a:cubicBezTo>
                    <a:cubicBezTo>
                      <a:pt x="33" y="55"/>
                      <a:pt x="33" y="55"/>
                      <a:pt x="33" y="55"/>
                    </a:cubicBezTo>
                    <a:cubicBezTo>
                      <a:pt x="33" y="66"/>
                      <a:pt x="33" y="66"/>
                      <a:pt x="33" y="66"/>
                    </a:cubicBezTo>
                    <a:cubicBezTo>
                      <a:pt x="34" y="66"/>
                      <a:pt x="34" y="66"/>
                      <a:pt x="34" y="66"/>
                    </a:cubicBezTo>
                    <a:cubicBezTo>
                      <a:pt x="51" y="66"/>
                      <a:pt x="66" y="52"/>
                      <a:pt x="67" y="34"/>
                    </a:cubicBezTo>
                    <a:cubicBezTo>
                      <a:pt x="67" y="16"/>
                      <a:pt x="53" y="0"/>
                      <a:pt x="34" y="0"/>
                    </a:cubicBezTo>
                    <a:close/>
                    <a:moveTo>
                      <a:pt x="33" y="0"/>
                    </a:moveTo>
                    <a:cubicBezTo>
                      <a:pt x="33" y="0"/>
                      <a:pt x="33" y="0"/>
                      <a:pt x="33" y="0"/>
                    </a:cubicBezTo>
                    <a:cubicBezTo>
                      <a:pt x="16" y="0"/>
                      <a:pt x="1" y="14"/>
                      <a:pt x="0" y="32"/>
                    </a:cubicBezTo>
                    <a:cubicBezTo>
                      <a:pt x="0" y="50"/>
                      <a:pt x="14" y="66"/>
                      <a:pt x="33" y="66"/>
                    </a:cubicBezTo>
                    <a:cubicBezTo>
                      <a:pt x="33" y="66"/>
                      <a:pt x="33" y="66"/>
                      <a:pt x="33" y="66"/>
                    </a:cubicBezTo>
                    <a:cubicBezTo>
                      <a:pt x="33" y="55"/>
                      <a:pt x="33" y="55"/>
                      <a:pt x="33" y="55"/>
                    </a:cubicBezTo>
                    <a:cubicBezTo>
                      <a:pt x="33" y="55"/>
                      <a:pt x="33" y="55"/>
                      <a:pt x="33" y="55"/>
                    </a:cubicBezTo>
                    <a:cubicBezTo>
                      <a:pt x="21" y="55"/>
                      <a:pt x="11" y="45"/>
                      <a:pt x="11" y="32"/>
                    </a:cubicBezTo>
                    <a:cubicBezTo>
                      <a:pt x="12" y="20"/>
                      <a:pt x="21" y="11"/>
                      <a:pt x="33" y="11"/>
                    </a:cubicBezTo>
                    <a:cubicBezTo>
                      <a:pt x="33" y="11"/>
                      <a:pt x="33" y="11"/>
                      <a:pt x="33" y="11"/>
                    </a:cubicBezTo>
                    <a:lnTo>
                      <a:pt x="3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8" name="Freeform 147"/>
              <p:cNvSpPr/>
              <p:nvPr/>
            </p:nvSpPr>
            <p:spPr bwMode="auto">
              <a:xfrm>
                <a:off x="3581400" y="5521325"/>
                <a:ext cx="225425" cy="212725"/>
              </a:xfrm>
              <a:custGeom>
                <a:avLst/>
                <a:gdLst>
                  <a:gd name="T0" fmla="*/ 28 w 60"/>
                  <a:gd name="T1" fmla="*/ 7 h 57"/>
                  <a:gd name="T2" fmla="*/ 24 w 60"/>
                  <a:gd name="T3" fmla="*/ 0 h 57"/>
                  <a:gd name="T4" fmla="*/ 6 w 60"/>
                  <a:gd name="T5" fmla="*/ 18 h 57"/>
                  <a:gd name="T6" fmla="*/ 15 w 60"/>
                  <a:gd name="T7" fmla="*/ 52 h 57"/>
                  <a:gd name="T8" fmla="*/ 30 w 60"/>
                  <a:gd name="T9" fmla="*/ 57 h 57"/>
                  <a:gd name="T10" fmla="*/ 50 w 60"/>
                  <a:gd name="T11" fmla="*/ 48 h 57"/>
                  <a:gd name="T12" fmla="*/ 60 w 60"/>
                  <a:gd name="T13" fmla="*/ 24 h 57"/>
                  <a:gd name="T14" fmla="*/ 59 w 60"/>
                  <a:gd name="T15" fmla="*/ 24 h 57"/>
                  <a:gd name="T16" fmla="*/ 59 w 60"/>
                  <a:gd name="T17" fmla="*/ 24 h 57"/>
                  <a:gd name="T18" fmla="*/ 52 w 60"/>
                  <a:gd name="T19" fmla="*/ 23 h 57"/>
                  <a:gd name="T20" fmla="*/ 46 w 60"/>
                  <a:gd name="T21" fmla="*/ 34 h 57"/>
                  <a:gd name="T22" fmla="*/ 33 w 60"/>
                  <a:gd name="T23" fmla="*/ 40 h 57"/>
                  <a:gd name="T24" fmla="*/ 25 w 60"/>
                  <a:gd name="T25" fmla="*/ 38 h 57"/>
                  <a:gd name="T26" fmla="*/ 21 w 60"/>
                  <a:gd name="T27" fmla="*/ 17 h 57"/>
                  <a:gd name="T28" fmla="*/ 28 w 60"/>
                  <a:gd name="T29"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7">
                    <a:moveTo>
                      <a:pt x="28" y="7"/>
                    </a:moveTo>
                    <a:cubicBezTo>
                      <a:pt x="27" y="5"/>
                      <a:pt x="25" y="3"/>
                      <a:pt x="24" y="0"/>
                    </a:cubicBezTo>
                    <a:cubicBezTo>
                      <a:pt x="16" y="5"/>
                      <a:pt x="9" y="11"/>
                      <a:pt x="6" y="18"/>
                    </a:cubicBezTo>
                    <a:cubicBezTo>
                      <a:pt x="0" y="30"/>
                      <a:pt x="4" y="45"/>
                      <a:pt x="15" y="52"/>
                    </a:cubicBezTo>
                    <a:cubicBezTo>
                      <a:pt x="20" y="56"/>
                      <a:pt x="25" y="57"/>
                      <a:pt x="30" y="57"/>
                    </a:cubicBezTo>
                    <a:cubicBezTo>
                      <a:pt x="38" y="57"/>
                      <a:pt x="45" y="54"/>
                      <a:pt x="50" y="48"/>
                    </a:cubicBezTo>
                    <a:cubicBezTo>
                      <a:pt x="56" y="42"/>
                      <a:pt x="59" y="33"/>
                      <a:pt x="60" y="24"/>
                    </a:cubicBezTo>
                    <a:cubicBezTo>
                      <a:pt x="59" y="24"/>
                      <a:pt x="59" y="24"/>
                      <a:pt x="59" y="24"/>
                    </a:cubicBezTo>
                    <a:cubicBezTo>
                      <a:pt x="59" y="24"/>
                      <a:pt x="59" y="24"/>
                      <a:pt x="59" y="24"/>
                    </a:cubicBezTo>
                    <a:cubicBezTo>
                      <a:pt x="56" y="24"/>
                      <a:pt x="54" y="24"/>
                      <a:pt x="52" y="23"/>
                    </a:cubicBezTo>
                    <a:cubicBezTo>
                      <a:pt x="50" y="27"/>
                      <a:pt x="48" y="31"/>
                      <a:pt x="46" y="34"/>
                    </a:cubicBezTo>
                    <a:cubicBezTo>
                      <a:pt x="42" y="38"/>
                      <a:pt x="38" y="40"/>
                      <a:pt x="33" y="40"/>
                    </a:cubicBezTo>
                    <a:cubicBezTo>
                      <a:pt x="30" y="40"/>
                      <a:pt x="28" y="39"/>
                      <a:pt x="25" y="38"/>
                    </a:cubicBezTo>
                    <a:cubicBezTo>
                      <a:pt x="19" y="33"/>
                      <a:pt x="17" y="25"/>
                      <a:pt x="21" y="17"/>
                    </a:cubicBezTo>
                    <a:cubicBezTo>
                      <a:pt x="22" y="14"/>
                      <a:pt x="25" y="10"/>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9" name="Freeform 148"/>
              <p:cNvSpPr/>
              <p:nvPr/>
            </p:nvSpPr>
            <p:spPr bwMode="auto">
              <a:xfrm>
                <a:off x="3813175" y="5513388"/>
                <a:ext cx="225425" cy="209550"/>
              </a:xfrm>
              <a:custGeom>
                <a:avLst/>
                <a:gdLst>
                  <a:gd name="T0" fmla="*/ 46 w 60"/>
                  <a:gd name="T1" fmla="*/ 50 h 56"/>
                  <a:gd name="T2" fmla="*/ 53 w 60"/>
                  <a:gd name="T3" fmla="*/ 16 h 56"/>
                  <a:gd name="T4" fmla="*/ 34 w 60"/>
                  <a:gd name="T5" fmla="*/ 0 h 56"/>
                  <a:gd name="T6" fmla="*/ 30 w 60"/>
                  <a:gd name="T7" fmla="*/ 7 h 56"/>
                  <a:gd name="T8" fmla="*/ 38 w 60"/>
                  <a:gd name="T9" fmla="*/ 16 h 56"/>
                  <a:gd name="T10" fmla="*/ 35 w 60"/>
                  <a:gd name="T11" fmla="*/ 36 h 56"/>
                  <a:gd name="T12" fmla="*/ 27 w 60"/>
                  <a:gd name="T13" fmla="*/ 39 h 56"/>
                  <a:gd name="T14" fmla="*/ 15 w 60"/>
                  <a:gd name="T15" fmla="*/ 35 h 56"/>
                  <a:gd name="T16" fmla="*/ 7 w 60"/>
                  <a:gd name="T17" fmla="*/ 25 h 56"/>
                  <a:gd name="T18" fmla="*/ 0 w 60"/>
                  <a:gd name="T19" fmla="*/ 26 h 56"/>
                  <a:gd name="T20" fmla="*/ 3 w 60"/>
                  <a:gd name="T21" fmla="*/ 37 h 56"/>
                  <a:gd name="T22" fmla="*/ 5 w 60"/>
                  <a:gd name="T23" fmla="*/ 40 h 56"/>
                  <a:gd name="T24" fmla="*/ 11 w 60"/>
                  <a:gd name="T25" fmla="*/ 49 h 56"/>
                  <a:gd name="T26" fmla="*/ 30 w 60"/>
                  <a:gd name="T27" fmla="*/ 56 h 56"/>
                  <a:gd name="T28" fmla="*/ 46 w 60"/>
                  <a:gd name="T2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6">
                    <a:moveTo>
                      <a:pt x="46" y="50"/>
                    </a:moveTo>
                    <a:cubicBezTo>
                      <a:pt x="58" y="42"/>
                      <a:pt x="60" y="26"/>
                      <a:pt x="53" y="16"/>
                    </a:cubicBezTo>
                    <a:cubicBezTo>
                      <a:pt x="49" y="9"/>
                      <a:pt x="42" y="3"/>
                      <a:pt x="34" y="0"/>
                    </a:cubicBezTo>
                    <a:cubicBezTo>
                      <a:pt x="33" y="2"/>
                      <a:pt x="32" y="5"/>
                      <a:pt x="30" y="7"/>
                    </a:cubicBezTo>
                    <a:cubicBezTo>
                      <a:pt x="34" y="10"/>
                      <a:pt x="37" y="13"/>
                      <a:pt x="38" y="16"/>
                    </a:cubicBezTo>
                    <a:cubicBezTo>
                      <a:pt x="42" y="23"/>
                      <a:pt x="41" y="32"/>
                      <a:pt x="35" y="36"/>
                    </a:cubicBezTo>
                    <a:cubicBezTo>
                      <a:pt x="33" y="38"/>
                      <a:pt x="30" y="39"/>
                      <a:pt x="27" y="39"/>
                    </a:cubicBezTo>
                    <a:cubicBezTo>
                      <a:pt x="23" y="39"/>
                      <a:pt x="18" y="38"/>
                      <a:pt x="15" y="35"/>
                    </a:cubicBezTo>
                    <a:cubicBezTo>
                      <a:pt x="12" y="32"/>
                      <a:pt x="9" y="29"/>
                      <a:pt x="7" y="25"/>
                    </a:cubicBezTo>
                    <a:cubicBezTo>
                      <a:pt x="5" y="25"/>
                      <a:pt x="2" y="26"/>
                      <a:pt x="0" y="26"/>
                    </a:cubicBezTo>
                    <a:cubicBezTo>
                      <a:pt x="1" y="30"/>
                      <a:pt x="2" y="34"/>
                      <a:pt x="3" y="37"/>
                    </a:cubicBezTo>
                    <a:cubicBezTo>
                      <a:pt x="4" y="38"/>
                      <a:pt x="4" y="39"/>
                      <a:pt x="5" y="40"/>
                    </a:cubicBezTo>
                    <a:cubicBezTo>
                      <a:pt x="6" y="44"/>
                      <a:pt x="9" y="46"/>
                      <a:pt x="11" y="49"/>
                    </a:cubicBezTo>
                    <a:cubicBezTo>
                      <a:pt x="16" y="54"/>
                      <a:pt x="23" y="56"/>
                      <a:pt x="30" y="56"/>
                    </a:cubicBezTo>
                    <a:cubicBezTo>
                      <a:pt x="36" y="56"/>
                      <a:pt x="41" y="54"/>
                      <a:pt x="4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0" name="Freeform 149"/>
              <p:cNvSpPr/>
              <p:nvPr/>
            </p:nvSpPr>
            <p:spPr bwMode="auto">
              <a:xfrm>
                <a:off x="3502025" y="5313363"/>
                <a:ext cx="211138" cy="207963"/>
              </a:xfrm>
              <a:custGeom>
                <a:avLst/>
                <a:gdLst>
                  <a:gd name="T0" fmla="*/ 19 w 56"/>
                  <a:gd name="T1" fmla="*/ 52 h 55"/>
                  <a:gd name="T2" fmla="*/ 33 w 56"/>
                  <a:gd name="T3" fmla="*/ 55 h 55"/>
                  <a:gd name="T4" fmla="*/ 45 w 56"/>
                  <a:gd name="T5" fmla="*/ 54 h 55"/>
                  <a:gd name="T6" fmla="*/ 43 w 56"/>
                  <a:gd name="T7" fmla="*/ 46 h 55"/>
                  <a:gd name="T8" fmla="*/ 31 w 56"/>
                  <a:gd name="T9" fmla="*/ 43 h 55"/>
                  <a:gd name="T10" fmla="*/ 21 w 56"/>
                  <a:gd name="T11" fmla="*/ 25 h 55"/>
                  <a:gd name="T12" fmla="*/ 37 w 56"/>
                  <a:gd name="T13" fmla="*/ 14 h 55"/>
                  <a:gd name="T14" fmla="*/ 39 w 56"/>
                  <a:gd name="T15" fmla="*/ 14 h 55"/>
                  <a:gd name="T16" fmla="*/ 50 w 56"/>
                  <a:gd name="T17" fmla="*/ 18 h 55"/>
                  <a:gd name="T18" fmla="*/ 56 w 56"/>
                  <a:gd name="T19" fmla="*/ 12 h 55"/>
                  <a:gd name="T20" fmla="*/ 33 w 56"/>
                  <a:gd name="T21" fmla="*/ 1 h 55"/>
                  <a:gd name="T22" fmla="*/ 30 w 56"/>
                  <a:gd name="T23" fmla="*/ 0 h 55"/>
                  <a:gd name="T24" fmla="*/ 4 w 56"/>
                  <a:gd name="T25" fmla="*/ 20 h 55"/>
                  <a:gd name="T26" fmla="*/ 19 w 56"/>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5">
                    <a:moveTo>
                      <a:pt x="19" y="52"/>
                    </a:moveTo>
                    <a:cubicBezTo>
                      <a:pt x="23" y="54"/>
                      <a:pt x="28" y="55"/>
                      <a:pt x="33" y="55"/>
                    </a:cubicBezTo>
                    <a:cubicBezTo>
                      <a:pt x="37" y="55"/>
                      <a:pt x="41" y="54"/>
                      <a:pt x="45" y="54"/>
                    </a:cubicBezTo>
                    <a:cubicBezTo>
                      <a:pt x="44" y="51"/>
                      <a:pt x="43" y="49"/>
                      <a:pt x="43" y="46"/>
                    </a:cubicBezTo>
                    <a:cubicBezTo>
                      <a:pt x="38" y="46"/>
                      <a:pt x="34" y="45"/>
                      <a:pt x="31" y="43"/>
                    </a:cubicBezTo>
                    <a:cubicBezTo>
                      <a:pt x="23" y="40"/>
                      <a:pt x="19" y="32"/>
                      <a:pt x="21" y="25"/>
                    </a:cubicBezTo>
                    <a:cubicBezTo>
                      <a:pt x="23" y="18"/>
                      <a:pt x="29" y="14"/>
                      <a:pt x="37" y="14"/>
                    </a:cubicBezTo>
                    <a:cubicBezTo>
                      <a:pt x="37" y="14"/>
                      <a:pt x="38" y="14"/>
                      <a:pt x="39" y="14"/>
                    </a:cubicBezTo>
                    <a:cubicBezTo>
                      <a:pt x="43" y="15"/>
                      <a:pt x="46" y="16"/>
                      <a:pt x="50" y="18"/>
                    </a:cubicBezTo>
                    <a:cubicBezTo>
                      <a:pt x="52" y="16"/>
                      <a:pt x="54" y="14"/>
                      <a:pt x="56" y="12"/>
                    </a:cubicBezTo>
                    <a:cubicBezTo>
                      <a:pt x="49" y="6"/>
                      <a:pt x="41" y="1"/>
                      <a:pt x="33" y="1"/>
                    </a:cubicBezTo>
                    <a:cubicBezTo>
                      <a:pt x="32" y="0"/>
                      <a:pt x="31" y="0"/>
                      <a:pt x="30" y="0"/>
                    </a:cubicBezTo>
                    <a:cubicBezTo>
                      <a:pt x="18" y="0"/>
                      <a:pt x="7" y="8"/>
                      <a:pt x="4" y="20"/>
                    </a:cubicBezTo>
                    <a:cubicBezTo>
                      <a:pt x="0" y="34"/>
                      <a:pt x="7" y="47"/>
                      <a:pt x="19" y="5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1" name="Freeform 150"/>
              <p:cNvSpPr/>
              <p:nvPr/>
            </p:nvSpPr>
            <p:spPr bwMode="auto">
              <a:xfrm>
                <a:off x="4684713" y="4356100"/>
                <a:ext cx="146050" cy="263525"/>
              </a:xfrm>
              <a:custGeom>
                <a:avLst/>
                <a:gdLst>
                  <a:gd name="T0" fmla="*/ 39 w 39"/>
                  <a:gd name="T1" fmla="*/ 35 h 70"/>
                  <a:gd name="T2" fmla="*/ 19 w 39"/>
                  <a:gd name="T3" fmla="*/ 0 h 70"/>
                  <a:gd name="T4" fmla="*/ 0 w 39"/>
                  <a:gd name="T5" fmla="*/ 35 h 70"/>
                  <a:gd name="T6" fmla="*/ 19 w 39"/>
                  <a:gd name="T7" fmla="*/ 70 h 70"/>
                  <a:gd name="T8" fmla="*/ 39 w 39"/>
                  <a:gd name="T9" fmla="*/ 35 h 70"/>
                </a:gdLst>
                <a:ahLst/>
                <a:cxnLst>
                  <a:cxn ang="0">
                    <a:pos x="T0" y="T1"/>
                  </a:cxn>
                  <a:cxn ang="0">
                    <a:pos x="T2" y="T3"/>
                  </a:cxn>
                  <a:cxn ang="0">
                    <a:pos x="T4" y="T5"/>
                  </a:cxn>
                  <a:cxn ang="0">
                    <a:pos x="T6" y="T7"/>
                  </a:cxn>
                  <a:cxn ang="0">
                    <a:pos x="T8" y="T9"/>
                  </a:cxn>
                </a:cxnLst>
                <a:rect l="0" t="0" r="r" b="b"/>
                <a:pathLst>
                  <a:path w="39" h="70">
                    <a:moveTo>
                      <a:pt x="39" y="35"/>
                    </a:moveTo>
                    <a:cubicBezTo>
                      <a:pt x="39" y="23"/>
                      <a:pt x="31" y="5"/>
                      <a:pt x="19" y="0"/>
                    </a:cubicBezTo>
                    <a:cubicBezTo>
                      <a:pt x="7" y="5"/>
                      <a:pt x="0" y="23"/>
                      <a:pt x="0" y="35"/>
                    </a:cubicBezTo>
                    <a:cubicBezTo>
                      <a:pt x="0" y="47"/>
                      <a:pt x="7" y="65"/>
                      <a:pt x="19" y="70"/>
                    </a:cubicBezTo>
                    <a:cubicBezTo>
                      <a:pt x="31" y="65"/>
                      <a:pt x="39" y="47"/>
                      <a:pt x="3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2" name="Freeform 151"/>
              <p:cNvSpPr/>
              <p:nvPr/>
            </p:nvSpPr>
            <p:spPr bwMode="auto">
              <a:xfrm>
                <a:off x="4786313" y="4521200"/>
                <a:ext cx="239713" cy="192088"/>
              </a:xfrm>
              <a:custGeom>
                <a:avLst/>
                <a:gdLst>
                  <a:gd name="T0" fmla="*/ 2 w 64"/>
                  <a:gd name="T1" fmla="*/ 43 h 51"/>
                  <a:gd name="T2" fmla="*/ 42 w 64"/>
                  <a:gd name="T3" fmla="*/ 43 h 51"/>
                  <a:gd name="T4" fmla="*/ 62 w 64"/>
                  <a:gd name="T5" fmla="*/ 9 h 51"/>
                  <a:gd name="T6" fmla="*/ 22 w 64"/>
                  <a:gd name="T7" fmla="*/ 8 h 51"/>
                  <a:gd name="T8" fmla="*/ 2 w 64"/>
                  <a:gd name="T9" fmla="*/ 43 h 51"/>
                </a:gdLst>
                <a:ahLst/>
                <a:cxnLst>
                  <a:cxn ang="0">
                    <a:pos x="T0" y="T1"/>
                  </a:cxn>
                  <a:cxn ang="0">
                    <a:pos x="T2" y="T3"/>
                  </a:cxn>
                  <a:cxn ang="0">
                    <a:pos x="T4" y="T5"/>
                  </a:cxn>
                  <a:cxn ang="0">
                    <a:pos x="T6" y="T7"/>
                  </a:cxn>
                  <a:cxn ang="0">
                    <a:pos x="T8" y="T9"/>
                  </a:cxn>
                </a:cxnLst>
                <a:rect l="0" t="0" r="r" b="b"/>
                <a:pathLst>
                  <a:path w="64" h="51">
                    <a:moveTo>
                      <a:pt x="2" y="43"/>
                    </a:moveTo>
                    <a:cubicBezTo>
                      <a:pt x="12" y="51"/>
                      <a:pt x="31" y="49"/>
                      <a:pt x="42" y="43"/>
                    </a:cubicBezTo>
                    <a:cubicBezTo>
                      <a:pt x="52" y="37"/>
                      <a:pt x="64" y="22"/>
                      <a:pt x="62" y="9"/>
                    </a:cubicBezTo>
                    <a:cubicBezTo>
                      <a:pt x="52" y="0"/>
                      <a:pt x="33" y="2"/>
                      <a:pt x="22" y="8"/>
                    </a:cubicBezTo>
                    <a:cubicBezTo>
                      <a:pt x="12" y="14"/>
                      <a:pt x="0" y="30"/>
                      <a:pt x="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3" name="Freeform 152"/>
              <p:cNvSpPr/>
              <p:nvPr/>
            </p:nvSpPr>
            <p:spPr bwMode="auto">
              <a:xfrm>
                <a:off x="4786313" y="4713288"/>
                <a:ext cx="239713" cy="187325"/>
              </a:xfrm>
              <a:custGeom>
                <a:avLst/>
                <a:gdLst>
                  <a:gd name="T0" fmla="*/ 42 w 64"/>
                  <a:gd name="T1" fmla="*/ 42 h 50"/>
                  <a:gd name="T2" fmla="*/ 62 w 64"/>
                  <a:gd name="T3" fmla="*/ 8 h 50"/>
                  <a:gd name="T4" fmla="*/ 22 w 64"/>
                  <a:gd name="T5" fmla="*/ 8 h 50"/>
                  <a:gd name="T6" fmla="*/ 2 w 64"/>
                  <a:gd name="T7" fmla="*/ 42 h 50"/>
                  <a:gd name="T8" fmla="*/ 42 w 64"/>
                  <a:gd name="T9" fmla="*/ 42 h 50"/>
                </a:gdLst>
                <a:ahLst/>
                <a:cxnLst>
                  <a:cxn ang="0">
                    <a:pos x="T0" y="T1"/>
                  </a:cxn>
                  <a:cxn ang="0">
                    <a:pos x="T2" y="T3"/>
                  </a:cxn>
                  <a:cxn ang="0">
                    <a:pos x="T4" y="T5"/>
                  </a:cxn>
                  <a:cxn ang="0">
                    <a:pos x="T6" y="T7"/>
                  </a:cxn>
                  <a:cxn ang="0">
                    <a:pos x="T8" y="T9"/>
                  </a:cxn>
                </a:cxnLst>
                <a:rect l="0" t="0" r="r" b="b"/>
                <a:pathLst>
                  <a:path w="64" h="50">
                    <a:moveTo>
                      <a:pt x="42" y="42"/>
                    </a:moveTo>
                    <a:cubicBezTo>
                      <a:pt x="52" y="36"/>
                      <a:pt x="64" y="21"/>
                      <a:pt x="62" y="8"/>
                    </a:cubicBezTo>
                    <a:cubicBezTo>
                      <a:pt x="52" y="0"/>
                      <a:pt x="33" y="2"/>
                      <a:pt x="22" y="8"/>
                    </a:cubicBezTo>
                    <a:cubicBezTo>
                      <a:pt x="12" y="14"/>
                      <a:pt x="0" y="29"/>
                      <a:pt x="2" y="42"/>
                    </a:cubicBezTo>
                    <a:cubicBezTo>
                      <a:pt x="12" y="50"/>
                      <a:pt x="31" y="48"/>
                      <a:pt x="42" y="4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4" name="Freeform 153"/>
              <p:cNvSpPr/>
              <p:nvPr/>
            </p:nvSpPr>
            <p:spPr bwMode="auto">
              <a:xfrm>
                <a:off x="4489450" y="4521200"/>
                <a:ext cx="239713" cy="192088"/>
              </a:xfrm>
              <a:custGeom>
                <a:avLst/>
                <a:gdLst>
                  <a:gd name="T0" fmla="*/ 22 w 64"/>
                  <a:gd name="T1" fmla="*/ 43 h 51"/>
                  <a:gd name="T2" fmla="*/ 62 w 64"/>
                  <a:gd name="T3" fmla="*/ 43 h 51"/>
                  <a:gd name="T4" fmla="*/ 41 w 64"/>
                  <a:gd name="T5" fmla="*/ 8 h 51"/>
                  <a:gd name="T6" fmla="*/ 1 w 64"/>
                  <a:gd name="T7" fmla="*/ 9 h 51"/>
                  <a:gd name="T8" fmla="*/ 22 w 64"/>
                  <a:gd name="T9" fmla="*/ 43 h 51"/>
                </a:gdLst>
                <a:ahLst/>
                <a:cxnLst>
                  <a:cxn ang="0">
                    <a:pos x="T0" y="T1"/>
                  </a:cxn>
                  <a:cxn ang="0">
                    <a:pos x="T2" y="T3"/>
                  </a:cxn>
                  <a:cxn ang="0">
                    <a:pos x="T4" y="T5"/>
                  </a:cxn>
                  <a:cxn ang="0">
                    <a:pos x="T6" y="T7"/>
                  </a:cxn>
                  <a:cxn ang="0">
                    <a:pos x="T8" y="T9"/>
                  </a:cxn>
                </a:cxnLst>
                <a:rect l="0" t="0" r="r" b="b"/>
                <a:pathLst>
                  <a:path w="64" h="51">
                    <a:moveTo>
                      <a:pt x="22" y="43"/>
                    </a:moveTo>
                    <a:cubicBezTo>
                      <a:pt x="33" y="49"/>
                      <a:pt x="52" y="51"/>
                      <a:pt x="62" y="43"/>
                    </a:cubicBezTo>
                    <a:cubicBezTo>
                      <a:pt x="64" y="30"/>
                      <a:pt x="52" y="14"/>
                      <a:pt x="41" y="8"/>
                    </a:cubicBezTo>
                    <a:cubicBezTo>
                      <a:pt x="31" y="2"/>
                      <a:pt x="12" y="0"/>
                      <a:pt x="1" y="9"/>
                    </a:cubicBezTo>
                    <a:cubicBezTo>
                      <a:pt x="0" y="22"/>
                      <a:pt x="11" y="37"/>
                      <a:pt x="2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5" name="Freeform 154"/>
              <p:cNvSpPr/>
              <p:nvPr/>
            </p:nvSpPr>
            <p:spPr bwMode="auto">
              <a:xfrm>
                <a:off x="4489450" y="4713288"/>
                <a:ext cx="239713" cy="187325"/>
              </a:xfrm>
              <a:custGeom>
                <a:avLst/>
                <a:gdLst>
                  <a:gd name="T0" fmla="*/ 22 w 64"/>
                  <a:gd name="T1" fmla="*/ 42 h 50"/>
                  <a:gd name="T2" fmla="*/ 62 w 64"/>
                  <a:gd name="T3" fmla="*/ 42 h 50"/>
                  <a:gd name="T4" fmla="*/ 41 w 64"/>
                  <a:gd name="T5" fmla="*/ 8 h 50"/>
                  <a:gd name="T6" fmla="*/ 1 w 64"/>
                  <a:gd name="T7" fmla="*/ 8 h 50"/>
                  <a:gd name="T8" fmla="*/ 22 w 64"/>
                  <a:gd name="T9" fmla="*/ 42 h 50"/>
                </a:gdLst>
                <a:ahLst/>
                <a:cxnLst>
                  <a:cxn ang="0">
                    <a:pos x="T0" y="T1"/>
                  </a:cxn>
                  <a:cxn ang="0">
                    <a:pos x="T2" y="T3"/>
                  </a:cxn>
                  <a:cxn ang="0">
                    <a:pos x="T4" y="T5"/>
                  </a:cxn>
                  <a:cxn ang="0">
                    <a:pos x="T6" y="T7"/>
                  </a:cxn>
                  <a:cxn ang="0">
                    <a:pos x="T8" y="T9"/>
                  </a:cxn>
                </a:cxnLst>
                <a:rect l="0" t="0" r="r" b="b"/>
                <a:pathLst>
                  <a:path w="64" h="50">
                    <a:moveTo>
                      <a:pt x="22" y="42"/>
                    </a:moveTo>
                    <a:cubicBezTo>
                      <a:pt x="33" y="48"/>
                      <a:pt x="52" y="50"/>
                      <a:pt x="62" y="42"/>
                    </a:cubicBezTo>
                    <a:cubicBezTo>
                      <a:pt x="64" y="29"/>
                      <a:pt x="52" y="14"/>
                      <a:pt x="41" y="8"/>
                    </a:cubicBezTo>
                    <a:cubicBezTo>
                      <a:pt x="31" y="2"/>
                      <a:pt x="12" y="0"/>
                      <a:pt x="1" y="8"/>
                    </a:cubicBezTo>
                    <a:cubicBezTo>
                      <a:pt x="0" y="21"/>
                      <a:pt x="11" y="36"/>
                      <a:pt x="22" y="4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6" name="Freeform 155"/>
              <p:cNvSpPr/>
              <p:nvPr/>
            </p:nvSpPr>
            <p:spPr bwMode="auto">
              <a:xfrm>
                <a:off x="4740275" y="4645025"/>
                <a:ext cx="30163" cy="300038"/>
              </a:xfrm>
              <a:custGeom>
                <a:avLst/>
                <a:gdLst>
                  <a:gd name="T0" fmla="*/ 0 w 8"/>
                  <a:gd name="T1" fmla="*/ 2 h 80"/>
                  <a:gd name="T2" fmla="*/ 0 w 8"/>
                  <a:gd name="T3" fmla="*/ 78 h 80"/>
                  <a:gd name="T4" fmla="*/ 4 w 8"/>
                  <a:gd name="T5" fmla="*/ 80 h 80"/>
                  <a:gd name="T6" fmla="*/ 8 w 8"/>
                  <a:gd name="T7" fmla="*/ 78 h 80"/>
                  <a:gd name="T8" fmla="*/ 8 w 8"/>
                  <a:gd name="T9" fmla="*/ 2 h 80"/>
                  <a:gd name="T10" fmla="*/ 4 w 8"/>
                  <a:gd name="T11" fmla="*/ 0 h 80"/>
                  <a:gd name="T12" fmla="*/ 0 w 8"/>
                  <a:gd name="T13" fmla="*/ 2 h 80"/>
                </a:gdLst>
                <a:ahLst/>
                <a:cxnLst>
                  <a:cxn ang="0">
                    <a:pos x="T0" y="T1"/>
                  </a:cxn>
                  <a:cxn ang="0">
                    <a:pos x="T2" y="T3"/>
                  </a:cxn>
                  <a:cxn ang="0">
                    <a:pos x="T4" y="T5"/>
                  </a:cxn>
                  <a:cxn ang="0">
                    <a:pos x="T6" y="T7"/>
                  </a:cxn>
                  <a:cxn ang="0">
                    <a:pos x="T8" y="T9"/>
                  </a:cxn>
                  <a:cxn ang="0">
                    <a:pos x="T10" y="T11"/>
                  </a:cxn>
                  <a:cxn ang="0">
                    <a:pos x="T12" y="T13"/>
                  </a:cxn>
                </a:cxnLst>
                <a:rect l="0" t="0" r="r" b="b"/>
                <a:pathLst>
                  <a:path w="8" h="80">
                    <a:moveTo>
                      <a:pt x="0" y="2"/>
                    </a:moveTo>
                    <a:cubicBezTo>
                      <a:pt x="0" y="78"/>
                      <a:pt x="0" y="78"/>
                      <a:pt x="0" y="78"/>
                    </a:cubicBezTo>
                    <a:cubicBezTo>
                      <a:pt x="0" y="79"/>
                      <a:pt x="2" y="80"/>
                      <a:pt x="4" y="80"/>
                    </a:cubicBezTo>
                    <a:cubicBezTo>
                      <a:pt x="6" y="80"/>
                      <a:pt x="8" y="79"/>
                      <a:pt x="8" y="78"/>
                    </a:cubicBezTo>
                    <a:cubicBezTo>
                      <a:pt x="8" y="2"/>
                      <a:pt x="8" y="2"/>
                      <a:pt x="8" y="2"/>
                    </a:cubicBezTo>
                    <a:cubicBezTo>
                      <a:pt x="8" y="1"/>
                      <a:pt x="6" y="0"/>
                      <a:pt x="4" y="0"/>
                    </a:cubicBezTo>
                    <a:cubicBezTo>
                      <a:pt x="2" y="0"/>
                      <a:pt x="0" y="1"/>
                      <a:pt x="0" y="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7" name="Freeform 156"/>
              <p:cNvSpPr/>
              <p:nvPr/>
            </p:nvSpPr>
            <p:spPr bwMode="auto">
              <a:xfrm>
                <a:off x="1716088" y="4656138"/>
                <a:ext cx="47625" cy="260350"/>
              </a:xfrm>
              <a:custGeom>
                <a:avLst/>
                <a:gdLst>
                  <a:gd name="T0" fmla="*/ 13 w 13"/>
                  <a:gd name="T1" fmla="*/ 1 h 69"/>
                  <a:gd name="T2" fmla="*/ 7 w 13"/>
                  <a:gd name="T3" fmla="*/ 0 h 69"/>
                  <a:gd name="T4" fmla="*/ 7 w 13"/>
                  <a:gd name="T5" fmla="*/ 0 h 69"/>
                  <a:gd name="T6" fmla="*/ 0 w 13"/>
                  <a:gd name="T7" fmla="*/ 1 h 69"/>
                  <a:gd name="T8" fmla="*/ 0 w 13"/>
                  <a:gd name="T9" fmla="*/ 69 h 69"/>
                  <a:gd name="T10" fmla="*/ 13 w 13"/>
                  <a:gd name="T11" fmla="*/ 69 h 69"/>
                  <a:gd name="T12" fmla="*/ 13 w 13"/>
                  <a:gd name="T13" fmla="*/ 1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3" y="1"/>
                    </a:moveTo>
                    <a:cubicBezTo>
                      <a:pt x="11" y="0"/>
                      <a:pt x="9" y="0"/>
                      <a:pt x="7" y="0"/>
                    </a:cubicBezTo>
                    <a:cubicBezTo>
                      <a:pt x="7" y="0"/>
                      <a:pt x="7" y="0"/>
                      <a:pt x="7" y="0"/>
                    </a:cubicBezTo>
                    <a:cubicBezTo>
                      <a:pt x="4" y="0"/>
                      <a:pt x="2" y="0"/>
                      <a:pt x="0" y="1"/>
                    </a:cubicBezTo>
                    <a:cubicBezTo>
                      <a:pt x="0" y="69"/>
                      <a:pt x="0" y="69"/>
                      <a:pt x="0" y="69"/>
                    </a:cubicBezTo>
                    <a:cubicBezTo>
                      <a:pt x="13" y="69"/>
                      <a:pt x="13" y="69"/>
                      <a:pt x="13" y="69"/>
                    </a:cubicBezTo>
                    <a:lnTo>
                      <a:pt x="13"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8" name="Freeform 157"/>
              <p:cNvSpPr/>
              <p:nvPr/>
            </p:nvSpPr>
            <p:spPr bwMode="auto">
              <a:xfrm>
                <a:off x="1716088" y="4295775"/>
                <a:ext cx="47625" cy="33338"/>
              </a:xfrm>
              <a:custGeom>
                <a:avLst/>
                <a:gdLst>
                  <a:gd name="T0" fmla="*/ 8 w 13"/>
                  <a:gd name="T1" fmla="*/ 9 h 9"/>
                  <a:gd name="T2" fmla="*/ 9 w 13"/>
                  <a:gd name="T3" fmla="*/ 9 h 9"/>
                  <a:gd name="T4" fmla="*/ 13 w 13"/>
                  <a:gd name="T5" fmla="*/ 9 h 9"/>
                  <a:gd name="T6" fmla="*/ 13 w 13"/>
                  <a:gd name="T7" fmla="*/ 0 h 9"/>
                  <a:gd name="T8" fmla="*/ 0 w 13"/>
                  <a:gd name="T9" fmla="*/ 0 h 9"/>
                  <a:gd name="T10" fmla="*/ 0 w 13"/>
                  <a:gd name="T11" fmla="*/ 9 h 9"/>
                  <a:gd name="T12" fmla="*/ 8 w 1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8" y="9"/>
                    </a:moveTo>
                    <a:cubicBezTo>
                      <a:pt x="8" y="9"/>
                      <a:pt x="9" y="9"/>
                      <a:pt x="9" y="9"/>
                    </a:cubicBezTo>
                    <a:cubicBezTo>
                      <a:pt x="11" y="9"/>
                      <a:pt x="12" y="9"/>
                      <a:pt x="13" y="9"/>
                    </a:cubicBezTo>
                    <a:cubicBezTo>
                      <a:pt x="13" y="0"/>
                      <a:pt x="13" y="0"/>
                      <a:pt x="13" y="0"/>
                    </a:cubicBezTo>
                    <a:cubicBezTo>
                      <a:pt x="0" y="0"/>
                      <a:pt x="0" y="0"/>
                      <a:pt x="0" y="0"/>
                    </a:cubicBezTo>
                    <a:cubicBezTo>
                      <a:pt x="0" y="9"/>
                      <a:pt x="0" y="9"/>
                      <a:pt x="0" y="9"/>
                    </a:cubicBezTo>
                    <a:cubicBezTo>
                      <a:pt x="2" y="9"/>
                      <a:pt x="5" y="9"/>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9" name="Freeform 158"/>
              <p:cNvSpPr/>
              <p:nvPr/>
            </p:nvSpPr>
            <p:spPr bwMode="auto">
              <a:xfrm>
                <a:off x="1501775" y="4344988"/>
                <a:ext cx="487363" cy="360363"/>
              </a:xfrm>
              <a:custGeom>
                <a:avLst/>
                <a:gdLst>
                  <a:gd name="T0" fmla="*/ 70 w 130"/>
                  <a:gd name="T1" fmla="*/ 1 h 96"/>
                  <a:gd name="T2" fmla="*/ 66 w 130"/>
                  <a:gd name="T3" fmla="*/ 0 h 96"/>
                  <a:gd name="T4" fmla="*/ 65 w 130"/>
                  <a:gd name="T5" fmla="*/ 0 h 96"/>
                  <a:gd name="T6" fmla="*/ 57 w 130"/>
                  <a:gd name="T7" fmla="*/ 1 h 96"/>
                  <a:gd name="T8" fmla="*/ 0 w 130"/>
                  <a:gd name="T9" fmla="*/ 63 h 96"/>
                  <a:gd name="T10" fmla="*/ 5 w 130"/>
                  <a:gd name="T11" fmla="*/ 88 h 96"/>
                  <a:gd name="T12" fmla="*/ 7 w 130"/>
                  <a:gd name="T13" fmla="*/ 91 h 96"/>
                  <a:gd name="T14" fmla="*/ 10 w 130"/>
                  <a:gd name="T15" fmla="*/ 87 h 96"/>
                  <a:gd name="T16" fmla="*/ 27 w 130"/>
                  <a:gd name="T17" fmla="*/ 77 h 96"/>
                  <a:gd name="T18" fmla="*/ 27 w 130"/>
                  <a:gd name="T19" fmla="*/ 77 h 96"/>
                  <a:gd name="T20" fmla="*/ 44 w 130"/>
                  <a:gd name="T21" fmla="*/ 88 h 96"/>
                  <a:gd name="T22" fmla="*/ 45 w 130"/>
                  <a:gd name="T23" fmla="*/ 91 h 96"/>
                  <a:gd name="T24" fmla="*/ 47 w 130"/>
                  <a:gd name="T25" fmla="*/ 88 h 96"/>
                  <a:gd name="T26" fmla="*/ 57 w 130"/>
                  <a:gd name="T27" fmla="*/ 79 h 96"/>
                  <a:gd name="T28" fmla="*/ 64 w 130"/>
                  <a:gd name="T29" fmla="*/ 78 h 96"/>
                  <a:gd name="T30" fmla="*/ 64 w 130"/>
                  <a:gd name="T31" fmla="*/ 78 h 96"/>
                  <a:gd name="T32" fmla="*/ 70 w 130"/>
                  <a:gd name="T33" fmla="*/ 79 h 96"/>
                  <a:gd name="T34" fmla="*/ 81 w 130"/>
                  <a:gd name="T35" fmla="*/ 89 h 96"/>
                  <a:gd name="T36" fmla="*/ 83 w 130"/>
                  <a:gd name="T37" fmla="*/ 92 h 96"/>
                  <a:gd name="T38" fmla="*/ 85 w 130"/>
                  <a:gd name="T39" fmla="*/ 89 h 96"/>
                  <a:gd name="T40" fmla="*/ 101 w 130"/>
                  <a:gd name="T41" fmla="*/ 79 h 96"/>
                  <a:gd name="T42" fmla="*/ 101 w 130"/>
                  <a:gd name="T43" fmla="*/ 79 h 96"/>
                  <a:gd name="T44" fmla="*/ 118 w 130"/>
                  <a:gd name="T45" fmla="*/ 90 h 96"/>
                  <a:gd name="T46" fmla="*/ 119 w 130"/>
                  <a:gd name="T47" fmla="*/ 94 h 96"/>
                  <a:gd name="T48" fmla="*/ 120 w 130"/>
                  <a:gd name="T49" fmla="*/ 96 h 96"/>
                  <a:gd name="T50" fmla="*/ 122 w 130"/>
                  <a:gd name="T51" fmla="*/ 94 h 96"/>
                  <a:gd name="T52" fmla="*/ 123 w 130"/>
                  <a:gd name="T53" fmla="*/ 91 h 96"/>
                  <a:gd name="T54" fmla="*/ 129 w 130"/>
                  <a:gd name="T55" fmla="*/ 67 h 96"/>
                  <a:gd name="T56" fmla="*/ 70 w 130"/>
                  <a:gd name="T57"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96">
                    <a:moveTo>
                      <a:pt x="70" y="1"/>
                    </a:moveTo>
                    <a:cubicBezTo>
                      <a:pt x="69" y="1"/>
                      <a:pt x="68" y="1"/>
                      <a:pt x="66" y="0"/>
                    </a:cubicBezTo>
                    <a:cubicBezTo>
                      <a:pt x="66" y="0"/>
                      <a:pt x="65" y="0"/>
                      <a:pt x="65" y="0"/>
                    </a:cubicBezTo>
                    <a:cubicBezTo>
                      <a:pt x="62" y="0"/>
                      <a:pt x="59" y="1"/>
                      <a:pt x="57" y="1"/>
                    </a:cubicBezTo>
                    <a:cubicBezTo>
                      <a:pt x="26" y="5"/>
                      <a:pt x="1" y="31"/>
                      <a:pt x="0" y="63"/>
                    </a:cubicBezTo>
                    <a:cubicBezTo>
                      <a:pt x="0" y="72"/>
                      <a:pt x="2" y="80"/>
                      <a:pt x="5" y="88"/>
                    </a:cubicBezTo>
                    <a:cubicBezTo>
                      <a:pt x="5" y="90"/>
                      <a:pt x="6" y="91"/>
                      <a:pt x="7" y="91"/>
                    </a:cubicBezTo>
                    <a:cubicBezTo>
                      <a:pt x="8" y="91"/>
                      <a:pt x="9" y="89"/>
                      <a:pt x="10" y="87"/>
                    </a:cubicBezTo>
                    <a:cubicBezTo>
                      <a:pt x="13" y="81"/>
                      <a:pt x="19" y="77"/>
                      <a:pt x="27" y="77"/>
                    </a:cubicBezTo>
                    <a:cubicBezTo>
                      <a:pt x="27" y="77"/>
                      <a:pt x="27" y="77"/>
                      <a:pt x="27" y="77"/>
                    </a:cubicBezTo>
                    <a:cubicBezTo>
                      <a:pt x="34" y="77"/>
                      <a:pt x="41" y="82"/>
                      <a:pt x="44" y="88"/>
                    </a:cubicBezTo>
                    <a:cubicBezTo>
                      <a:pt x="45" y="90"/>
                      <a:pt x="45" y="91"/>
                      <a:pt x="45" y="91"/>
                    </a:cubicBezTo>
                    <a:cubicBezTo>
                      <a:pt x="46" y="91"/>
                      <a:pt x="46" y="90"/>
                      <a:pt x="47" y="88"/>
                    </a:cubicBezTo>
                    <a:cubicBezTo>
                      <a:pt x="49" y="84"/>
                      <a:pt x="53" y="81"/>
                      <a:pt x="57" y="79"/>
                    </a:cubicBezTo>
                    <a:cubicBezTo>
                      <a:pt x="59" y="79"/>
                      <a:pt x="61" y="78"/>
                      <a:pt x="64" y="78"/>
                    </a:cubicBezTo>
                    <a:cubicBezTo>
                      <a:pt x="64" y="78"/>
                      <a:pt x="64" y="78"/>
                      <a:pt x="64" y="78"/>
                    </a:cubicBezTo>
                    <a:cubicBezTo>
                      <a:pt x="66" y="78"/>
                      <a:pt x="68" y="79"/>
                      <a:pt x="70" y="79"/>
                    </a:cubicBezTo>
                    <a:cubicBezTo>
                      <a:pt x="75" y="81"/>
                      <a:pt x="79" y="85"/>
                      <a:pt x="81" y="89"/>
                    </a:cubicBezTo>
                    <a:cubicBezTo>
                      <a:pt x="82" y="91"/>
                      <a:pt x="82" y="92"/>
                      <a:pt x="83" y="92"/>
                    </a:cubicBezTo>
                    <a:cubicBezTo>
                      <a:pt x="83" y="92"/>
                      <a:pt x="84" y="91"/>
                      <a:pt x="85" y="89"/>
                    </a:cubicBezTo>
                    <a:cubicBezTo>
                      <a:pt x="88" y="83"/>
                      <a:pt x="94" y="79"/>
                      <a:pt x="101" y="79"/>
                    </a:cubicBezTo>
                    <a:cubicBezTo>
                      <a:pt x="101" y="79"/>
                      <a:pt x="101" y="79"/>
                      <a:pt x="101" y="79"/>
                    </a:cubicBezTo>
                    <a:cubicBezTo>
                      <a:pt x="109" y="79"/>
                      <a:pt x="115" y="84"/>
                      <a:pt x="118" y="90"/>
                    </a:cubicBezTo>
                    <a:cubicBezTo>
                      <a:pt x="118" y="91"/>
                      <a:pt x="119" y="93"/>
                      <a:pt x="119" y="94"/>
                    </a:cubicBezTo>
                    <a:cubicBezTo>
                      <a:pt x="119" y="95"/>
                      <a:pt x="120" y="96"/>
                      <a:pt x="120" y="96"/>
                    </a:cubicBezTo>
                    <a:cubicBezTo>
                      <a:pt x="121" y="96"/>
                      <a:pt x="121" y="95"/>
                      <a:pt x="122" y="94"/>
                    </a:cubicBezTo>
                    <a:cubicBezTo>
                      <a:pt x="122" y="93"/>
                      <a:pt x="123" y="92"/>
                      <a:pt x="123" y="91"/>
                    </a:cubicBezTo>
                    <a:cubicBezTo>
                      <a:pt x="127" y="83"/>
                      <a:pt x="129" y="75"/>
                      <a:pt x="129" y="67"/>
                    </a:cubicBezTo>
                    <a:cubicBezTo>
                      <a:pt x="130" y="32"/>
                      <a:pt x="104" y="4"/>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0" name="Freeform 159"/>
              <p:cNvSpPr/>
              <p:nvPr/>
            </p:nvSpPr>
            <p:spPr bwMode="auto">
              <a:xfrm>
                <a:off x="2624138" y="4656138"/>
                <a:ext cx="187325" cy="134938"/>
              </a:xfrm>
              <a:custGeom>
                <a:avLst/>
                <a:gdLst>
                  <a:gd name="T0" fmla="*/ 32 w 50"/>
                  <a:gd name="T1" fmla="*/ 11 h 36"/>
                  <a:gd name="T2" fmla="*/ 44 w 50"/>
                  <a:gd name="T3" fmla="*/ 3 h 36"/>
                  <a:gd name="T4" fmla="*/ 50 w 50"/>
                  <a:gd name="T5" fmla="*/ 1 h 36"/>
                  <a:gd name="T6" fmla="*/ 30 w 50"/>
                  <a:gd name="T7" fmla="*/ 3 h 36"/>
                  <a:gd name="T8" fmla="*/ 16 w 50"/>
                  <a:gd name="T9" fmla="*/ 14 h 36"/>
                  <a:gd name="T10" fmla="*/ 10 w 50"/>
                  <a:gd name="T11" fmla="*/ 24 h 36"/>
                  <a:gd name="T12" fmla="*/ 0 w 50"/>
                  <a:gd name="T13" fmla="*/ 36 h 36"/>
                  <a:gd name="T14" fmla="*/ 17 w 50"/>
                  <a:gd name="T15" fmla="*/ 29 h 36"/>
                  <a:gd name="T16" fmla="*/ 32 w 50"/>
                  <a:gd name="T17"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6">
                    <a:moveTo>
                      <a:pt x="32" y="11"/>
                    </a:moveTo>
                    <a:cubicBezTo>
                      <a:pt x="36" y="7"/>
                      <a:pt x="40" y="5"/>
                      <a:pt x="44" y="3"/>
                    </a:cubicBezTo>
                    <a:cubicBezTo>
                      <a:pt x="45" y="3"/>
                      <a:pt x="48" y="1"/>
                      <a:pt x="50" y="1"/>
                    </a:cubicBezTo>
                    <a:cubicBezTo>
                      <a:pt x="43" y="1"/>
                      <a:pt x="36" y="0"/>
                      <a:pt x="30" y="3"/>
                    </a:cubicBezTo>
                    <a:cubicBezTo>
                      <a:pt x="24" y="5"/>
                      <a:pt x="20" y="9"/>
                      <a:pt x="16" y="14"/>
                    </a:cubicBezTo>
                    <a:cubicBezTo>
                      <a:pt x="14" y="17"/>
                      <a:pt x="12" y="20"/>
                      <a:pt x="10" y="24"/>
                    </a:cubicBezTo>
                    <a:cubicBezTo>
                      <a:pt x="8" y="28"/>
                      <a:pt x="5" y="34"/>
                      <a:pt x="0" y="36"/>
                    </a:cubicBezTo>
                    <a:cubicBezTo>
                      <a:pt x="6" y="35"/>
                      <a:pt x="12" y="32"/>
                      <a:pt x="17" y="29"/>
                    </a:cubicBezTo>
                    <a:cubicBezTo>
                      <a:pt x="23" y="24"/>
                      <a:pt x="27" y="17"/>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1" name="Freeform 160"/>
              <p:cNvSpPr/>
              <p:nvPr/>
            </p:nvSpPr>
            <p:spPr bwMode="auto">
              <a:xfrm>
                <a:off x="2638425" y="4660900"/>
                <a:ext cx="244475" cy="165100"/>
              </a:xfrm>
              <a:custGeom>
                <a:avLst/>
                <a:gdLst>
                  <a:gd name="T0" fmla="*/ 42 w 65"/>
                  <a:gd name="T1" fmla="*/ 5 h 44"/>
                  <a:gd name="T2" fmla="*/ 26 w 65"/>
                  <a:gd name="T3" fmla="*/ 19 h 44"/>
                  <a:gd name="T4" fmla="*/ 14 w 65"/>
                  <a:gd name="T5" fmla="*/ 32 h 44"/>
                  <a:gd name="T6" fmla="*/ 0 w 65"/>
                  <a:gd name="T7" fmla="*/ 38 h 44"/>
                  <a:gd name="T8" fmla="*/ 35 w 65"/>
                  <a:gd name="T9" fmla="*/ 37 h 44"/>
                  <a:gd name="T10" fmla="*/ 55 w 65"/>
                  <a:gd name="T11" fmla="*/ 11 h 44"/>
                  <a:gd name="T12" fmla="*/ 62 w 65"/>
                  <a:gd name="T13" fmla="*/ 3 h 44"/>
                  <a:gd name="T14" fmla="*/ 65 w 65"/>
                  <a:gd name="T15" fmla="*/ 1 h 44"/>
                  <a:gd name="T16" fmla="*/ 42 w 65"/>
                  <a:gd name="T17"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4">
                    <a:moveTo>
                      <a:pt x="42" y="5"/>
                    </a:moveTo>
                    <a:cubicBezTo>
                      <a:pt x="35" y="9"/>
                      <a:pt x="31" y="13"/>
                      <a:pt x="26" y="19"/>
                    </a:cubicBezTo>
                    <a:cubicBezTo>
                      <a:pt x="23" y="24"/>
                      <a:pt x="19" y="29"/>
                      <a:pt x="14" y="32"/>
                    </a:cubicBezTo>
                    <a:cubicBezTo>
                      <a:pt x="10" y="34"/>
                      <a:pt x="4" y="37"/>
                      <a:pt x="0" y="38"/>
                    </a:cubicBezTo>
                    <a:cubicBezTo>
                      <a:pt x="11" y="44"/>
                      <a:pt x="25" y="44"/>
                      <a:pt x="35" y="37"/>
                    </a:cubicBezTo>
                    <a:cubicBezTo>
                      <a:pt x="45" y="31"/>
                      <a:pt x="49" y="21"/>
                      <a:pt x="55" y="11"/>
                    </a:cubicBezTo>
                    <a:cubicBezTo>
                      <a:pt x="57" y="8"/>
                      <a:pt x="59" y="6"/>
                      <a:pt x="62" y="3"/>
                    </a:cubicBezTo>
                    <a:cubicBezTo>
                      <a:pt x="62" y="3"/>
                      <a:pt x="64" y="1"/>
                      <a:pt x="65" y="1"/>
                    </a:cubicBezTo>
                    <a:cubicBezTo>
                      <a:pt x="57" y="0"/>
                      <a:pt x="49" y="1"/>
                      <a:pt x="4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2" name="Freeform 161"/>
              <p:cNvSpPr/>
              <p:nvPr/>
            </p:nvSpPr>
            <p:spPr bwMode="auto">
              <a:xfrm>
                <a:off x="2624138" y="4518025"/>
                <a:ext cx="161925" cy="115888"/>
              </a:xfrm>
              <a:custGeom>
                <a:avLst/>
                <a:gdLst>
                  <a:gd name="T0" fmla="*/ 14 w 43"/>
                  <a:gd name="T1" fmla="*/ 12 h 31"/>
                  <a:gd name="T2" fmla="*/ 9 w 43"/>
                  <a:gd name="T3" fmla="*/ 20 h 31"/>
                  <a:gd name="T4" fmla="*/ 0 w 43"/>
                  <a:gd name="T5" fmla="*/ 31 h 31"/>
                  <a:gd name="T6" fmla="*/ 15 w 43"/>
                  <a:gd name="T7" fmla="*/ 24 h 31"/>
                  <a:gd name="T8" fmla="*/ 28 w 43"/>
                  <a:gd name="T9" fmla="*/ 9 h 31"/>
                  <a:gd name="T10" fmla="*/ 38 w 43"/>
                  <a:gd name="T11" fmla="*/ 3 h 31"/>
                  <a:gd name="T12" fmla="*/ 43 w 43"/>
                  <a:gd name="T13" fmla="*/ 1 h 31"/>
                  <a:gd name="T14" fmla="*/ 26 w 43"/>
                  <a:gd name="T15" fmla="*/ 2 h 31"/>
                  <a:gd name="T16" fmla="*/ 14 w 43"/>
                  <a:gd name="T1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14" y="12"/>
                    </a:moveTo>
                    <a:cubicBezTo>
                      <a:pt x="12" y="15"/>
                      <a:pt x="11" y="17"/>
                      <a:pt x="9" y="20"/>
                    </a:cubicBezTo>
                    <a:cubicBezTo>
                      <a:pt x="7" y="24"/>
                      <a:pt x="5" y="29"/>
                      <a:pt x="0" y="31"/>
                    </a:cubicBezTo>
                    <a:cubicBezTo>
                      <a:pt x="6" y="30"/>
                      <a:pt x="11" y="28"/>
                      <a:pt x="15" y="24"/>
                    </a:cubicBezTo>
                    <a:cubicBezTo>
                      <a:pt x="20" y="20"/>
                      <a:pt x="24" y="14"/>
                      <a:pt x="28" y="9"/>
                    </a:cubicBezTo>
                    <a:cubicBezTo>
                      <a:pt x="31" y="6"/>
                      <a:pt x="34" y="4"/>
                      <a:pt x="38" y="3"/>
                    </a:cubicBezTo>
                    <a:cubicBezTo>
                      <a:pt x="39" y="2"/>
                      <a:pt x="42" y="1"/>
                      <a:pt x="43" y="1"/>
                    </a:cubicBezTo>
                    <a:cubicBezTo>
                      <a:pt x="37" y="0"/>
                      <a:pt x="31" y="0"/>
                      <a:pt x="26" y="2"/>
                    </a:cubicBezTo>
                    <a:cubicBezTo>
                      <a:pt x="21" y="4"/>
                      <a:pt x="17" y="8"/>
                      <a:pt x="1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3" name="Freeform 162"/>
              <p:cNvSpPr/>
              <p:nvPr/>
            </p:nvSpPr>
            <p:spPr bwMode="auto">
              <a:xfrm>
                <a:off x="2638425" y="4521200"/>
                <a:ext cx="211138" cy="142875"/>
              </a:xfrm>
              <a:custGeom>
                <a:avLst/>
                <a:gdLst>
                  <a:gd name="T0" fmla="*/ 53 w 56"/>
                  <a:gd name="T1" fmla="*/ 3 h 38"/>
                  <a:gd name="T2" fmla="*/ 56 w 56"/>
                  <a:gd name="T3" fmla="*/ 1 h 38"/>
                  <a:gd name="T4" fmla="*/ 36 w 56"/>
                  <a:gd name="T5" fmla="*/ 4 h 38"/>
                  <a:gd name="T6" fmla="*/ 22 w 56"/>
                  <a:gd name="T7" fmla="*/ 17 h 38"/>
                  <a:gd name="T8" fmla="*/ 12 w 56"/>
                  <a:gd name="T9" fmla="*/ 27 h 38"/>
                  <a:gd name="T10" fmla="*/ 0 w 56"/>
                  <a:gd name="T11" fmla="*/ 32 h 38"/>
                  <a:gd name="T12" fmla="*/ 30 w 56"/>
                  <a:gd name="T13" fmla="*/ 32 h 38"/>
                  <a:gd name="T14" fmla="*/ 47 w 56"/>
                  <a:gd name="T15" fmla="*/ 10 h 38"/>
                  <a:gd name="T16" fmla="*/ 53 w 56"/>
                  <a:gd name="T1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3" y="3"/>
                    </a:moveTo>
                    <a:cubicBezTo>
                      <a:pt x="53" y="2"/>
                      <a:pt x="55" y="1"/>
                      <a:pt x="56" y="1"/>
                    </a:cubicBezTo>
                    <a:cubicBezTo>
                      <a:pt x="49" y="0"/>
                      <a:pt x="42" y="1"/>
                      <a:pt x="36" y="4"/>
                    </a:cubicBezTo>
                    <a:cubicBezTo>
                      <a:pt x="30" y="7"/>
                      <a:pt x="26" y="11"/>
                      <a:pt x="22" y="17"/>
                    </a:cubicBezTo>
                    <a:cubicBezTo>
                      <a:pt x="19" y="20"/>
                      <a:pt x="16" y="25"/>
                      <a:pt x="12" y="27"/>
                    </a:cubicBezTo>
                    <a:cubicBezTo>
                      <a:pt x="8" y="29"/>
                      <a:pt x="4" y="32"/>
                      <a:pt x="0" y="32"/>
                    </a:cubicBezTo>
                    <a:cubicBezTo>
                      <a:pt x="9" y="38"/>
                      <a:pt x="21" y="38"/>
                      <a:pt x="30" y="32"/>
                    </a:cubicBezTo>
                    <a:cubicBezTo>
                      <a:pt x="39" y="27"/>
                      <a:pt x="42" y="18"/>
                      <a:pt x="47" y="10"/>
                    </a:cubicBezTo>
                    <a:cubicBezTo>
                      <a:pt x="48" y="7"/>
                      <a:pt x="50" y="5"/>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4" name="Freeform 163"/>
              <p:cNvSpPr/>
              <p:nvPr/>
            </p:nvSpPr>
            <p:spPr bwMode="auto">
              <a:xfrm>
                <a:off x="2417763" y="4656138"/>
                <a:ext cx="187325" cy="134938"/>
              </a:xfrm>
              <a:custGeom>
                <a:avLst/>
                <a:gdLst>
                  <a:gd name="T0" fmla="*/ 18 w 50"/>
                  <a:gd name="T1" fmla="*/ 11 h 36"/>
                  <a:gd name="T2" fmla="*/ 33 w 50"/>
                  <a:gd name="T3" fmla="*/ 29 h 36"/>
                  <a:gd name="T4" fmla="*/ 50 w 50"/>
                  <a:gd name="T5" fmla="*/ 36 h 36"/>
                  <a:gd name="T6" fmla="*/ 40 w 50"/>
                  <a:gd name="T7" fmla="*/ 24 h 36"/>
                  <a:gd name="T8" fmla="*/ 34 w 50"/>
                  <a:gd name="T9" fmla="*/ 14 h 36"/>
                  <a:gd name="T10" fmla="*/ 21 w 50"/>
                  <a:gd name="T11" fmla="*/ 3 h 36"/>
                  <a:gd name="T12" fmla="*/ 0 w 50"/>
                  <a:gd name="T13" fmla="*/ 1 h 36"/>
                  <a:gd name="T14" fmla="*/ 6 w 50"/>
                  <a:gd name="T15" fmla="*/ 3 h 36"/>
                  <a:gd name="T16" fmla="*/ 18 w 50"/>
                  <a:gd name="T17"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6">
                    <a:moveTo>
                      <a:pt x="18" y="11"/>
                    </a:moveTo>
                    <a:cubicBezTo>
                      <a:pt x="23" y="17"/>
                      <a:pt x="27" y="24"/>
                      <a:pt x="33" y="29"/>
                    </a:cubicBezTo>
                    <a:cubicBezTo>
                      <a:pt x="38" y="32"/>
                      <a:pt x="44" y="35"/>
                      <a:pt x="50" y="36"/>
                    </a:cubicBezTo>
                    <a:cubicBezTo>
                      <a:pt x="45" y="34"/>
                      <a:pt x="42" y="28"/>
                      <a:pt x="40" y="24"/>
                    </a:cubicBezTo>
                    <a:cubicBezTo>
                      <a:pt x="38" y="20"/>
                      <a:pt x="37" y="17"/>
                      <a:pt x="34" y="14"/>
                    </a:cubicBezTo>
                    <a:cubicBezTo>
                      <a:pt x="31" y="9"/>
                      <a:pt x="26" y="5"/>
                      <a:pt x="21" y="3"/>
                    </a:cubicBezTo>
                    <a:cubicBezTo>
                      <a:pt x="14" y="0"/>
                      <a:pt x="7" y="1"/>
                      <a:pt x="0" y="1"/>
                    </a:cubicBezTo>
                    <a:cubicBezTo>
                      <a:pt x="2" y="1"/>
                      <a:pt x="5" y="3"/>
                      <a:pt x="6" y="3"/>
                    </a:cubicBezTo>
                    <a:cubicBezTo>
                      <a:pt x="11" y="5"/>
                      <a:pt x="15" y="7"/>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5" name="Freeform 164"/>
              <p:cNvSpPr/>
              <p:nvPr/>
            </p:nvSpPr>
            <p:spPr bwMode="auto">
              <a:xfrm>
                <a:off x="2346325" y="4660900"/>
                <a:ext cx="244475" cy="165100"/>
              </a:xfrm>
              <a:custGeom>
                <a:avLst/>
                <a:gdLst>
                  <a:gd name="T0" fmla="*/ 10 w 65"/>
                  <a:gd name="T1" fmla="*/ 11 h 44"/>
                  <a:gd name="T2" fmla="*/ 30 w 65"/>
                  <a:gd name="T3" fmla="*/ 37 h 44"/>
                  <a:gd name="T4" fmla="*/ 65 w 65"/>
                  <a:gd name="T5" fmla="*/ 38 h 44"/>
                  <a:gd name="T6" fmla="*/ 52 w 65"/>
                  <a:gd name="T7" fmla="*/ 32 h 44"/>
                  <a:gd name="T8" fmla="*/ 39 w 65"/>
                  <a:gd name="T9" fmla="*/ 19 h 44"/>
                  <a:gd name="T10" fmla="*/ 23 w 65"/>
                  <a:gd name="T11" fmla="*/ 5 h 44"/>
                  <a:gd name="T12" fmla="*/ 0 w 65"/>
                  <a:gd name="T13" fmla="*/ 1 h 44"/>
                  <a:gd name="T14" fmla="*/ 4 w 65"/>
                  <a:gd name="T15" fmla="*/ 3 h 44"/>
                  <a:gd name="T16" fmla="*/ 10 w 65"/>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4">
                    <a:moveTo>
                      <a:pt x="10" y="11"/>
                    </a:moveTo>
                    <a:cubicBezTo>
                      <a:pt x="16" y="21"/>
                      <a:pt x="20" y="31"/>
                      <a:pt x="30" y="37"/>
                    </a:cubicBezTo>
                    <a:cubicBezTo>
                      <a:pt x="41" y="44"/>
                      <a:pt x="55" y="44"/>
                      <a:pt x="65" y="38"/>
                    </a:cubicBezTo>
                    <a:cubicBezTo>
                      <a:pt x="61" y="37"/>
                      <a:pt x="55" y="34"/>
                      <a:pt x="52" y="32"/>
                    </a:cubicBezTo>
                    <a:cubicBezTo>
                      <a:pt x="47" y="29"/>
                      <a:pt x="43" y="24"/>
                      <a:pt x="39" y="19"/>
                    </a:cubicBezTo>
                    <a:cubicBezTo>
                      <a:pt x="35" y="13"/>
                      <a:pt x="30" y="9"/>
                      <a:pt x="23" y="5"/>
                    </a:cubicBezTo>
                    <a:cubicBezTo>
                      <a:pt x="16" y="1"/>
                      <a:pt x="8" y="0"/>
                      <a:pt x="0" y="1"/>
                    </a:cubicBezTo>
                    <a:cubicBezTo>
                      <a:pt x="1" y="1"/>
                      <a:pt x="3" y="3"/>
                      <a:pt x="4" y="3"/>
                    </a:cubicBezTo>
                    <a:cubicBezTo>
                      <a:pt x="6" y="6"/>
                      <a:pt x="9" y="8"/>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6" name="Freeform 165"/>
              <p:cNvSpPr/>
              <p:nvPr/>
            </p:nvSpPr>
            <p:spPr bwMode="auto">
              <a:xfrm>
                <a:off x="2443163" y="4518025"/>
                <a:ext cx="161925" cy="115888"/>
              </a:xfrm>
              <a:custGeom>
                <a:avLst/>
                <a:gdLst>
                  <a:gd name="T0" fmla="*/ 18 w 43"/>
                  <a:gd name="T1" fmla="*/ 2 h 31"/>
                  <a:gd name="T2" fmla="*/ 0 w 43"/>
                  <a:gd name="T3" fmla="*/ 1 h 31"/>
                  <a:gd name="T4" fmla="*/ 5 w 43"/>
                  <a:gd name="T5" fmla="*/ 3 h 31"/>
                  <a:gd name="T6" fmla="*/ 15 w 43"/>
                  <a:gd name="T7" fmla="*/ 9 h 31"/>
                  <a:gd name="T8" fmla="*/ 28 w 43"/>
                  <a:gd name="T9" fmla="*/ 24 h 31"/>
                  <a:gd name="T10" fmla="*/ 43 w 43"/>
                  <a:gd name="T11" fmla="*/ 31 h 31"/>
                  <a:gd name="T12" fmla="*/ 34 w 43"/>
                  <a:gd name="T13" fmla="*/ 20 h 31"/>
                  <a:gd name="T14" fmla="*/ 29 w 43"/>
                  <a:gd name="T15" fmla="*/ 12 h 31"/>
                  <a:gd name="T16" fmla="*/ 18 w 43"/>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18" y="2"/>
                    </a:moveTo>
                    <a:cubicBezTo>
                      <a:pt x="12" y="0"/>
                      <a:pt x="6" y="0"/>
                      <a:pt x="0" y="1"/>
                    </a:cubicBezTo>
                    <a:cubicBezTo>
                      <a:pt x="2" y="1"/>
                      <a:pt x="4" y="2"/>
                      <a:pt x="5" y="3"/>
                    </a:cubicBezTo>
                    <a:cubicBezTo>
                      <a:pt x="9" y="4"/>
                      <a:pt x="12" y="6"/>
                      <a:pt x="15" y="9"/>
                    </a:cubicBezTo>
                    <a:cubicBezTo>
                      <a:pt x="20" y="14"/>
                      <a:pt x="23" y="20"/>
                      <a:pt x="28" y="24"/>
                    </a:cubicBezTo>
                    <a:cubicBezTo>
                      <a:pt x="32" y="28"/>
                      <a:pt x="38" y="30"/>
                      <a:pt x="43" y="31"/>
                    </a:cubicBezTo>
                    <a:cubicBezTo>
                      <a:pt x="39" y="29"/>
                      <a:pt x="36" y="24"/>
                      <a:pt x="34" y="20"/>
                    </a:cubicBezTo>
                    <a:cubicBezTo>
                      <a:pt x="33" y="17"/>
                      <a:pt x="31" y="15"/>
                      <a:pt x="29" y="12"/>
                    </a:cubicBezTo>
                    <a:cubicBezTo>
                      <a:pt x="26" y="8"/>
                      <a:pt x="22" y="4"/>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7" name="Freeform 166"/>
              <p:cNvSpPr/>
              <p:nvPr/>
            </p:nvSpPr>
            <p:spPr bwMode="auto">
              <a:xfrm>
                <a:off x="2382838" y="4521200"/>
                <a:ext cx="211138" cy="142875"/>
              </a:xfrm>
              <a:custGeom>
                <a:avLst/>
                <a:gdLst>
                  <a:gd name="T0" fmla="*/ 0 w 56"/>
                  <a:gd name="T1" fmla="*/ 1 h 38"/>
                  <a:gd name="T2" fmla="*/ 3 w 56"/>
                  <a:gd name="T3" fmla="*/ 3 h 38"/>
                  <a:gd name="T4" fmla="*/ 8 w 56"/>
                  <a:gd name="T5" fmla="*/ 10 h 38"/>
                  <a:gd name="T6" fmla="*/ 25 w 56"/>
                  <a:gd name="T7" fmla="*/ 32 h 38"/>
                  <a:gd name="T8" fmla="*/ 56 w 56"/>
                  <a:gd name="T9" fmla="*/ 32 h 38"/>
                  <a:gd name="T10" fmla="*/ 44 w 56"/>
                  <a:gd name="T11" fmla="*/ 27 h 38"/>
                  <a:gd name="T12" fmla="*/ 33 w 56"/>
                  <a:gd name="T13" fmla="*/ 17 h 38"/>
                  <a:gd name="T14" fmla="*/ 19 w 56"/>
                  <a:gd name="T15" fmla="*/ 4 h 38"/>
                  <a:gd name="T16" fmla="*/ 0 w 56"/>
                  <a:gd name="T1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0" y="1"/>
                    </a:moveTo>
                    <a:cubicBezTo>
                      <a:pt x="1" y="1"/>
                      <a:pt x="2" y="2"/>
                      <a:pt x="3" y="3"/>
                    </a:cubicBezTo>
                    <a:cubicBezTo>
                      <a:pt x="5" y="5"/>
                      <a:pt x="7" y="7"/>
                      <a:pt x="8" y="10"/>
                    </a:cubicBezTo>
                    <a:cubicBezTo>
                      <a:pt x="13" y="18"/>
                      <a:pt x="17" y="27"/>
                      <a:pt x="25" y="32"/>
                    </a:cubicBezTo>
                    <a:cubicBezTo>
                      <a:pt x="34" y="38"/>
                      <a:pt x="46" y="38"/>
                      <a:pt x="56" y="32"/>
                    </a:cubicBezTo>
                    <a:cubicBezTo>
                      <a:pt x="52" y="32"/>
                      <a:pt x="47" y="29"/>
                      <a:pt x="44" y="27"/>
                    </a:cubicBezTo>
                    <a:cubicBezTo>
                      <a:pt x="40" y="25"/>
                      <a:pt x="36" y="20"/>
                      <a:pt x="33" y="17"/>
                    </a:cubicBezTo>
                    <a:cubicBezTo>
                      <a:pt x="29" y="11"/>
                      <a:pt x="25" y="7"/>
                      <a:pt x="19" y="4"/>
                    </a:cubicBezTo>
                    <a:cubicBezTo>
                      <a:pt x="13" y="1"/>
                      <a:pt x="6"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8" name="Freeform 167"/>
              <p:cNvSpPr/>
              <p:nvPr/>
            </p:nvSpPr>
            <p:spPr bwMode="auto">
              <a:xfrm>
                <a:off x="2613025" y="4419600"/>
                <a:ext cx="85725" cy="180975"/>
              </a:xfrm>
              <a:custGeom>
                <a:avLst/>
                <a:gdLst>
                  <a:gd name="T0" fmla="*/ 15 w 23"/>
                  <a:gd name="T1" fmla="*/ 16 h 48"/>
                  <a:gd name="T2" fmla="*/ 3 w 23"/>
                  <a:gd name="T3" fmla="*/ 32 h 48"/>
                  <a:gd name="T4" fmla="*/ 0 w 23"/>
                  <a:gd name="T5" fmla="*/ 48 h 48"/>
                  <a:gd name="T6" fmla="*/ 8 w 23"/>
                  <a:gd name="T7" fmla="*/ 37 h 48"/>
                  <a:gd name="T8" fmla="*/ 16 w 23"/>
                  <a:gd name="T9" fmla="*/ 31 h 48"/>
                  <a:gd name="T10" fmla="*/ 23 w 23"/>
                  <a:gd name="T11" fmla="*/ 17 h 48"/>
                  <a:gd name="T12" fmla="*/ 20 w 23"/>
                  <a:gd name="T13" fmla="*/ 0 h 48"/>
                  <a:gd name="T14" fmla="*/ 19 w 23"/>
                  <a:gd name="T15" fmla="*/ 5 h 48"/>
                  <a:gd name="T16" fmla="*/ 15 w 23"/>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8">
                    <a:moveTo>
                      <a:pt x="15" y="16"/>
                    </a:moveTo>
                    <a:cubicBezTo>
                      <a:pt x="11" y="22"/>
                      <a:pt x="6" y="26"/>
                      <a:pt x="3" y="32"/>
                    </a:cubicBezTo>
                    <a:cubicBezTo>
                      <a:pt x="1" y="37"/>
                      <a:pt x="0" y="43"/>
                      <a:pt x="0" y="48"/>
                    </a:cubicBezTo>
                    <a:cubicBezTo>
                      <a:pt x="1" y="44"/>
                      <a:pt x="5" y="40"/>
                      <a:pt x="8" y="37"/>
                    </a:cubicBezTo>
                    <a:cubicBezTo>
                      <a:pt x="11" y="35"/>
                      <a:pt x="14" y="33"/>
                      <a:pt x="16" y="31"/>
                    </a:cubicBezTo>
                    <a:cubicBezTo>
                      <a:pt x="19" y="27"/>
                      <a:pt x="22" y="22"/>
                      <a:pt x="23" y="17"/>
                    </a:cubicBezTo>
                    <a:cubicBezTo>
                      <a:pt x="23" y="11"/>
                      <a:pt x="22" y="5"/>
                      <a:pt x="20" y="0"/>
                    </a:cubicBezTo>
                    <a:cubicBezTo>
                      <a:pt x="20" y="1"/>
                      <a:pt x="20" y="4"/>
                      <a:pt x="19" y="5"/>
                    </a:cubicBezTo>
                    <a:cubicBezTo>
                      <a:pt x="19" y="9"/>
                      <a:pt x="17" y="13"/>
                      <a:pt x="1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9" name="Freeform 168"/>
              <p:cNvSpPr/>
              <p:nvPr/>
            </p:nvSpPr>
            <p:spPr bwMode="auto">
              <a:xfrm>
                <a:off x="2563813" y="4359275"/>
                <a:ext cx="115888" cy="233363"/>
              </a:xfrm>
              <a:custGeom>
                <a:avLst/>
                <a:gdLst>
                  <a:gd name="T0" fmla="*/ 10 w 31"/>
                  <a:gd name="T1" fmla="*/ 62 h 62"/>
                  <a:gd name="T2" fmla="*/ 12 w 31"/>
                  <a:gd name="T3" fmla="*/ 49 h 62"/>
                  <a:gd name="T4" fmla="*/ 20 w 31"/>
                  <a:gd name="T5" fmla="*/ 37 h 62"/>
                  <a:gd name="T6" fmla="*/ 29 w 31"/>
                  <a:gd name="T7" fmla="*/ 20 h 62"/>
                  <a:gd name="T8" fmla="*/ 28 w 31"/>
                  <a:gd name="T9" fmla="*/ 0 h 62"/>
                  <a:gd name="T10" fmla="*/ 27 w 31"/>
                  <a:gd name="T11" fmla="*/ 4 h 62"/>
                  <a:gd name="T12" fmla="*/ 21 w 31"/>
                  <a:gd name="T13" fmla="*/ 11 h 62"/>
                  <a:gd name="T14" fmla="*/ 3 w 31"/>
                  <a:gd name="T15" fmla="*/ 32 h 62"/>
                  <a:gd name="T16" fmla="*/ 10 w 31"/>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2">
                    <a:moveTo>
                      <a:pt x="10" y="62"/>
                    </a:moveTo>
                    <a:cubicBezTo>
                      <a:pt x="9" y="58"/>
                      <a:pt x="10" y="53"/>
                      <a:pt x="12" y="49"/>
                    </a:cubicBezTo>
                    <a:cubicBezTo>
                      <a:pt x="13" y="45"/>
                      <a:pt x="17" y="40"/>
                      <a:pt x="20" y="37"/>
                    </a:cubicBezTo>
                    <a:cubicBezTo>
                      <a:pt x="24" y="31"/>
                      <a:pt x="27" y="27"/>
                      <a:pt x="29" y="20"/>
                    </a:cubicBezTo>
                    <a:cubicBezTo>
                      <a:pt x="31" y="14"/>
                      <a:pt x="30" y="7"/>
                      <a:pt x="28" y="0"/>
                    </a:cubicBezTo>
                    <a:cubicBezTo>
                      <a:pt x="28" y="1"/>
                      <a:pt x="27" y="3"/>
                      <a:pt x="27" y="4"/>
                    </a:cubicBezTo>
                    <a:cubicBezTo>
                      <a:pt x="25" y="6"/>
                      <a:pt x="23" y="9"/>
                      <a:pt x="21" y="11"/>
                    </a:cubicBezTo>
                    <a:cubicBezTo>
                      <a:pt x="14" y="18"/>
                      <a:pt x="6" y="23"/>
                      <a:pt x="3" y="32"/>
                    </a:cubicBezTo>
                    <a:cubicBezTo>
                      <a:pt x="0" y="42"/>
                      <a:pt x="2" y="54"/>
                      <a:pt x="1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0" name="Freeform 169"/>
              <p:cNvSpPr/>
              <p:nvPr/>
            </p:nvSpPr>
            <p:spPr bwMode="auto">
              <a:xfrm>
                <a:off x="6665913" y="3668713"/>
                <a:ext cx="277813" cy="450850"/>
              </a:xfrm>
              <a:custGeom>
                <a:avLst/>
                <a:gdLst>
                  <a:gd name="T0" fmla="*/ 175 w 175"/>
                  <a:gd name="T1" fmla="*/ 166 h 284"/>
                  <a:gd name="T2" fmla="*/ 175 w 175"/>
                  <a:gd name="T3" fmla="*/ 0 h 284"/>
                  <a:gd name="T4" fmla="*/ 88 w 175"/>
                  <a:gd name="T5" fmla="*/ 0 h 284"/>
                  <a:gd name="T6" fmla="*/ 0 w 175"/>
                  <a:gd name="T7" fmla="*/ 227 h 284"/>
                  <a:gd name="T8" fmla="*/ 128 w 175"/>
                  <a:gd name="T9" fmla="*/ 284 h 284"/>
                  <a:gd name="T10" fmla="*/ 175 w 175"/>
                  <a:gd name="T11" fmla="*/ 166 h 284"/>
                </a:gdLst>
                <a:ahLst/>
                <a:cxnLst>
                  <a:cxn ang="0">
                    <a:pos x="T0" y="T1"/>
                  </a:cxn>
                  <a:cxn ang="0">
                    <a:pos x="T2" y="T3"/>
                  </a:cxn>
                  <a:cxn ang="0">
                    <a:pos x="T4" y="T5"/>
                  </a:cxn>
                  <a:cxn ang="0">
                    <a:pos x="T6" y="T7"/>
                  </a:cxn>
                  <a:cxn ang="0">
                    <a:pos x="T8" y="T9"/>
                  </a:cxn>
                  <a:cxn ang="0">
                    <a:pos x="T10" y="T11"/>
                  </a:cxn>
                </a:cxnLst>
                <a:rect l="0" t="0" r="r" b="b"/>
                <a:pathLst>
                  <a:path w="175" h="284">
                    <a:moveTo>
                      <a:pt x="175" y="166"/>
                    </a:moveTo>
                    <a:lnTo>
                      <a:pt x="175" y="0"/>
                    </a:lnTo>
                    <a:lnTo>
                      <a:pt x="88" y="0"/>
                    </a:lnTo>
                    <a:lnTo>
                      <a:pt x="0" y="227"/>
                    </a:lnTo>
                    <a:lnTo>
                      <a:pt x="128" y="284"/>
                    </a:lnTo>
                    <a:lnTo>
                      <a:pt x="175"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1" name="Freeform 170"/>
              <p:cNvSpPr/>
              <p:nvPr/>
            </p:nvSpPr>
            <p:spPr bwMode="auto">
              <a:xfrm>
                <a:off x="6959600" y="3668713"/>
                <a:ext cx="52388" cy="142875"/>
              </a:xfrm>
              <a:custGeom>
                <a:avLst/>
                <a:gdLst>
                  <a:gd name="T0" fmla="*/ 0 w 14"/>
                  <a:gd name="T1" fmla="*/ 38 h 38"/>
                  <a:gd name="T2" fmla="*/ 14 w 14"/>
                  <a:gd name="T3" fmla="*/ 2 h 38"/>
                  <a:gd name="T4" fmla="*/ 14 w 14"/>
                  <a:gd name="T5" fmla="*/ 0 h 38"/>
                  <a:gd name="T6" fmla="*/ 0 w 14"/>
                  <a:gd name="T7" fmla="*/ 0 h 38"/>
                  <a:gd name="T8" fmla="*/ 0 w 14"/>
                  <a:gd name="T9" fmla="*/ 38 h 38"/>
                </a:gdLst>
                <a:ahLst/>
                <a:cxnLst>
                  <a:cxn ang="0">
                    <a:pos x="T0" y="T1"/>
                  </a:cxn>
                  <a:cxn ang="0">
                    <a:pos x="T2" y="T3"/>
                  </a:cxn>
                  <a:cxn ang="0">
                    <a:pos x="T4" y="T5"/>
                  </a:cxn>
                  <a:cxn ang="0">
                    <a:pos x="T6" y="T7"/>
                  </a:cxn>
                  <a:cxn ang="0">
                    <a:pos x="T8" y="T9"/>
                  </a:cxn>
                </a:cxnLst>
                <a:rect l="0" t="0" r="r" b="b"/>
                <a:pathLst>
                  <a:path w="14" h="38">
                    <a:moveTo>
                      <a:pt x="0" y="38"/>
                    </a:moveTo>
                    <a:cubicBezTo>
                      <a:pt x="13" y="31"/>
                      <a:pt x="14" y="14"/>
                      <a:pt x="14" y="2"/>
                    </a:cubicBezTo>
                    <a:cubicBezTo>
                      <a:pt x="14" y="1"/>
                      <a:pt x="14" y="1"/>
                      <a:pt x="14" y="0"/>
                    </a:cubicBezTo>
                    <a:cubicBezTo>
                      <a:pt x="0" y="0"/>
                      <a:pt x="0" y="0"/>
                      <a:pt x="0" y="0"/>
                    </a:cubicBez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2" name="Freeform 171"/>
              <p:cNvSpPr/>
              <p:nvPr/>
            </p:nvSpPr>
            <p:spPr bwMode="auto">
              <a:xfrm>
                <a:off x="6959600" y="3668713"/>
                <a:ext cx="277813" cy="450850"/>
              </a:xfrm>
              <a:custGeom>
                <a:avLst/>
                <a:gdLst>
                  <a:gd name="T0" fmla="*/ 18 w 74"/>
                  <a:gd name="T1" fmla="*/ 0 h 120"/>
                  <a:gd name="T2" fmla="*/ 18 w 74"/>
                  <a:gd name="T3" fmla="*/ 2 h 120"/>
                  <a:gd name="T4" fmla="*/ 0 w 74"/>
                  <a:gd name="T5" fmla="*/ 43 h 120"/>
                  <a:gd name="T6" fmla="*/ 0 w 74"/>
                  <a:gd name="T7" fmla="*/ 70 h 120"/>
                  <a:gd name="T8" fmla="*/ 21 w 74"/>
                  <a:gd name="T9" fmla="*/ 120 h 120"/>
                  <a:gd name="T10" fmla="*/ 74 w 74"/>
                  <a:gd name="T11" fmla="*/ 96 h 120"/>
                  <a:gd name="T12" fmla="*/ 37 w 74"/>
                  <a:gd name="T13" fmla="*/ 0 h 120"/>
                  <a:gd name="T14" fmla="*/ 18 w 74"/>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20">
                    <a:moveTo>
                      <a:pt x="18" y="0"/>
                    </a:moveTo>
                    <a:cubicBezTo>
                      <a:pt x="18" y="1"/>
                      <a:pt x="18" y="1"/>
                      <a:pt x="18" y="2"/>
                    </a:cubicBezTo>
                    <a:cubicBezTo>
                      <a:pt x="18" y="17"/>
                      <a:pt x="16" y="36"/>
                      <a:pt x="0" y="43"/>
                    </a:cubicBezTo>
                    <a:cubicBezTo>
                      <a:pt x="0" y="70"/>
                      <a:pt x="0" y="70"/>
                      <a:pt x="0" y="70"/>
                    </a:cubicBezTo>
                    <a:cubicBezTo>
                      <a:pt x="21" y="120"/>
                      <a:pt x="21" y="120"/>
                      <a:pt x="21" y="120"/>
                    </a:cubicBezTo>
                    <a:cubicBezTo>
                      <a:pt x="74" y="96"/>
                      <a:pt x="74" y="96"/>
                      <a:pt x="74" y="96"/>
                    </a:cubicBezTo>
                    <a:cubicBezTo>
                      <a:pt x="37" y="0"/>
                      <a:pt x="37" y="0"/>
                      <a:pt x="37" y="0"/>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3" name="Freeform 172"/>
              <p:cNvSpPr/>
              <p:nvPr/>
            </p:nvSpPr>
            <p:spPr bwMode="auto">
              <a:xfrm>
                <a:off x="6805613" y="3619500"/>
                <a:ext cx="292100" cy="38100"/>
              </a:xfrm>
              <a:custGeom>
                <a:avLst/>
                <a:gdLst>
                  <a:gd name="T0" fmla="*/ 184 w 184"/>
                  <a:gd name="T1" fmla="*/ 0 h 24"/>
                  <a:gd name="T2" fmla="*/ 0 w 184"/>
                  <a:gd name="T3" fmla="*/ 0 h 24"/>
                  <a:gd name="T4" fmla="*/ 0 w 184"/>
                  <a:gd name="T5" fmla="*/ 24 h 24"/>
                  <a:gd name="T6" fmla="*/ 87 w 184"/>
                  <a:gd name="T7" fmla="*/ 24 h 24"/>
                  <a:gd name="T8" fmla="*/ 97 w 184"/>
                  <a:gd name="T9" fmla="*/ 24 h 24"/>
                  <a:gd name="T10" fmla="*/ 184 w 184"/>
                  <a:gd name="T11" fmla="*/ 24 h 24"/>
                  <a:gd name="T12" fmla="*/ 184 w 18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84" h="24">
                    <a:moveTo>
                      <a:pt x="184" y="0"/>
                    </a:moveTo>
                    <a:lnTo>
                      <a:pt x="0" y="0"/>
                    </a:lnTo>
                    <a:lnTo>
                      <a:pt x="0" y="24"/>
                    </a:lnTo>
                    <a:lnTo>
                      <a:pt x="87" y="24"/>
                    </a:lnTo>
                    <a:lnTo>
                      <a:pt x="97" y="24"/>
                    </a:lnTo>
                    <a:lnTo>
                      <a:pt x="184" y="24"/>
                    </a:lnTo>
                    <a:lnTo>
                      <a:pt x="1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4" name="Freeform 173"/>
              <p:cNvSpPr>
                <a:spLocks noEditPoints="1"/>
              </p:cNvSpPr>
              <p:nvPr/>
            </p:nvSpPr>
            <p:spPr bwMode="auto">
              <a:xfrm>
                <a:off x="5749925" y="4540250"/>
                <a:ext cx="390525" cy="307975"/>
              </a:xfrm>
              <a:custGeom>
                <a:avLst/>
                <a:gdLst>
                  <a:gd name="T0" fmla="*/ 94 w 104"/>
                  <a:gd name="T1" fmla="*/ 18 h 82"/>
                  <a:gd name="T2" fmla="*/ 84 w 104"/>
                  <a:gd name="T3" fmla="*/ 19 h 82"/>
                  <a:gd name="T4" fmla="*/ 84 w 104"/>
                  <a:gd name="T5" fmla="*/ 23 h 82"/>
                  <a:gd name="T6" fmla="*/ 95 w 104"/>
                  <a:gd name="T7" fmla="*/ 46 h 82"/>
                  <a:gd name="T8" fmla="*/ 95 w 104"/>
                  <a:gd name="T9" fmla="*/ 57 h 82"/>
                  <a:gd name="T10" fmla="*/ 84 w 104"/>
                  <a:gd name="T11" fmla="*/ 82 h 82"/>
                  <a:gd name="T12" fmla="*/ 104 w 104"/>
                  <a:gd name="T13" fmla="*/ 77 h 82"/>
                  <a:gd name="T14" fmla="*/ 104 w 104"/>
                  <a:gd name="T15" fmla="*/ 30 h 82"/>
                  <a:gd name="T16" fmla="*/ 84 w 104"/>
                  <a:gd name="T17" fmla="*/ 0 h 82"/>
                  <a:gd name="T18" fmla="*/ 52 w 104"/>
                  <a:gd name="T19" fmla="*/ 7 h 82"/>
                  <a:gd name="T20" fmla="*/ 84 w 104"/>
                  <a:gd name="T21" fmla="*/ 19 h 82"/>
                  <a:gd name="T22" fmla="*/ 52 w 104"/>
                  <a:gd name="T23" fmla="*/ 65 h 82"/>
                  <a:gd name="T24" fmla="*/ 79 w 104"/>
                  <a:gd name="T25" fmla="*/ 77 h 82"/>
                  <a:gd name="T26" fmla="*/ 84 w 104"/>
                  <a:gd name="T27" fmla="*/ 82 h 82"/>
                  <a:gd name="T28" fmla="*/ 74 w 104"/>
                  <a:gd name="T29" fmla="*/ 57 h 82"/>
                  <a:gd name="T30" fmla="*/ 84 w 104"/>
                  <a:gd name="T31" fmla="*/ 46 h 82"/>
                  <a:gd name="T32" fmla="*/ 52 w 104"/>
                  <a:gd name="T33" fmla="*/ 23 h 82"/>
                  <a:gd name="T34" fmla="*/ 52 w 104"/>
                  <a:gd name="T35" fmla="*/ 0 h 82"/>
                  <a:gd name="T36" fmla="*/ 20 w 104"/>
                  <a:gd name="T37" fmla="*/ 1 h 82"/>
                  <a:gd name="T38" fmla="*/ 26 w 104"/>
                  <a:gd name="T39" fmla="*/ 7 h 82"/>
                  <a:gd name="T40" fmla="*/ 52 w 104"/>
                  <a:gd name="T41" fmla="*/ 7 h 82"/>
                  <a:gd name="T42" fmla="*/ 20 w 104"/>
                  <a:gd name="T43" fmla="*/ 82 h 82"/>
                  <a:gd name="T44" fmla="*/ 25 w 104"/>
                  <a:gd name="T45" fmla="*/ 77 h 82"/>
                  <a:gd name="T46" fmla="*/ 52 w 104"/>
                  <a:gd name="T47" fmla="*/ 65 h 82"/>
                  <a:gd name="T48" fmla="*/ 20 w 104"/>
                  <a:gd name="T49" fmla="*/ 23 h 82"/>
                  <a:gd name="T50" fmla="*/ 30 w 104"/>
                  <a:gd name="T51" fmla="*/ 46 h 82"/>
                  <a:gd name="T52" fmla="*/ 30 w 104"/>
                  <a:gd name="T53" fmla="*/ 57 h 82"/>
                  <a:gd name="T54" fmla="*/ 20 w 104"/>
                  <a:gd name="T55" fmla="*/ 82 h 82"/>
                  <a:gd name="T56" fmla="*/ 11 w 104"/>
                  <a:gd name="T57" fmla="*/ 18 h 82"/>
                  <a:gd name="T58" fmla="*/ 0 w 104"/>
                  <a:gd name="T59" fmla="*/ 63 h 82"/>
                  <a:gd name="T60" fmla="*/ 0 w 104"/>
                  <a:gd name="T61" fmla="*/ 77 h 82"/>
                  <a:gd name="T62" fmla="*/ 20 w 104"/>
                  <a:gd name="T63" fmla="*/ 82 h 82"/>
                  <a:gd name="T64" fmla="*/ 10 w 104"/>
                  <a:gd name="T65" fmla="*/ 57 h 82"/>
                  <a:gd name="T66" fmla="*/ 20 w 104"/>
                  <a:gd name="T67" fmla="*/ 46 h 82"/>
                  <a:gd name="T68" fmla="*/ 18 w 104"/>
                  <a:gd name="T69" fmla="*/ 23 h 82"/>
                  <a:gd name="T70" fmla="*/ 20 w 104"/>
                  <a:gd name="T71"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82">
                    <a:moveTo>
                      <a:pt x="104" y="30"/>
                    </a:moveTo>
                    <a:cubicBezTo>
                      <a:pt x="94" y="18"/>
                      <a:pt x="94" y="18"/>
                      <a:pt x="94" y="18"/>
                    </a:cubicBezTo>
                    <a:cubicBezTo>
                      <a:pt x="84" y="1"/>
                      <a:pt x="84" y="1"/>
                      <a:pt x="84" y="1"/>
                    </a:cubicBezTo>
                    <a:cubicBezTo>
                      <a:pt x="84" y="19"/>
                      <a:pt x="84" y="19"/>
                      <a:pt x="84" y="19"/>
                    </a:cubicBezTo>
                    <a:cubicBezTo>
                      <a:pt x="87" y="23"/>
                      <a:pt x="87" y="23"/>
                      <a:pt x="87" y="23"/>
                    </a:cubicBezTo>
                    <a:cubicBezTo>
                      <a:pt x="84" y="23"/>
                      <a:pt x="84" y="23"/>
                      <a:pt x="84" y="23"/>
                    </a:cubicBezTo>
                    <a:cubicBezTo>
                      <a:pt x="84" y="46"/>
                      <a:pt x="84" y="46"/>
                      <a:pt x="84" y="46"/>
                    </a:cubicBezTo>
                    <a:cubicBezTo>
                      <a:pt x="95" y="46"/>
                      <a:pt x="95" y="46"/>
                      <a:pt x="95" y="46"/>
                    </a:cubicBezTo>
                    <a:cubicBezTo>
                      <a:pt x="95" y="57"/>
                      <a:pt x="95" y="57"/>
                      <a:pt x="95" y="57"/>
                    </a:cubicBezTo>
                    <a:cubicBezTo>
                      <a:pt x="95" y="57"/>
                      <a:pt x="95" y="57"/>
                      <a:pt x="95" y="57"/>
                    </a:cubicBezTo>
                    <a:cubicBezTo>
                      <a:pt x="84" y="57"/>
                      <a:pt x="84" y="57"/>
                      <a:pt x="84" y="57"/>
                    </a:cubicBezTo>
                    <a:cubicBezTo>
                      <a:pt x="84" y="82"/>
                      <a:pt x="84" y="82"/>
                      <a:pt x="84" y="82"/>
                    </a:cubicBezTo>
                    <a:cubicBezTo>
                      <a:pt x="99" y="82"/>
                      <a:pt x="99" y="82"/>
                      <a:pt x="99" y="82"/>
                    </a:cubicBezTo>
                    <a:cubicBezTo>
                      <a:pt x="102" y="82"/>
                      <a:pt x="104" y="80"/>
                      <a:pt x="104" y="77"/>
                    </a:cubicBezTo>
                    <a:cubicBezTo>
                      <a:pt x="104" y="65"/>
                      <a:pt x="104" y="65"/>
                      <a:pt x="104" y="65"/>
                    </a:cubicBezTo>
                    <a:lnTo>
                      <a:pt x="104" y="30"/>
                    </a:lnTo>
                    <a:close/>
                    <a:moveTo>
                      <a:pt x="84" y="1"/>
                    </a:moveTo>
                    <a:cubicBezTo>
                      <a:pt x="84" y="0"/>
                      <a:pt x="84" y="0"/>
                      <a:pt x="84" y="0"/>
                    </a:cubicBezTo>
                    <a:cubicBezTo>
                      <a:pt x="52" y="0"/>
                      <a:pt x="52" y="0"/>
                      <a:pt x="52" y="0"/>
                    </a:cubicBezTo>
                    <a:cubicBezTo>
                      <a:pt x="52" y="7"/>
                      <a:pt x="52" y="7"/>
                      <a:pt x="52" y="7"/>
                    </a:cubicBezTo>
                    <a:cubicBezTo>
                      <a:pt x="78" y="7"/>
                      <a:pt x="78" y="7"/>
                      <a:pt x="78" y="7"/>
                    </a:cubicBezTo>
                    <a:cubicBezTo>
                      <a:pt x="84" y="19"/>
                      <a:pt x="84" y="19"/>
                      <a:pt x="84" y="19"/>
                    </a:cubicBezTo>
                    <a:cubicBezTo>
                      <a:pt x="84" y="1"/>
                      <a:pt x="84" y="1"/>
                      <a:pt x="84" y="1"/>
                    </a:cubicBezTo>
                    <a:close/>
                    <a:moveTo>
                      <a:pt x="52" y="65"/>
                    </a:moveTo>
                    <a:cubicBezTo>
                      <a:pt x="79" y="65"/>
                      <a:pt x="79" y="65"/>
                      <a:pt x="79" y="65"/>
                    </a:cubicBezTo>
                    <a:cubicBezTo>
                      <a:pt x="79" y="77"/>
                      <a:pt x="79" y="77"/>
                      <a:pt x="79" y="77"/>
                    </a:cubicBezTo>
                    <a:cubicBezTo>
                      <a:pt x="79" y="80"/>
                      <a:pt x="81" y="82"/>
                      <a:pt x="84" y="82"/>
                    </a:cubicBezTo>
                    <a:cubicBezTo>
                      <a:pt x="84" y="82"/>
                      <a:pt x="84" y="82"/>
                      <a:pt x="84" y="82"/>
                    </a:cubicBezTo>
                    <a:cubicBezTo>
                      <a:pt x="84" y="57"/>
                      <a:pt x="84" y="57"/>
                      <a:pt x="84" y="57"/>
                    </a:cubicBezTo>
                    <a:cubicBezTo>
                      <a:pt x="74" y="57"/>
                      <a:pt x="74" y="57"/>
                      <a:pt x="74" y="57"/>
                    </a:cubicBezTo>
                    <a:cubicBezTo>
                      <a:pt x="74" y="46"/>
                      <a:pt x="74" y="46"/>
                      <a:pt x="74" y="46"/>
                    </a:cubicBezTo>
                    <a:cubicBezTo>
                      <a:pt x="84" y="46"/>
                      <a:pt x="84" y="46"/>
                      <a:pt x="84" y="46"/>
                    </a:cubicBezTo>
                    <a:cubicBezTo>
                      <a:pt x="84" y="23"/>
                      <a:pt x="84" y="23"/>
                      <a:pt x="84" y="23"/>
                    </a:cubicBezTo>
                    <a:cubicBezTo>
                      <a:pt x="52" y="23"/>
                      <a:pt x="52" y="23"/>
                      <a:pt x="52" y="23"/>
                    </a:cubicBezTo>
                    <a:lnTo>
                      <a:pt x="52" y="65"/>
                    </a:lnTo>
                    <a:close/>
                    <a:moveTo>
                      <a:pt x="52" y="0"/>
                    </a:moveTo>
                    <a:cubicBezTo>
                      <a:pt x="21" y="0"/>
                      <a:pt x="21" y="0"/>
                      <a:pt x="21" y="0"/>
                    </a:cubicBezTo>
                    <a:cubicBezTo>
                      <a:pt x="20" y="1"/>
                      <a:pt x="20" y="1"/>
                      <a:pt x="20" y="1"/>
                    </a:cubicBezTo>
                    <a:cubicBezTo>
                      <a:pt x="20" y="19"/>
                      <a:pt x="20" y="19"/>
                      <a:pt x="20" y="19"/>
                    </a:cubicBezTo>
                    <a:cubicBezTo>
                      <a:pt x="26" y="7"/>
                      <a:pt x="26" y="7"/>
                      <a:pt x="26" y="7"/>
                    </a:cubicBezTo>
                    <a:cubicBezTo>
                      <a:pt x="26" y="7"/>
                      <a:pt x="26" y="7"/>
                      <a:pt x="26" y="7"/>
                    </a:cubicBezTo>
                    <a:cubicBezTo>
                      <a:pt x="52" y="7"/>
                      <a:pt x="52" y="7"/>
                      <a:pt x="52" y="7"/>
                    </a:cubicBezTo>
                    <a:cubicBezTo>
                      <a:pt x="52" y="0"/>
                      <a:pt x="52" y="0"/>
                      <a:pt x="52" y="0"/>
                    </a:cubicBezTo>
                    <a:close/>
                    <a:moveTo>
                      <a:pt x="20" y="82"/>
                    </a:moveTo>
                    <a:cubicBezTo>
                      <a:pt x="20" y="82"/>
                      <a:pt x="20" y="82"/>
                      <a:pt x="20" y="82"/>
                    </a:cubicBezTo>
                    <a:cubicBezTo>
                      <a:pt x="23" y="82"/>
                      <a:pt x="25" y="80"/>
                      <a:pt x="25" y="77"/>
                    </a:cubicBezTo>
                    <a:cubicBezTo>
                      <a:pt x="25" y="65"/>
                      <a:pt x="25" y="65"/>
                      <a:pt x="25" y="65"/>
                    </a:cubicBezTo>
                    <a:cubicBezTo>
                      <a:pt x="52" y="65"/>
                      <a:pt x="52" y="65"/>
                      <a:pt x="52" y="65"/>
                    </a:cubicBezTo>
                    <a:cubicBezTo>
                      <a:pt x="52" y="23"/>
                      <a:pt x="52" y="23"/>
                      <a:pt x="52" y="23"/>
                    </a:cubicBezTo>
                    <a:cubicBezTo>
                      <a:pt x="20" y="23"/>
                      <a:pt x="20" y="23"/>
                      <a:pt x="20" y="23"/>
                    </a:cubicBezTo>
                    <a:cubicBezTo>
                      <a:pt x="20" y="46"/>
                      <a:pt x="20" y="46"/>
                      <a:pt x="20" y="46"/>
                    </a:cubicBezTo>
                    <a:cubicBezTo>
                      <a:pt x="30" y="46"/>
                      <a:pt x="30" y="46"/>
                      <a:pt x="30" y="46"/>
                    </a:cubicBezTo>
                    <a:cubicBezTo>
                      <a:pt x="30" y="57"/>
                      <a:pt x="30" y="57"/>
                      <a:pt x="30" y="57"/>
                    </a:cubicBezTo>
                    <a:cubicBezTo>
                      <a:pt x="30" y="57"/>
                      <a:pt x="30" y="57"/>
                      <a:pt x="30" y="57"/>
                    </a:cubicBezTo>
                    <a:cubicBezTo>
                      <a:pt x="20" y="57"/>
                      <a:pt x="20" y="57"/>
                      <a:pt x="20" y="57"/>
                    </a:cubicBezTo>
                    <a:lnTo>
                      <a:pt x="20" y="82"/>
                    </a:lnTo>
                    <a:close/>
                    <a:moveTo>
                      <a:pt x="20" y="1"/>
                    </a:moveTo>
                    <a:cubicBezTo>
                      <a:pt x="11" y="18"/>
                      <a:pt x="11" y="18"/>
                      <a:pt x="11" y="18"/>
                    </a:cubicBezTo>
                    <a:cubicBezTo>
                      <a:pt x="0" y="30"/>
                      <a:pt x="0" y="30"/>
                      <a:pt x="0" y="30"/>
                    </a:cubicBezTo>
                    <a:cubicBezTo>
                      <a:pt x="0" y="63"/>
                      <a:pt x="0" y="63"/>
                      <a:pt x="0" y="63"/>
                    </a:cubicBezTo>
                    <a:cubicBezTo>
                      <a:pt x="0" y="65"/>
                      <a:pt x="0" y="65"/>
                      <a:pt x="0" y="65"/>
                    </a:cubicBezTo>
                    <a:cubicBezTo>
                      <a:pt x="0" y="77"/>
                      <a:pt x="0" y="77"/>
                      <a:pt x="0" y="77"/>
                    </a:cubicBezTo>
                    <a:cubicBezTo>
                      <a:pt x="0" y="80"/>
                      <a:pt x="3" y="82"/>
                      <a:pt x="5" y="82"/>
                    </a:cubicBezTo>
                    <a:cubicBezTo>
                      <a:pt x="20" y="82"/>
                      <a:pt x="20" y="82"/>
                      <a:pt x="20" y="82"/>
                    </a:cubicBezTo>
                    <a:cubicBezTo>
                      <a:pt x="20" y="57"/>
                      <a:pt x="20" y="57"/>
                      <a:pt x="20" y="57"/>
                    </a:cubicBezTo>
                    <a:cubicBezTo>
                      <a:pt x="10" y="57"/>
                      <a:pt x="10" y="57"/>
                      <a:pt x="10" y="57"/>
                    </a:cubicBezTo>
                    <a:cubicBezTo>
                      <a:pt x="10" y="46"/>
                      <a:pt x="10" y="46"/>
                      <a:pt x="10" y="46"/>
                    </a:cubicBezTo>
                    <a:cubicBezTo>
                      <a:pt x="20" y="46"/>
                      <a:pt x="20" y="46"/>
                      <a:pt x="20" y="46"/>
                    </a:cubicBezTo>
                    <a:cubicBezTo>
                      <a:pt x="20" y="23"/>
                      <a:pt x="20" y="23"/>
                      <a:pt x="20" y="23"/>
                    </a:cubicBezTo>
                    <a:cubicBezTo>
                      <a:pt x="18" y="23"/>
                      <a:pt x="18" y="23"/>
                      <a:pt x="18" y="23"/>
                    </a:cubicBezTo>
                    <a:cubicBezTo>
                      <a:pt x="20" y="19"/>
                      <a:pt x="20" y="19"/>
                      <a:pt x="20" y="19"/>
                    </a:cubicBezTo>
                    <a:lnTo>
                      <a:pt x="2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5" name="Freeform 178"/>
              <p:cNvSpPr/>
              <p:nvPr/>
            </p:nvSpPr>
            <p:spPr bwMode="auto">
              <a:xfrm>
                <a:off x="11985330" y="624681"/>
                <a:ext cx="225425" cy="161925"/>
              </a:xfrm>
              <a:custGeom>
                <a:avLst/>
                <a:gdLst>
                  <a:gd name="T0" fmla="*/ 21 w 60"/>
                  <a:gd name="T1" fmla="*/ 13 h 43"/>
                  <a:gd name="T2" fmla="*/ 40 w 60"/>
                  <a:gd name="T3" fmla="*/ 35 h 43"/>
                  <a:gd name="T4" fmla="*/ 60 w 60"/>
                  <a:gd name="T5" fmla="*/ 43 h 43"/>
                  <a:gd name="T6" fmla="*/ 48 w 60"/>
                  <a:gd name="T7" fmla="*/ 29 h 43"/>
                  <a:gd name="T8" fmla="*/ 41 w 60"/>
                  <a:gd name="T9" fmla="*/ 17 h 43"/>
                  <a:gd name="T10" fmla="*/ 25 w 60"/>
                  <a:gd name="T11" fmla="*/ 3 h 43"/>
                  <a:gd name="T12" fmla="*/ 0 w 60"/>
                  <a:gd name="T13" fmla="*/ 2 h 43"/>
                  <a:gd name="T14" fmla="*/ 7 w 60"/>
                  <a:gd name="T15" fmla="*/ 4 h 43"/>
                  <a:gd name="T16" fmla="*/ 21 w 60"/>
                  <a:gd name="T17"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3">
                    <a:moveTo>
                      <a:pt x="21" y="13"/>
                    </a:moveTo>
                    <a:cubicBezTo>
                      <a:pt x="28" y="20"/>
                      <a:pt x="32" y="29"/>
                      <a:pt x="40" y="35"/>
                    </a:cubicBezTo>
                    <a:cubicBezTo>
                      <a:pt x="45" y="39"/>
                      <a:pt x="53" y="42"/>
                      <a:pt x="60" y="43"/>
                    </a:cubicBezTo>
                    <a:cubicBezTo>
                      <a:pt x="54" y="41"/>
                      <a:pt x="51" y="34"/>
                      <a:pt x="48" y="29"/>
                    </a:cubicBezTo>
                    <a:cubicBezTo>
                      <a:pt x="46" y="25"/>
                      <a:pt x="44" y="21"/>
                      <a:pt x="41" y="17"/>
                    </a:cubicBezTo>
                    <a:cubicBezTo>
                      <a:pt x="37" y="11"/>
                      <a:pt x="31" y="6"/>
                      <a:pt x="25" y="3"/>
                    </a:cubicBezTo>
                    <a:cubicBezTo>
                      <a:pt x="17" y="0"/>
                      <a:pt x="8" y="1"/>
                      <a:pt x="0" y="2"/>
                    </a:cubicBezTo>
                    <a:cubicBezTo>
                      <a:pt x="2" y="1"/>
                      <a:pt x="6" y="3"/>
                      <a:pt x="7" y="4"/>
                    </a:cubicBezTo>
                    <a:cubicBezTo>
                      <a:pt x="12" y="6"/>
                      <a:pt x="17" y="9"/>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6" name="Freeform 179"/>
              <p:cNvSpPr/>
              <p:nvPr/>
            </p:nvSpPr>
            <p:spPr bwMode="auto">
              <a:xfrm>
                <a:off x="11629232" y="652461"/>
                <a:ext cx="296863" cy="198438"/>
              </a:xfrm>
              <a:custGeom>
                <a:avLst/>
                <a:gdLst>
                  <a:gd name="T0" fmla="*/ 12 w 79"/>
                  <a:gd name="T1" fmla="*/ 13 h 53"/>
                  <a:gd name="T2" fmla="*/ 36 w 79"/>
                  <a:gd name="T3" fmla="*/ 44 h 53"/>
                  <a:gd name="T4" fmla="*/ 79 w 79"/>
                  <a:gd name="T5" fmla="*/ 45 h 53"/>
                  <a:gd name="T6" fmla="*/ 62 w 79"/>
                  <a:gd name="T7" fmla="*/ 38 h 53"/>
                  <a:gd name="T8" fmla="*/ 47 w 79"/>
                  <a:gd name="T9" fmla="*/ 23 h 53"/>
                  <a:gd name="T10" fmla="*/ 28 w 79"/>
                  <a:gd name="T11" fmla="*/ 5 h 53"/>
                  <a:gd name="T12" fmla="*/ 0 w 79"/>
                  <a:gd name="T13" fmla="*/ 0 h 53"/>
                  <a:gd name="T14" fmla="*/ 4 w 79"/>
                  <a:gd name="T15" fmla="*/ 3 h 53"/>
                  <a:gd name="T16" fmla="*/ 12 w 79"/>
                  <a:gd name="T17"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53">
                    <a:moveTo>
                      <a:pt x="12" y="13"/>
                    </a:moveTo>
                    <a:cubicBezTo>
                      <a:pt x="19" y="25"/>
                      <a:pt x="24" y="37"/>
                      <a:pt x="36" y="44"/>
                    </a:cubicBezTo>
                    <a:cubicBezTo>
                      <a:pt x="49" y="52"/>
                      <a:pt x="65" y="53"/>
                      <a:pt x="79" y="45"/>
                    </a:cubicBezTo>
                    <a:cubicBezTo>
                      <a:pt x="73" y="44"/>
                      <a:pt x="66" y="41"/>
                      <a:pt x="62" y="38"/>
                    </a:cubicBezTo>
                    <a:cubicBezTo>
                      <a:pt x="56" y="34"/>
                      <a:pt x="51" y="28"/>
                      <a:pt x="47" y="23"/>
                    </a:cubicBezTo>
                    <a:cubicBezTo>
                      <a:pt x="41" y="15"/>
                      <a:pt x="36" y="10"/>
                      <a:pt x="28" y="5"/>
                    </a:cubicBezTo>
                    <a:cubicBezTo>
                      <a:pt x="19" y="1"/>
                      <a:pt x="10" y="0"/>
                      <a:pt x="0" y="0"/>
                    </a:cubicBezTo>
                    <a:cubicBezTo>
                      <a:pt x="1" y="0"/>
                      <a:pt x="4" y="3"/>
                      <a:pt x="4" y="3"/>
                    </a:cubicBezTo>
                    <a:cubicBezTo>
                      <a:pt x="8" y="6"/>
                      <a:pt x="10" y="10"/>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7" name="Freeform 180"/>
              <p:cNvSpPr/>
              <p:nvPr/>
            </p:nvSpPr>
            <p:spPr bwMode="auto">
              <a:xfrm>
                <a:off x="11777663" y="1027113"/>
                <a:ext cx="192087" cy="138113"/>
              </a:xfrm>
              <a:custGeom>
                <a:avLst/>
                <a:gdLst>
                  <a:gd name="T0" fmla="*/ 20 w 51"/>
                  <a:gd name="T1" fmla="*/ 2 h 37"/>
                  <a:gd name="T2" fmla="*/ 0 w 51"/>
                  <a:gd name="T3" fmla="*/ 1 h 37"/>
                  <a:gd name="T4" fmla="*/ 6 w 51"/>
                  <a:gd name="T5" fmla="*/ 3 h 37"/>
                  <a:gd name="T6" fmla="*/ 17 w 51"/>
                  <a:gd name="T7" fmla="*/ 11 h 37"/>
                  <a:gd name="T8" fmla="*/ 33 w 51"/>
                  <a:gd name="T9" fmla="*/ 29 h 37"/>
                  <a:gd name="T10" fmla="*/ 51 w 51"/>
                  <a:gd name="T11" fmla="*/ 37 h 37"/>
                  <a:gd name="T12" fmla="*/ 40 w 51"/>
                  <a:gd name="T13" fmla="*/ 24 h 37"/>
                  <a:gd name="T14" fmla="*/ 34 w 51"/>
                  <a:gd name="T15" fmla="*/ 14 h 37"/>
                  <a:gd name="T16" fmla="*/ 20 w 51"/>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20" y="2"/>
                    </a:moveTo>
                    <a:cubicBezTo>
                      <a:pt x="14" y="0"/>
                      <a:pt x="6" y="0"/>
                      <a:pt x="0" y="1"/>
                    </a:cubicBezTo>
                    <a:cubicBezTo>
                      <a:pt x="1" y="1"/>
                      <a:pt x="4" y="2"/>
                      <a:pt x="6" y="3"/>
                    </a:cubicBezTo>
                    <a:cubicBezTo>
                      <a:pt x="10" y="5"/>
                      <a:pt x="14" y="7"/>
                      <a:pt x="17" y="11"/>
                    </a:cubicBezTo>
                    <a:cubicBezTo>
                      <a:pt x="23" y="17"/>
                      <a:pt x="27" y="24"/>
                      <a:pt x="33" y="29"/>
                    </a:cubicBezTo>
                    <a:cubicBezTo>
                      <a:pt x="38" y="33"/>
                      <a:pt x="44" y="36"/>
                      <a:pt x="51" y="37"/>
                    </a:cubicBezTo>
                    <a:cubicBezTo>
                      <a:pt x="46" y="35"/>
                      <a:pt x="43" y="29"/>
                      <a:pt x="40" y="24"/>
                    </a:cubicBezTo>
                    <a:cubicBezTo>
                      <a:pt x="38" y="21"/>
                      <a:pt x="37" y="17"/>
                      <a:pt x="34" y="14"/>
                    </a:cubicBezTo>
                    <a:cubicBezTo>
                      <a:pt x="31" y="9"/>
                      <a:pt x="26" y="5"/>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8" name="Freeform 181"/>
              <p:cNvSpPr/>
              <p:nvPr/>
            </p:nvSpPr>
            <p:spPr bwMode="auto">
              <a:xfrm>
                <a:off x="12214212" y="458786"/>
                <a:ext cx="250825" cy="169864"/>
              </a:xfrm>
              <a:custGeom>
                <a:avLst/>
                <a:gdLst>
                  <a:gd name="T0" fmla="*/ 0 w 67"/>
                  <a:gd name="T1" fmla="*/ 1 h 45"/>
                  <a:gd name="T2" fmla="*/ 3 w 67"/>
                  <a:gd name="T3" fmla="*/ 3 h 45"/>
                  <a:gd name="T4" fmla="*/ 10 w 67"/>
                  <a:gd name="T5" fmla="*/ 12 h 45"/>
                  <a:gd name="T6" fmla="*/ 30 w 67"/>
                  <a:gd name="T7" fmla="*/ 38 h 45"/>
                  <a:gd name="T8" fmla="*/ 67 w 67"/>
                  <a:gd name="T9" fmla="*/ 39 h 45"/>
                  <a:gd name="T10" fmla="*/ 52 w 67"/>
                  <a:gd name="T11" fmla="*/ 33 h 45"/>
                  <a:gd name="T12" fmla="*/ 40 w 67"/>
                  <a:gd name="T13" fmla="*/ 20 h 45"/>
                  <a:gd name="T14" fmla="*/ 23 w 67"/>
                  <a:gd name="T15" fmla="*/ 5 h 45"/>
                  <a:gd name="T16" fmla="*/ 0 w 67"/>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5">
                    <a:moveTo>
                      <a:pt x="0" y="1"/>
                    </a:moveTo>
                    <a:cubicBezTo>
                      <a:pt x="1" y="1"/>
                      <a:pt x="3" y="3"/>
                      <a:pt x="3" y="3"/>
                    </a:cubicBezTo>
                    <a:cubicBezTo>
                      <a:pt x="6" y="6"/>
                      <a:pt x="8" y="9"/>
                      <a:pt x="10" y="12"/>
                    </a:cubicBezTo>
                    <a:cubicBezTo>
                      <a:pt x="16" y="22"/>
                      <a:pt x="20" y="32"/>
                      <a:pt x="30" y="38"/>
                    </a:cubicBezTo>
                    <a:cubicBezTo>
                      <a:pt x="41" y="45"/>
                      <a:pt x="55" y="45"/>
                      <a:pt x="67" y="39"/>
                    </a:cubicBezTo>
                    <a:cubicBezTo>
                      <a:pt x="62" y="38"/>
                      <a:pt x="56" y="35"/>
                      <a:pt x="52" y="33"/>
                    </a:cubicBezTo>
                    <a:cubicBezTo>
                      <a:pt x="47" y="30"/>
                      <a:pt x="43" y="24"/>
                      <a:pt x="40" y="20"/>
                    </a:cubicBezTo>
                    <a:cubicBezTo>
                      <a:pt x="35" y="14"/>
                      <a:pt x="30" y="9"/>
                      <a:pt x="23" y="5"/>
                    </a:cubicBezTo>
                    <a:cubicBezTo>
                      <a:pt x="16" y="1"/>
                      <a:pt x="8"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9" name="Freeform 182"/>
              <p:cNvSpPr/>
              <p:nvPr/>
            </p:nvSpPr>
            <p:spPr bwMode="auto">
              <a:xfrm>
                <a:off x="12438048" y="212725"/>
                <a:ext cx="53976" cy="119064"/>
              </a:xfrm>
              <a:custGeom>
                <a:avLst/>
                <a:gdLst>
                  <a:gd name="T0" fmla="*/ 14 w 14"/>
                  <a:gd name="T1" fmla="*/ 0 h 32"/>
                  <a:gd name="T2" fmla="*/ 4 w 14"/>
                  <a:gd name="T3" fmla="*/ 13 h 32"/>
                  <a:gd name="T4" fmla="*/ 1 w 14"/>
                  <a:gd name="T5" fmla="*/ 32 h 32"/>
                  <a:gd name="T6" fmla="*/ 10 w 14"/>
                  <a:gd name="T7" fmla="*/ 19 h 32"/>
                  <a:gd name="T8" fmla="*/ 14 w 14"/>
                  <a:gd name="T9" fmla="*/ 16 h 32"/>
                  <a:gd name="T10" fmla="*/ 14 w 14"/>
                  <a:gd name="T11" fmla="*/ 0 h 32"/>
                </a:gdLst>
                <a:ahLst/>
                <a:cxnLst>
                  <a:cxn ang="0">
                    <a:pos x="T0" y="T1"/>
                  </a:cxn>
                  <a:cxn ang="0">
                    <a:pos x="T2" y="T3"/>
                  </a:cxn>
                  <a:cxn ang="0">
                    <a:pos x="T4" y="T5"/>
                  </a:cxn>
                  <a:cxn ang="0">
                    <a:pos x="T6" y="T7"/>
                  </a:cxn>
                  <a:cxn ang="0">
                    <a:pos x="T8" y="T9"/>
                  </a:cxn>
                  <a:cxn ang="0">
                    <a:pos x="T10" y="T11"/>
                  </a:cxn>
                </a:cxnLst>
                <a:rect l="0" t="0" r="r" b="b"/>
                <a:pathLst>
                  <a:path w="14" h="32">
                    <a:moveTo>
                      <a:pt x="14" y="0"/>
                    </a:moveTo>
                    <a:cubicBezTo>
                      <a:pt x="10" y="4"/>
                      <a:pt x="7" y="8"/>
                      <a:pt x="4" y="13"/>
                    </a:cubicBezTo>
                    <a:cubicBezTo>
                      <a:pt x="1" y="19"/>
                      <a:pt x="0" y="26"/>
                      <a:pt x="1" y="32"/>
                    </a:cubicBezTo>
                    <a:cubicBezTo>
                      <a:pt x="1" y="27"/>
                      <a:pt x="7" y="22"/>
                      <a:pt x="10" y="19"/>
                    </a:cubicBezTo>
                    <a:cubicBezTo>
                      <a:pt x="12" y="18"/>
                      <a:pt x="13" y="17"/>
                      <a:pt x="14" y="16"/>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0" name="Freeform 183"/>
              <p:cNvSpPr/>
              <p:nvPr/>
            </p:nvSpPr>
            <p:spPr bwMode="auto">
              <a:xfrm>
                <a:off x="12243565" y="47830"/>
                <a:ext cx="112713" cy="249238"/>
              </a:xfrm>
              <a:custGeom>
                <a:avLst/>
                <a:gdLst>
                  <a:gd name="T0" fmla="*/ 12 w 30"/>
                  <a:gd name="T1" fmla="*/ 66 h 66"/>
                  <a:gd name="T2" fmla="*/ 15 w 30"/>
                  <a:gd name="T3" fmla="*/ 50 h 66"/>
                  <a:gd name="T4" fmla="*/ 25 w 30"/>
                  <a:gd name="T5" fmla="*/ 35 h 66"/>
                  <a:gd name="T6" fmla="*/ 30 w 30"/>
                  <a:gd name="T7" fmla="*/ 28 h 66"/>
                  <a:gd name="T8" fmla="*/ 30 w 30"/>
                  <a:gd name="T9" fmla="*/ 0 h 66"/>
                  <a:gd name="T10" fmla="*/ 26 w 30"/>
                  <a:gd name="T11" fmla="*/ 4 h 66"/>
                  <a:gd name="T12" fmla="*/ 4 w 30"/>
                  <a:gd name="T13" fmla="*/ 30 h 66"/>
                  <a:gd name="T14" fmla="*/ 12 w 30"/>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6">
                    <a:moveTo>
                      <a:pt x="12" y="66"/>
                    </a:moveTo>
                    <a:cubicBezTo>
                      <a:pt x="11" y="61"/>
                      <a:pt x="13" y="55"/>
                      <a:pt x="15" y="50"/>
                    </a:cubicBezTo>
                    <a:cubicBezTo>
                      <a:pt x="17" y="45"/>
                      <a:pt x="21" y="40"/>
                      <a:pt x="25" y="35"/>
                    </a:cubicBezTo>
                    <a:cubicBezTo>
                      <a:pt x="27" y="33"/>
                      <a:pt x="28" y="30"/>
                      <a:pt x="30" y="28"/>
                    </a:cubicBezTo>
                    <a:cubicBezTo>
                      <a:pt x="30" y="0"/>
                      <a:pt x="30" y="0"/>
                      <a:pt x="30" y="0"/>
                    </a:cubicBezTo>
                    <a:cubicBezTo>
                      <a:pt x="29" y="2"/>
                      <a:pt x="27" y="3"/>
                      <a:pt x="26" y="4"/>
                    </a:cubicBezTo>
                    <a:cubicBezTo>
                      <a:pt x="18" y="12"/>
                      <a:pt x="8" y="18"/>
                      <a:pt x="4" y="30"/>
                    </a:cubicBezTo>
                    <a:cubicBezTo>
                      <a:pt x="0" y="42"/>
                      <a:pt x="3" y="56"/>
                      <a:pt x="1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1" name="Freeform 184"/>
              <p:cNvSpPr/>
              <p:nvPr/>
            </p:nvSpPr>
            <p:spPr bwMode="auto">
              <a:xfrm>
                <a:off x="3490913" y="4708525"/>
                <a:ext cx="307975" cy="277813"/>
              </a:xfrm>
              <a:custGeom>
                <a:avLst/>
                <a:gdLst>
                  <a:gd name="T0" fmla="*/ 8 w 82"/>
                  <a:gd name="T1" fmla="*/ 7 h 74"/>
                  <a:gd name="T2" fmla="*/ 1 w 82"/>
                  <a:gd name="T3" fmla="*/ 22 h 74"/>
                  <a:gd name="T4" fmla="*/ 0 w 82"/>
                  <a:gd name="T5" fmla="*/ 26 h 74"/>
                  <a:gd name="T6" fmla="*/ 0 w 82"/>
                  <a:gd name="T7" fmla="*/ 27 h 74"/>
                  <a:gd name="T8" fmla="*/ 0 w 82"/>
                  <a:gd name="T9" fmla="*/ 31 h 74"/>
                  <a:gd name="T10" fmla="*/ 0 w 82"/>
                  <a:gd name="T11" fmla="*/ 34 h 74"/>
                  <a:gd name="T12" fmla="*/ 3 w 82"/>
                  <a:gd name="T13" fmla="*/ 48 h 74"/>
                  <a:gd name="T14" fmla="*/ 12 w 82"/>
                  <a:gd name="T15" fmla="*/ 64 h 74"/>
                  <a:gd name="T16" fmla="*/ 13 w 82"/>
                  <a:gd name="T17" fmla="*/ 65 h 74"/>
                  <a:gd name="T18" fmla="*/ 18 w 82"/>
                  <a:gd name="T19" fmla="*/ 71 h 74"/>
                  <a:gd name="T20" fmla="*/ 20 w 82"/>
                  <a:gd name="T21" fmla="*/ 72 h 74"/>
                  <a:gd name="T22" fmla="*/ 29 w 82"/>
                  <a:gd name="T23" fmla="*/ 73 h 74"/>
                  <a:gd name="T24" fmla="*/ 29 w 82"/>
                  <a:gd name="T25" fmla="*/ 73 h 74"/>
                  <a:gd name="T26" fmla="*/ 33 w 82"/>
                  <a:gd name="T27" fmla="*/ 71 h 74"/>
                  <a:gd name="T28" fmla="*/ 36 w 82"/>
                  <a:gd name="T29" fmla="*/ 70 h 74"/>
                  <a:gd name="T30" fmla="*/ 41 w 82"/>
                  <a:gd name="T31" fmla="*/ 70 h 74"/>
                  <a:gd name="T32" fmla="*/ 41 w 82"/>
                  <a:gd name="T33" fmla="*/ 70 h 74"/>
                  <a:gd name="T34" fmla="*/ 46 w 82"/>
                  <a:gd name="T35" fmla="*/ 70 h 74"/>
                  <a:gd name="T36" fmla="*/ 49 w 82"/>
                  <a:gd name="T37" fmla="*/ 71 h 74"/>
                  <a:gd name="T38" fmla="*/ 53 w 82"/>
                  <a:gd name="T39" fmla="*/ 73 h 74"/>
                  <a:gd name="T40" fmla="*/ 54 w 82"/>
                  <a:gd name="T41" fmla="*/ 73 h 74"/>
                  <a:gd name="T42" fmla="*/ 63 w 82"/>
                  <a:gd name="T43" fmla="*/ 72 h 74"/>
                  <a:gd name="T44" fmla="*/ 64 w 82"/>
                  <a:gd name="T45" fmla="*/ 71 h 74"/>
                  <a:gd name="T46" fmla="*/ 70 w 82"/>
                  <a:gd name="T47" fmla="*/ 65 h 74"/>
                  <a:gd name="T48" fmla="*/ 70 w 82"/>
                  <a:gd name="T49" fmla="*/ 64 h 74"/>
                  <a:gd name="T50" fmla="*/ 79 w 82"/>
                  <a:gd name="T51" fmla="*/ 48 h 74"/>
                  <a:gd name="T52" fmla="*/ 82 w 82"/>
                  <a:gd name="T53" fmla="*/ 34 h 74"/>
                  <a:gd name="T54" fmla="*/ 82 w 82"/>
                  <a:gd name="T55" fmla="*/ 31 h 74"/>
                  <a:gd name="T56" fmla="*/ 82 w 82"/>
                  <a:gd name="T57" fmla="*/ 27 h 74"/>
                  <a:gd name="T58" fmla="*/ 82 w 82"/>
                  <a:gd name="T59" fmla="*/ 26 h 74"/>
                  <a:gd name="T60" fmla="*/ 82 w 82"/>
                  <a:gd name="T61" fmla="*/ 22 h 74"/>
                  <a:gd name="T62" fmla="*/ 74 w 82"/>
                  <a:gd name="T63" fmla="*/ 7 h 74"/>
                  <a:gd name="T64" fmla="*/ 72 w 82"/>
                  <a:gd name="T65" fmla="*/ 5 h 74"/>
                  <a:gd name="T66" fmla="*/ 61 w 82"/>
                  <a:gd name="T67" fmla="*/ 0 h 74"/>
                  <a:gd name="T68" fmla="*/ 48 w 82"/>
                  <a:gd name="T69" fmla="*/ 2 h 74"/>
                  <a:gd name="T70" fmla="*/ 41 w 82"/>
                  <a:gd name="T71" fmla="*/ 4 h 74"/>
                  <a:gd name="T72" fmla="*/ 34 w 82"/>
                  <a:gd name="T73" fmla="*/ 2 h 74"/>
                  <a:gd name="T74" fmla="*/ 22 w 82"/>
                  <a:gd name="T75" fmla="*/ 0 h 74"/>
                  <a:gd name="T76" fmla="*/ 10 w 82"/>
                  <a:gd name="T77" fmla="*/ 5 h 74"/>
                  <a:gd name="T78" fmla="*/ 8 w 82"/>
                  <a:gd name="T79"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74">
                    <a:moveTo>
                      <a:pt x="8" y="7"/>
                    </a:moveTo>
                    <a:cubicBezTo>
                      <a:pt x="4" y="11"/>
                      <a:pt x="2" y="16"/>
                      <a:pt x="1" y="22"/>
                    </a:cubicBezTo>
                    <a:cubicBezTo>
                      <a:pt x="0" y="24"/>
                      <a:pt x="0" y="25"/>
                      <a:pt x="0" y="26"/>
                    </a:cubicBezTo>
                    <a:cubicBezTo>
                      <a:pt x="0" y="27"/>
                      <a:pt x="0" y="27"/>
                      <a:pt x="0" y="27"/>
                    </a:cubicBezTo>
                    <a:cubicBezTo>
                      <a:pt x="0" y="28"/>
                      <a:pt x="0" y="30"/>
                      <a:pt x="0" y="31"/>
                    </a:cubicBezTo>
                    <a:cubicBezTo>
                      <a:pt x="0" y="32"/>
                      <a:pt x="0" y="33"/>
                      <a:pt x="0" y="34"/>
                    </a:cubicBezTo>
                    <a:cubicBezTo>
                      <a:pt x="1" y="39"/>
                      <a:pt x="2" y="43"/>
                      <a:pt x="3" y="48"/>
                    </a:cubicBezTo>
                    <a:cubicBezTo>
                      <a:pt x="5" y="54"/>
                      <a:pt x="8" y="59"/>
                      <a:pt x="12" y="64"/>
                    </a:cubicBezTo>
                    <a:cubicBezTo>
                      <a:pt x="12" y="64"/>
                      <a:pt x="12" y="65"/>
                      <a:pt x="13" y="65"/>
                    </a:cubicBezTo>
                    <a:cubicBezTo>
                      <a:pt x="14" y="67"/>
                      <a:pt x="16" y="69"/>
                      <a:pt x="18" y="71"/>
                    </a:cubicBezTo>
                    <a:cubicBezTo>
                      <a:pt x="19" y="71"/>
                      <a:pt x="19" y="71"/>
                      <a:pt x="20" y="72"/>
                    </a:cubicBezTo>
                    <a:cubicBezTo>
                      <a:pt x="22" y="74"/>
                      <a:pt x="25" y="74"/>
                      <a:pt x="29" y="73"/>
                    </a:cubicBezTo>
                    <a:cubicBezTo>
                      <a:pt x="29" y="73"/>
                      <a:pt x="29" y="73"/>
                      <a:pt x="29" y="73"/>
                    </a:cubicBezTo>
                    <a:cubicBezTo>
                      <a:pt x="30" y="72"/>
                      <a:pt x="32" y="72"/>
                      <a:pt x="33" y="71"/>
                    </a:cubicBezTo>
                    <a:cubicBezTo>
                      <a:pt x="34" y="71"/>
                      <a:pt x="35" y="71"/>
                      <a:pt x="36" y="70"/>
                    </a:cubicBezTo>
                    <a:cubicBezTo>
                      <a:pt x="38" y="70"/>
                      <a:pt x="41" y="70"/>
                      <a:pt x="41" y="70"/>
                    </a:cubicBezTo>
                    <a:cubicBezTo>
                      <a:pt x="41" y="70"/>
                      <a:pt x="41" y="70"/>
                      <a:pt x="41" y="70"/>
                    </a:cubicBezTo>
                    <a:cubicBezTo>
                      <a:pt x="43" y="70"/>
                      <a:pt x="45" y="70"/>
                      <a:pt x="46" y="70"/>
                    </a:cubicBezTo>
                    <a:cubicBezTo>
                      <a:pt x="47" y="71"/>
                      <a:pt x="48" y="71"/>
                      <a:pt x="49" y="71"/>
                    </a:cubicBezTo>
                    <a:cubicBezTo>
                      <a:pt x="51" y="72"/>
                      <a:pt x="52" y="72"/>
                      <a:pt x="53" y="73"/>
                    </a:cubicBezTo>
                    <a:cubicBezTo>
                      <a:pt x="54" y="73"/>
                      <a:pt x="54" y="73"/>
                      <a:pt x="54" y="73"/>
                    </a:cubicBezTo>
                    <a:cubicBezTo>
                      <a:pt x="57" y="74"/>
                      <a:pt x="60" y="74"/>
                      <a:pt x="63" y="72"/>
                    </a:cubicBezTo>
                    <a:cubicBezTo>
                      <a:pt x="63" y="71"/>
                      <a:pt x="64" y="71"/>
                      <a:pt x="64" y="71"/>
                    </a:cubicBezTo>
                    <a:cubicBezTo>
                      <a:pt x="66" y="69"/>
                      <a:pt x="68" y="67"/>
                      <a:pt x="70" y="65"/>
                    </a:cubicBezTo>
                    <a:cubicBezTo>
                      <a:pt x="70" y="65"/>
                      <a:pt x="70" y="64"/>
                      <a:pt x="70" y="64"/>
                    </a:cubicBezTo>
                    <a:cubicBezTo>
                      <a:pt x="74" y="59"/>
                      <a:pt x="77" y="54"/>
                      <a:pt x="79" y="48"/>
                    </a:cubicBezTo>
                    <a:cubicBezTo>
                      <a:pt x="81" y="43"/>
                      <a:pt x="82" y="39"/>
                      <a:pt x="82" y="34"/>
                    </a:cubicBezTo>
                    <a:cubicBezTo>
                      <a:pt x="82" y="33"/>
                      <a:pt x="82" y="32"/>
                      <a:pt x="82" y="31"/>
                    </a:cubicBezTo>
                    <a:cubicBezTo>
                      <a:pt x="82" y="30"/>
                      <a:pt x="82" y="28"/>
                      <a:pt x="82" y="27"/>
                    </a:cubicBezTo>
                    <a:cubicBezTo>
                      <a:pt x="82" y="27"/>
                      <a:pt x="82" y="27"/>
                      <a:pt x="82" y="26"/>
                    </a:cubicBezTo>
                    <a:cubicBezTo>
                      <a:pt x="82" y="25"/>
                      <a:pt x="82" y="24"/>
                      <a:pt x="82" y="22"/>
                    </a:cubicBezTo>
                    <a:cubicBezTo>
                      <a:pt x="81" y="16"/>
                      <a:pt x="78" y="11"/>
                      <a:pt x="74" y="7"/>
                    </a:cubicBezTo>
                    <a:cubicBezTo>
                      <a:pt x="73" y="6"/>
                      <a:pt x="73" y="6"/>
                      <a:pt x="72" y="5"/>
                    </a:cubicBezTo>
                    <a:cubicBezTo>
                      <a:pt x="69" y="2"/>
                      <a:pt x="65" y="1"/>
                      <a:pt x="61" y="0"/>
                    </a:cubicBezTo>
                    <a:cubicBezTo>
                      <a:pt x="56" y="0"/>
                      <a:pt x="52" y="0"/>
                      <a:pt x="48" y="2"/>
                    </a:cubicBezTo>
                    <a:cubicBezTo>
                      <a:pt x="46" y="3"/>
                      <a:pt x="41" y="4"/>
                      <a:pt x="41" y="4"/>
                    </a:cubicBezTo>
                    <a:cubicBezTo>
                      <a:pt x="41" y="4"/>
                      <a:pt x="37" y="3"/>
                      <a:pt x="34" y="2"/>
                    </a:cubicBezTo>
                    <a:cubicBezTo>
                      <a:pt x="30" y="0"/>
                      <a:pt x="26" y="0"/>
                      <a:pt x="22" y="0"/>
                    </a:cubicBezTo>
                    <a:cubicBezTo>
                      <a:pt x="17" y="1"/>
                      <a:pt x="13" y="2"/>
                      <a:pt x="10" y="5"/>
                    </a:cubicBezTo>
                    <a:cubicBezTo>
                      <a:pt x="9" y="6"/>
                      <a:pt x="9" y="6"/>
                      <a:pt x="8" y="7"/>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2" name="Freeform 185"/>
              <p:cNvSpPr/>
              <p:nvPr/>
            </p:nvSpPr>
            <p:spPr bwMode="auto">
              <a:xfrm>
                <a:off x="3573463" y="4622800"/>
                <a:ext cx="71438" cy="82550"/>
              </a:xfrm>
              <a:custGeom>
                <a:avLst/>
                <a:gdLst>
                  <a:gd name="T0" fmla="*/ 6 w 19"/>
                  <a:gd name="T1" fmla="*/ 16 h 22"/>
                  <a:gd name="T2" fmla="*/ 14 w 19"/>
                  <a:gd name="T3" fmla="*/ 22 h 22"/>
                  <a:gd name="T4" fmla="*/ 19 w 19"/>
                  <a:gd name="T5" fmla="*/ 22 h 22"/>
                  <a:gd name="T6" fmla="*/ 19 w 19"/>
                  <a:gd name="T7" fmla="*/ 22 h 22"/>
                  <a:gd name="T8" fmla="*/ 15 w 19"/>
                  <a:gd name="T9" fmla="*/ 8 h 22"/>
                  <a:gd name="T10" fmla="*/ 1 w 19"/>
                  <a:gd name="T11" fmla="*/ 0 h 22"/>
                  <a:gd name="T12" fmla="*/ 0 w 19"/>
                  <a:gd name="T13" fmla="*/ 0 h 22"/>
                  <a:gd name="T14" fmla="*/ 0 w 19"/>
                  <a:gd name="T15" fmla="*/ 0 h 22"/>
                  <a:gd name="T16" fmla="*/ 0 w 19"/>
                  <a:gd name="T17" fmla="*/ 5 h 22"/>
                  <a:gd name="T18" fmla="*/ 6 w 19"/>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2">
                    <a:moveTo>
                      <a:pt x="6" y="16"/>
                    </a:moveTo>
                    <a:cubicBezTo>
                      <a:pt x="8" y="19"/>
                      <a:pt x="11" y="21"/>
                      <a:pt x="14" y="22"/>
                    </a:cubicBezTo>
                    <a:cubicBezTo>
                      <a:pt x="15" y="22"/>
                      <a:pt x="17" y="22"/>
                      <a:pt x="19" y="22"/>
                    </a:cubicBezTo>
                    <a:cubicBezTo>
                      <a:pt x="19" y="22"/>
                      <a:pt x="19" y="22"/>
                      <a:pt x="19" y="22"/>
                    </a:cubicBezTo>
                    <a:cubicBezTo>
                      <a:pt x="19" y="17"/>
                      <a:pt x="18" y="12"/>
                      <a:pt x="15" y="8"/>
                    </a:cubicBezTo>
                    <a:cubicBezTo>
                      <a:pt x="11" y="4"/>
                      <a:pt x="7" y="1"/>
                      <a:pt x="1" y="0"/>
                    </a:cubicBezTo>
                    <a:cubicBezTo>
                      <a:pt x="1" y="0"/>
                      <a:pt x="1" y="0"/>
                      <a:pt x="0" y="0"/>
                    </a:cubicBezTo>
                    <a:cubicBezTo>
                      <a:pt x="0" y="0"/>
                      <a:pt x="0" y="0"/>
                      <a:pt x="0" y="0"/>
                    </a:cubicBezTo>
                    <a:cubicBezTo>
                      <a:pt x="0" y="2"/>
                      <a:pt x="0" y="3"/>
                      <a:pt x="0" y="5"/>
                    </a:cubicBezTo>
                    <a:cubicBezTo>
                      <a:pt x="1" y="10"/>
                      <a:pt x="3" y="13"/>
                      <a:pt x="6"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3" name="Freeform 186"/>
              <p:cNvSpPr>
                <a:spLocks noEditPoints="1"/>
              </p:cNvSpPr>
              <p:nvPr/>
            </p:nvSpPr>
            <p:spPr bwMode="auto">
              <a:xfrm>
                <a:off x="1997075" y="749300"/>
                <a:ext cx="415925" cy="414338"/>
              </a:xfrm>
              <a:custGeom>
                <a:avLst/>
                <a:gdLst>
                  <a:gd name="T0" fmla="*/ 56 w 111"/>
                  <a:gd name="T1" fmla="*/ 110 h 110"/>
                  <a:gd name="T2" fmla="*/ 111 w 111"/>
                  <a:gd name="T3" fmla="*/ 55 h 110"/>
                  <a:gd name="T4" fmla="*/ 56 w 111"/>
                  <a:gd name="T5" fmla="*/ 0 h 110"/>
                  <a:gd name="T6" fmla="*/ 56 w 111"/>
                  <a:gd name="T7" fmla="*/ 0 h 110"/>
                  <a:gd name="T8" fmla="*/ 56 w 111"/>
                  <a:gd name="T9" fmla="*/ 39 h 110"/>
                  <a:gd name="T10" fmla="*/ 84 w 111"/>
                  <a:gd name="T11" fmla="*/ 27 h 110"/>
                  <a:gd name="T12" fmla="*/ 67 w 111"/>
                  <a:gd name="T13" fmla="*/ 66 h 110"/>
                  <a:gd name="T14" fmla="*/ 56 w 111"/>
                  <a:gd name="T15" fmla="*/ 71 h 110"/>
                  <a:gd name="T16" fmla="*/ 56 w 111"/>
                  <a:gd name="T17" fmla="*/ 110 h 110"/>
                  <a:gd name="T18" fmla="*/ 56 w 111"/>
                  <a:gd name="T19" fmla="*/ 0 h 110"/>
                  <a:gd name="T20" fmla="*/ 0 w 111"/>
                  <a:gd name="T21" fmla="*/ 55 h 110"/>
                  <a:gd name="T22" fmla="*/ 56 w 111"/>
                  <a:gd name="T23" fmla="*/ 110 h 110"/>
                  <a:gd name="T24" fmla="*/ 56 w 111"/>
                  <a:gd name="T25" fmla="*/ 71 h 110"/>
                  <a:gd name="T26" fmla="*/ 27 w 111"/>
                  <a:gd name="T27" fmla="*/ 83 h 110"/>
                  <a:gd name="T28" fmla="*/ 45 w 111"/>
                  <a:gd name="T29" fmla="*/ 44 h 110"/>
                  <a:gd name="T30" fmla="*/ 45 w 111"/>
                  <a:gd name="T31" fmla="*/ 44 h 110"/>
                  <a:gd name="T32" fmla="*/ 56 w 111"/>
                  <a:gd name="T33" fmla="*/ 39 h 110"/>
                  <a:gd name="T34" fmla="*/ 56 w 111"/>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0">
                    <a:moveTo>
                      <a:pt x="56" y="110"/>
                    </a:moveTo>
                    <a:cubicBezTo>
                      <a:pt x="86" y="110"/>
                      <a:pt x="111" y="85"/>
                      <a:pt x="111" y="55"/>
                    </a:cubicBezTo>
                    <a:cubicBezTo>
                      <a:pt x="111" y="24"/>
                      <a:pt x="86" y="0"/>
                      <a:pt x="56" y="0"/>
                    </a:cubicBezTo>
                    <a:cubicBezTo>
                      <a:pt x="56" y="0"/>
                      <a:pt x="56" y="0"/>
                      <a:pt x="56" y="0"/>
                    </a:cubicBezTo>
                    <a:cubicBezTo>
                      <a:pt x="56" y="39"/>
                      <a:pt x="56" y="39"/>
                      <a:pt x="56" y="39"/>
                    </a:cubicBezTo>
                    <a:cubicBezTo>
                      <a:pt x="84" y="27"/>
                      <a:pt x="84" y="27"/>
                      <a:pt x="84" y="27"/>
                    </a:cubicBezTo>
                    <a:cubicBezTo>
                      <a:pt x="67" y="66"/>
                      <a:pt x="67" y="66"/>
                      <a:pt x="67" y="66"/>
                    </a:cubicBezTo>
                    <a:cubicBezTo>
                      <a:pt x="56" y="71"/>
                      <a:pt x="56" y="71"/>
                      <a:pt x="56" y="71"/>
                    </a:cubicBezTo>
                    <a:cubicBezTo>
                      <a:pt x="56" y="110"/>
                      <a:pt x="56" y="110"/>
                      <a:pt x="56" y="110"/>
                    </a:cubicBezTo>
                    <a:close/>
                    <a:moveTo>
                      <a:pt x="56" y="0"/>
                    </a:moveTo>
                    <a:cubicBezTo>
                      <a:pt x="25" y="0"/>
                      <a:pt x="0" y="24"/>
                      <a:pt x="0" y="55"/>
                    </a:cubicBezTo>
                    <a:cubicBezTo>
                      <a:pt x="0" y="85"/>
                      <a:pt x="25" y="110"/>
                      <a:pt x="56" y="110"/>
                    </a:cubicBezTo>
                    <a:cubicBezTo>
                      <a:pt x="56" y="71"/>
                      <a:pt x="56" y="71"/>
                      <a:pt x="56" y="71"/>
                    </a:cubicBezTo>
                    <a:cubicBezTo>
                      <a:pt x="27" y="83"/>
                      <a:pt x="27" y="83"/>
                      <a:pt x="27" y="83"/>
                    </a:cubicBezTo>
                    <a:cubicBezTo>
                      <a:pt x="45" y="44"/>
                      <a:pt x="45" y="44"/>
                      <a:pt x="45" y="44"/>
                    </a:cubicBezTo>
                    <a:cubicBezTo>
                      <a:pt x="45" y="44"/>
                      <a:pt x="45" y="44"/>
                      <a:pt x="45" y="44"/>
                    </a:cubicBezTo>
                    <a:cubicBezTo>
                      <a:pt x="56" y="39"/>
                      <a:pt x="56" y="39"/>
                      <a:pt x="56" y="39"/>
                    </a:cubicBez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4" name="Oval 187"/>
              <p:cNvSpPr>
                <a:spLocks noChangeArrowheads="1"/>
              </p:cNvSpPr>
              <p:nvPr/>
            </p:nvSpPr>
            <p:spPr bwMode="auto">
              <a:xfrm>
                <a:off x="2181225" y="930275"/>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5" name="Freeform 188"/>
              <p:cNvSpPr/>
              <p:nvPr/>
            </p:nvSpPr>
            <p:spPr bwMode="auto">
              <a:xfrm>
                <a:off x="7515225" y="9525"/>
                <a:ext cx="330200" cy="115888"/>
              </a:xfrm>
              <a:custGeom>
                <a:avLst/>
                <a:gdLst>
                  <a:gd name="T0" fmla="*/ 88 w 88"/>
                  <a:gd name="T1" fmla="*/ 0 h 31"/>
                  <a:gd name="T2" fmla="*/ 44 w 88"/>
                  <a:gd name="T3" fmla="*/ 31 h 31"/>
                  <a:gd name="T4" fmla="*/ 0 w 88"/>
                  <a:gd name="T5" fmla="*/ 0 h 31"/>
                  <a:gd name="T6" fmla="*/ 88 w 88"/>
                  <a:gd name="T7" fmla="*/ 0 h 31"/>
                </a:gdLst>
                <a:ahLst/>
                <a:cxnLst>
                  <a:cxn ang="0">
                    <a:pos x="T0" y="T1"/>
                  </a:cxn>
                  <a:cxn ang="0">
                    <a:pos x="T2" y="T3"/>
                  </a:cxn>
                  <a:cxn ang="0">
                    <a:pos x="T4" y="T5"/>
                  </a:cxn>
                  <a:cxn ang="0">
                    <a:pos x="T6" y="T7"/>
                  </a:cxn>
                </a:cxnLst>
                <a:rect l="0" t="0" r="r" b="b"/>
                <a:pathLst>
                  <a:path w="88" h="31">
                    <a:moveTo>
                      <a:pt x="88" y="0"/>
                    </a:moveTo>
                    <a:cubicBezTo>
                      <a:pt x="82" y="18"/>
                      <a:pt x="64" y="31"/>
                      <a:pt x="44" y="31"/>
                    </a:cubicBezTo>
                    <a:cubicBezTo>
                      <a:pt x="24" y="31"/>
                      <a:pt x="7" y="18"/>
                      <a:pt x="0" y="0"/>
                    </a:cubicBez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6" name="Rectangle 189"/>
              <p:cNvSpPr>
                <a:spLocks noChangeArrowheads="1"/>
              </p:cNvSpPr>
              <p:nvPr/>
            </p:nvSpPr>
            <p:spPr bwMode="auto">
              <a:xfrm>
                <a:off x="7658100" y="149225"/>
                <a:ext cx="4445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7" name="Freeform 190"/>
              <p:cNvSpPr/>
              <p:nvPr/>
            </p:nvSpPr>
            <p:spPr bwMode="auto">
              <a:xfrm>
                <a:off x="7807325" y="73025"/>
                <a:ext cx="79375" cy="79375"/>
              </a:xfrm>
              <a:custGeom>
                <a:avLst/>
                <a:gdLst>
                  <a:gd name="T0" fmla="*/ 22 w 50"/>
                  <a:gd name="T1" fmla="*/ 0 h 50"/>
                  <a:gd name="T2" fmla="*/ 50 w 50"/>
                  <a:gd name="T3" fmla="*/ 29 h 50"/>
                  <a:gd name="T4" fmla="*/ 29 w 50"/>
                  <a:gd name="T5" fmla="*/ 50 h 50"/>
                  <a:gd name="T6" fmla="*/ 0 w 50"/>
                  <a:gd name="T7" fmla="*/ 22 h 50"/>
                  <a:gd name="T8" fmla="*/ 22 w 50"/>
                  <a:gd name="T9" fmla="*/ 0 h 50"/>
                </a:gdLst>
                <a:ahLst/>
                <a:cxnLst>
                  <a:cxn ang="0">
                    <a:pos x="T0" y="T1"/>
                  </a:cxn>
                  <a:cxn ang="0">
                    <a:pos x="T2" y="T3"/>
                  </a:cxn>
                  <a:cxn ang="0">
                    <a:pos x="T4" y="T5"/>
                  </a:cxn>
                  <a:cxn ang="0">
                    <a:pos x="T6" y="T7"/>
                  </a:cxn>
                  <a:cxn ang="0">
                    <a:pos x="T8" y="T9"/>
                  </a:cxn>
                </a:cxnLst>
                <a:rect l="0" t="0" r="r" b="b"/>
                <a:pathLst>
                  <a:path w="50" h="50">
                    <a:moveTo>
                      <a:pt x="22" y="0"/>
                    </a:moveTo>
                    <a:lnTo>
                      <a:pt x="50" y="29"/>
                    </a:lnTo>
                    <a:lnTo>
                      <a:pt x="29" y="50"/>
                    </a:lnTo>
                    <a:lnTo>
                      <a:pt x="0" y="2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8" name="Freeform 191"/>
              <p:cNvSpPr/>
              <p:nvPr/>
            </p:nvSpPr>
            <p:spPr bwMode="auto">
              <a:xfrm>
                <a:off x="7477125" y="73025"/>
                <a:ext cx="74613" cy="79375"/>
              </a:xfrm>
              <a:custGeom>
                <a:avLst/>
                <a:gdLst>
                  <a:gd name="T0" fmla="*/ 29 w 47"/>
                  <a:gd name="T1" fmla="*/ 0 h 50"/>
                  <a:gd name="T2" fmla="*/ 47 w 47"/>
                  <a:gd name="T3" fmla="*/ 22 h 50"/>
                  <a:gd name="T4" fmla="*/ 19 w 47"/>
                  <a:gd name="T5" fmla="*/ 50 h 50"/>
                  <a:gd name="T6" fmla="*/ 0 w 47"/>
                  <a:gd name="T7" fmla="*/ 29 h 50"/>
                  <a:gd name="T8" fmla="*/ 29 w 47"/>
                  <a:gd name="T9" fmla="*/ 0 h 50"/>
                </a:gdLst>
                <a:ahLst/>
                <a:cxnLst>
                  <a:cxn ang="0">
                    <a:pos x="T0" y="T1"/>
                  </a:cxn>
                  <a:cxn ang="0">
                    <a:pos x="T2" y="T3"/>
                  </a:cxn>
                  <a:cxn ang="0">
                    <a:pos x="T4" y="T5"/>
                  </a:cxn>
                  <a:cxn ang="0">
                    <a:pos x="T6" y="T7"/>
                  </a:cxn>
                  <a:cxn ang="0">
                    <a:pos x="T8" y="T9"/>
                  </a:cxn>
                </a:cxnLst>
                <a:rect l="0" t="0" r="r" b="b"/>
                <a:pathLst>
                  <a:path w="47" h="50">
                    <a:moveTo>
                      <a:pt x="29" y="0"/>
                    </a:moveTo>
                    <a:lnTo>
                      <a:pt x="47" y="22"/>
                    </a:lnTo>
                    <a:lnTo>
                      <a:pt x="19" y="50"/>
                    </a:lnTo>
                    <a:lnTo>
                      <a:pt x="0" y="29"/>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9" name="Freeform 192"/>
              <p:cNvSpPr/>
              <p:nvPr/>
            </p:nvSpPr>
            <p:spPr bwMode="auto">
              <a:xfrm>
                <a:off x="7859713" y="9525"/>
                <a:ext cx="76200" cy="60325"/>
              </a:xfrm>
              <a:custGeom>
                <a:avLst/>
                <a:gdLst>
                  <a:gd name="T0" fmla="*/ 22 w 48"/>
                  <a:gd name="T1" fmla="*/ 0 h 38"/>
                  <a:gd name="T2" fmla="*/ 48 w 48"/>
                  <a:gd name="T3" fmla="*/ 12 h 38"/>
                  <a:gd name="T4" fmla="*/ 38 w 48"/>
                  <a:gd name="T5" fmla="*/ 38 h 38"/>
                  <a:gd name="T6" fmla="*/ 0 w 48"/>
                  <a:gd name="T7" fmla="*/ 21 h 38"/>
                  <a:gd name="T8" fmla="*/ 10 w 48"/>
                  <a:gd name="T9" fmla="*/ 0 h 38"/>
                  <a:gd name="T10" fmla="*/ 22 w 48"/>
                  <a:gd name="T11" fmla="*/ 0 h 38"/>
                </a:gdLst>
                <a:ahLst/>
                <a:cxnLst>
                  <a:cxn ang="0">
                    <a:pos x="T0" y="T1"/>
                  </a:cxn>
                  <a:cxn ang="0">
                    <a:pos x="T2" y="T3"/>
                  </a:cxn>
                  <a:cxn ang="0">
                    <a:pos x="T4" y="T5"/>
                  </a:cxn>
                  <a:cxn ang="0">
                    <a:pos x="T6" y="T7"/>
                  </a:cxn>
                  <a:cxn ang="0">
                    <a:pos x="T8" y="T9"/>
                  </a:cxn>
                  <a:cxn ang="0">
                    <a:pos x="T10" y="T11"/>
                  </a:cxn>
                </a:cxnLst>
                <a:rect l="0" t="0" r="r" b="b"/>
                <a:pathLst>
                  <a:path w="48" h="38">
                    <a:moveTo>
                      <a:pt x="22" y="0"/>
                    </a:moveTo>
                    <a:lnTo>
                      <a:pt x="48" y="12"/>
                    </a:lnTo>
                    <a:lnTo>
                      <a:pt x="38" y="38"/>
                    </a:lnTo>
                    <a:lnTo>
                      <a:pt x="0" y="21"/>
                    </a:lnTo>
                    <a:lnTo>
                      <a:pt x="10"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0" name="Freeform 193"/>
              <p:cNvSpPr/>
              <p:nvPr/>
            </p:nvSpPr>
            <p:spPr bwMode="auto">
              <a:xfrm>
                <a:off x="7559675" y="125413"/>
                <a:ext cx="63500" cy="76200"/>
              </a:xfrm>
              <a:custGeom>
                <a:avLst/>
                <a:gdLst>
                  <a:gd name="T0" fmla="*/ 40 w 40"/>
                  <a:gd name="T1" fmla="*/ 12 h 48"/>
                  <a:gd name="T2" fmla="*/ 26 w 40"/>
                  <a:gd name="T3" fmla="*/ 48 h 48"/>
                  <a:gd name="T4" fmla="*/ 0 w 40"/>
                  <a:gd name="T5" fmla="*/ 38 h 48"/>
                  <a:gd name="T6" fmla="*/ 14 w 40"/>
                  <a:gd name="T7" fmla="*/ 0 h 48"/>
                  <a:gd name="T8" fmla="*/ 40 w 40"/>
                  <a:gd name="T9" fmla="*/ 12 h 48"/>
                </a:gdLst>
                <a:ahLst/>
                <a:cxnLst>
                  <a:cxn ang="0">
                    <a:pos x="T0" y="T1"/>
                  </a:cxn>
                  <a:cxn ang="0">
                    <a:pos x="T2" y="T3"/>
                  </a:cxn>
                  <a:cxn ang="0">
                    <a:pos x="T4" y="T5"/>
                  </a:cxn>
                  <a:cxn ang="0">
                    <a:pos x="T6" y="T7"/>
                  </a:cxn>
                  <a:cxn ang="0">
                    <a:pos x="T8" y="T9"/>
                  </a:cxn>
                </a:cxnLst>
                <a:rect l="0" t="0" r="r" b="b"/>
                <a:pathLst>
                  <a:path w="40" h="48">
                    <a:moveTo>
                      <a:pt x="40" y="12"/>
                    </a:moveTo>
                    <a:lnTo>
                      <a:pt x="26" y="48"/>
                    </a:lnTo>
                    <a:lnTo>
                      <a:pt x="0" y="38"/>
                    </a:lnTo>
                    <a:lnTo>
                      <a:pt x="14" y="0"/>
                    </a:lnTo>
                    <a:lnTo>
                      <a:pt x="4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1" name="Freeform 194"/>
              <p:cNvSpPr/>
              <p:nvPr/>
            </p:nvSpPr>
            <p:spPr bwMode="auto">
              <a:xfrm>
                <a:off x="7740650" y="125413"/>
                <a:ext cx="63500" cy="76200"/>
              </a:xfrm>
              <a:custGeom>
                <a:avLst/>
                <a:gdLst>
                  <a:gd name="T0" fmla="*/ 40 w 40"/>
                  <a:gd name="T1" fmla="*/ 36 h 48"/>
                  <a:gd name="T2" fmla="*/ 14 w 40"/>
                  <a:gd name="T3" fmla="*/ 48 h 48"/>
                  <a:gd name="T4" fmla="*/ 0 w 40"/>
                  <a:gd name="T5" fmla="*/ 10 h 48"/>
                  <a:gd name="T6" fmla="*/ 26 w 40"/>
                  <a:gd name="T7" fmla="*/ 0 h 48"/>
                  <a:gd name="T8" fmla="*/ 40 w 40"/>
                  <a:gd name="T9" fmla="*/ 36 h 48"/>
                </a:gdLst>
                <a:ahLst/>
                <a:cxnLst>
                  <a:cxn ang="0">
                    <a:pos x="T0" y="T1"/>
                  </a:cxn>
                  <a:cxn ang="0">
                    <a:pos x="T2" y="T3"/>
                  </a:cxn>
                  <a:cxn ang="0">
                    <a:pos x="T4" y="T5"/>
                  </a:cxn>
                  <a:cxn ang="0">
                    <a:pos x="T6" y="T7"/>
                  </a:cxn>
                  <a:cxn ang="0">
                    <a:pos x="T8" y="T9"/>
                  </a:cxn>
                </a:cxnLst>
                <a:rect l="0" t="0" r="r" b="b"/>
                <a:pathLst>
                  <a:path w="40" h="48">
                    <a:moveTo>
                      <a:pt x="40" y="36"/>
                    </a:moveTo>
                    <a:lnTo>
                      <a:pt x="14" y="48"/>
                    </a:lnTo>
                    <a:lnTo>
                      <a:pt x="0" y="10"/>
                    </a:lnTo>
                    <a:lnTo>
                      <a:pt x="26" y="0"/>
                    </a:lnTo>
                    <a:lnTo>
                      <a:pt x="4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2" name="Freeform 195"/>
              <p:cNvSpPr/>
              <p:nvPr/>
            </p:nvSpPr>
            <p:spPr bwMode="auto">
              <a:xfrm>
                <a:off x="7424738" y="9525"/>
                <a:ext cx="79375" cy="60325"/>
              </a:xfrm>
              <a:custGeom>
                <a:avLst/>
                <a:gdLst>
                  <a:gd name="T0" fmla="*/ 50 w 50"/>
                  <a:gd name="T1" fmla="*/ 24 h 38"/>
                  <a:gd name="T2" fmla="*/ 12 w 50"/>
                  <a:gd name="T3" fmla="*/ 38 h 38"/>
                  <a:gd name="T4" fmla="*/ 0 w 50"/>
                  <a:gd name="T5" fmla="*/ 12 h 38"/>
                  <a:gd name="T6" fmla="*/ 28 w 50"/>
                  <a:gd name="T7" fmla="*/ 0 h 38"/>
                  <a:gd name="T8" fmla="*/ 40 w 50"/>
                  <a:gd name="T9" fmla="*/ 0 h 38"/>
                  <a:gd name="T10" fmla="*/ 50 w 50"/>
                  <a:gd name="T11" fmla="*/ 24 h 38"/>
                </a:gdLst>
                <a:ahLst/>
                <a:cxnLst>
                  <a:cxn ang="0">
                    <a:pos x="T0" y="T1"/>
                  </a:cxn>
                  <a:cxn ang="0">
                    <a:pos x="T2" y="T3"/>
                  </a:cxn>
                  <a:cxn ang="0">
                    <a:pos x="T4" y="T5"/>
                  </a:cxn>
                  <a:cxn ang="0">
                    <a:pos x="T6" y="T7"/>
                  </a:cxn>
                  <a:cxn ang="0">
                    <a:pos x="T8" y="T9"/>
                  </a:cxn>
                  <a:cxn ang="0">
                    <a:pos x="T10" y="T11"/>
                  </a:cxn>
                </a:cxnLst>
                <a:rect l="0" t="0" r="r" b="b"/>
                <a:pathLst>
                  <a:path w="50" h="38">
                    <a:moveTo>
                      <a:pt x="50" y="24"/>
                    </a:moveTo>
                    <a:lnTo>
                      <a:pt x="12" y="38"/>
                    </a:lnTo>
                    <a:lnTo>
                      <a:pt x="0" y="12"/>
                    </a:lnTo>
                    <a:lnTo>
                      <a:pt x="28" y="0"/>
                    </a:lnTo>
                    <a:lnTo>
                      <a:pt x="40" y="0"/>
                    </a:lnTo>
                    <a:lnTo>
                      <a:pt x="5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3" name="Freeform 196"/>
              <p:cNvSpPr/>
              <p:nvPr/>
            </p:nvSpPr>
            <p:spPr bwMode="auto">
              <a:xfrm>
                <a:off x="3749675" y="4130675"/>
                <a:ext cx="274638" cy="447675"/>
              </a:xfrm>
              <a:custGeom>
                <a:avLst/>
                <a:gdLst>
                  <a:gd name="T0" fmla="*/ 173 w 173"/>
                  <a:gd name="T1" fmla="*/ 163 h 282"/>
                  <a:gd name="T2" fmla="*/ 173 w 173"/>
                  <a:gd name="T3" fmla="*/ 0 h 282"/>
                  <a:gd name="T4" fmla="*/ 88 w 173"/>
                  <a:gd name="T5" fmla="*/ 0 h 282"/>
                  <a:gd name="T6" fmla="*/ 0 w 173"/>
                  <a:gd name="T7" fmla="*/ 225 h 282"/>
                  <a:gd name="T8" fmla="*/ 126 w 173"/>
                  <a:gd name="T9" fmla="*/ 282 h 282"/>
                  <a:gd name="T10" fmla="*/ 173 w 173"/>
                  <a:gd name="T11" fmla="*/ 163 h 282"/>
                </a:gdLst>
                <a:ahLst/>
                <a:cxnLst>
                  <a:cxn ang="0">
                    <a:pos x="T0" y="T1"/>
                  </a:cxn>
                  <a:cxn ang="0">
                    <a:pos x="T2" y="T3"/>
                  </a:cxn>
                  <a:cxn ang="0">
                    <a:pos x="T4" y="T5"/>
                  </a:cxn>
                  <a:cxn ang="0">
                    <a:pos x="T6" y="T7"/>
                  </a:cxn>
                  <a:cxn ang="0">
                    <a:pos x="T8" y="T9"/>
                  </a:cxn>
                  <a:cxn ang="0">
                    <a:pos x="T10" y="T11"/>
                  </a:cxn>
                </a:cxnLst>
                <a:rect l="0" t="0" r="r" b="b"/>
                <a:pathLst>
                  <a:path w="173" h="282">
                    <a:moveTo>
                      <a:pt x="173" y="163"/>
                    </a:moveTo>
                    <a:lnTo>
                      <a:pt x="173" y="0"/>
                    </a:lnTo>
                    <a:lnTo>
                      <a:pt x="88" y="0"/>
                    </a:lnTo>
                    <a:lnTo>
                      <a:pt x="0" y="225"/>
                    </a:lnTo>
                    <a:lnTo>
                      <a:pt x="126" y="282"/>
                    </a:lnTo>
                    <a:lnTo>
                      <a:pt x="173"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4" name="Freeform 197"/>
              <p:cNvSpPr/>
              <p:nvPr/>
            </p:nvSpPr>
            <p:spPr bwMode="auto">
              <a:xfrm>
                <a:off x="4043363" y="4130675"/>
                <a:ext cx="52388" cy="139700"/>
              </a:xfrm>
              <a:custGeom>
                <a:avLst/>
                <a:gdLst>
                  <a:gd name="T0" fmla="*/ 0 w 14"/>
                  <a:gd name="T1" fmla="*/ 37 h 37"/>
                  <a:gd name="T2" fmla="*/ 13 w 14"/>
                  <a:gd name="T3" fmla="*/ 1 h 37"/>
                  <a:gd name="T4" fmla="*/ 14 w 14"/>
                  <a:gd name="T5" fmla="*/ 0 h 37"/>
                  <a:gd name="T6" fmla="*/ 0 w 14"/>
                  <a:gd name="T7" fmla="*/ 0 h 37"/>
                  <a:gd name="T8" fmla="*/ 0 w 14"/>
                  <a:gd name="T9" fmla="*/ 37 h 37"/>
                </a:gdLst>
                <a:ahLst/>
                <a:cxnLst>
                  <a:cxn ang="0">
                    <a:pos x="T0" y="T1"/>
                  </a:cxn>
                  <a:cxn ang="0">
                    <a:pos x="T2" y="T3"/>
                  </a:cxn>
                  <a:cxn ang="0">
                    <a:pos x="T4" y="T5"/>
                  </a:cxn>
                  <a:cxn ang="0">
                    <a:pos x="T6" y="T7"/>
                  </a:cxn>
                  <a:cxn ang="0">
                    <a:pos x="T8" y="T9"/>
                  </a:cxn>
                </a:cxnLst>
                <a:rect l="0" t="0" r="r" b="b"/>
                <a:pathLst>
                  <a:path w="14" h="37">
                    <a:moveTo>
                      <a:pt x="0" y="37"/>
                    </a:moveTo>
                    <a:cubicBezTo>
                      <a:pt x="12" y="30"/>
                      <a:pt x="13" y="13"/>
                      <a:pt x="13" y="1"/>
                    </a:cubicBezTo>
                    <a:cubicBezTo>
                      <a:pt x="13" y="0"/>
                      <a:pt x="13" y="0"/>
                      <a:pt x="14"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5" name="Freeform 198"/>
              <p:cNvSpPr/>
              <p:nvPr/>
            </p:nvSpPr>
            <p:spPr bwMode="auto">
              <a:xfrm>
                <a:off x="4043363" y="4130675"/>
                <a:ext cx="277813" cy="447675"/>
              </a:xfrm>
              <a:custGeom>
                <a:avLst/>
                <a:gdLst>
                  <a:gd name="T0" fmla="*/ 17 w 74"/>
                  <a:gd name="T1" fmla="*/ 0 h 119"/>
                  <a:gd name="T2" fmla="*/ 18 w 74"/>
                  <a:gd name="T3" fmla="*/ 1 h 119"/>
                  <a:gd name="T4" fmla="*/ 0 w 74"/>
                  <a:gd name="T5" fmla="*/ 42 h 119"/>
                  <a:gd name="T6" fmla="*/ 0 w 74"/>
                  <a:gd name="T7" fmla="*/ 69 h 119"/>
                  <a:gd name="T8" fmla="*/ 20 w 74"/>
                  <a:gd name="T9" fmla="*/ 119 h 119"/>
                  <a:gd name="T10" fmla="*/ 74 w 74"/>
                  <a:gd name="T11" fmla="*/ 95 h 119"/>
                  <a:gd name="T12" fmla="*/ 36 w 74"/>
                  <a:gd name="T13" fmla="*/ 0 h 119"/>
                  <a:gd name="T14" fmla="*/ 17 w 74"/>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19">
                    <a:moveTo>
                      <a:pt x="17" y="0"/>
                    </a:moveTo>
                    <a:cubicBezTo>
                      <a:pt x="18" y="0"/>
                      <a:pt x="18" y="0"/>
                      <a:pt x="18" y="1"/>
                    </a:cubicBezTo>
                    <a:cubicBezTo>
                      <a:pt x="17" y="16"/>
                      <a:pt x="16" y="35"/>
                      <a:pt x="0" y="42"/>
                    </a:cubicBezTo>
                    <a:cubicBezTo>
                      <a:pt x="0" y="69"/>
                      <a:pt x="0" y="69"/>
                      <a:pt x="0" y="69"/>
                    </a:cubicBezTo>
                    <a:cubicBezTo>
                      <a:pt x="20" y="119"/>
                      <a:pt x="20" y="119"/>
                      <a:pt x="20" y="119"/>
                    </a:cubicBezTo>
                    <a:cubicBezTo>
                      <a:pt x="74" y="95"/>
                      <a:pt x="74" y="95"/>
                      <a:pt x="74" y="95"/>
                    </a:cubicBezTo>
                    <a:cubicBezTo>
                      <a:pt x="36" y="0"/>
                      <a:pt x="36" y="0"/>
                      <a:pt x="36" y="0"/>
                    </a:cubicBez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6" name="Freeform 199"/>
              <p:cNvSpPr/>
              <p:nvPr/>
            </p:nvSpPr>
            <p:spPr bwMode="auto">
              <a:xfrm>
                <a:off x="3889375" y="4078288"/>
                <a:ext cx="288925" cy="36513"/>
              </a:xfrm>
              <a:custGeom>
                <a:avLst/>
                <a:gdLst>
                  <a:gd name="T0" fmla="*/ 182 w 182"/>
                  <a:gd name="T1" fmla="*/ 0 h 23"/>
                  <a:gd name="T2" fmla="*/ 0 w 182"/>
                  <a:gd name="T3" fmla="*/ 0 h 23"/>
                  <a:gd name="T4" fmla="*/ 0 w 182"/>
                  <a:gd name="T5" fmla="*/ 23 h 23"/>
                  <a:gd name="T6" fmla="*/ 85 w 182"/>
                  <a:gd name="T7" fmla="*/ 23 h 23"/>
                  <a:gd name="T8" fmla="*/ 97 w 182"/>
                  <a:gd name="T9" fmla="*/ 23 h 23"/>
                  <a:gd name="T10" fmla="*/ 182 w 182"/>
                  <a:gd name="T11" fmla="*/ 23 h 23"/>
                  <a:gd name="T12" fmla="*/ 182 w 1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82" h="23">
                    <a:moveTo>
                      <a:pt x="182" y="0"/>
                    </a:moveTo>
                    <a:lnTo>
                      <a:pt x="0" y="0"/>
                    </a:lnTo>
                    <a:lnTo>
                      <a:pt x="0" y="23"/>
                    </a:lnTo>
                    <a:lnTo>
                      <a:pt x="85" y="23"/>
                    </a:lnTo>
                    <a:lnTo>
                      <a:pt x="97" y="23"/>
                    </a:lnTo>
                    <a:lnTo>
                      <a:pt x="182" y="23"/>
                    </a:lnTo>
                    <a:lnTo>
                      <a:pt x="18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7" name="Freeform 200"/>
              <p:cNvSpPr>
                <a:spLocks noEditPoints="1"/>
              </p:cNvSpPr>
              <p:nvPr/>
            </p:nvSpPr>
            <p:spPr bwMode="auto">
              <a:xfrm>
                <a:off x="5154613" y="5106988"/>
                <a:ext cx="471488" cy="236538"/>
              </a:xfrm>
              <a:custGeom>
                <a:avLst/>
                <a:gdLst>
                  <a:gd name="T0" fmla="*/ 108 w 126"/>
                  <a:gd name="T1" fmla="*/ 44 h 63"/>
                  <a:gd name="T2" fmla="*/ 126 w 126"/>
                  <a:gd name="T3" fmla="*/ 22 h 63"/>
                  <a:gd name="T4" fmla="*/ 108 w 126"/>
                  <a:gd name="T5" fmla="*/ 0 h 63"/>
                  <a:gd name="T6" fmla="*/ 108 w 126"/>
                  <a:gd name="T7" fmla="*/ 10 h 63"/>
                  <a:gd name="T8" fmla="*/ 116 w 126"/>
                  <a:gd name="T9" fmla="*/ 22 h 63"/>
                  <a:gd name="T10" fmla="*/ 108 w 126"/>
                  <a:gd name="T11" fmla="*/ 34 h 63"/>
                  <a:gd name="T12" fmla="*/ 108 w 126"/>
                  <a:gd name="T13" fmla="*/ 44 h 63"/>
                  <a:gd name="T14" fmla="*/ 53 w 126"/>
                  <a:gd name="T15" fmla="*/ 63 h 63"/>
                  <a:gd name="T16" fmla="*/ 94 w 126"/>
                  <a:gd name="T17" fmla="*/ 42 h 63"/>
                  <a:gd name="T18" fmla="*/ 104 w 126"/>
                  <a:gd name="T19" fmla="*/ 45 h 63"/>
                  <a:gd name="T20" fmla="*/ 108 w 126"/>
                  <a:gd name="T21" fmla="*/ 44 h 63"/>
                  <a:gd name="T22" fmla="*/ 108 w 126"/>
                  <a:gd name="T23" fmla="*/ 34 h 63"/>
                  <a:gd name="T24" fmla="*/ 104 w 126"/>
                  <a:gd name="T25" fmla="*/ 35 h 63"/>
                  <a:gd name="T26" fmla="*/ 100 w 126"/>
                  <a:gd name="T27" fmla="*/ 34 h 63"/>
                  <a:gd name="T28" fmla="*/ 106 w 126"/>
                  <a:gd name="T29" fmla="*/ 10 h 63"/>
                  <a:gd name="T30" fmla="*/ 106 w 126"/>
                  <a:gd name="T31" fmla="*/ 10 h 63"/>
                  <a:gd name="T32" fmla="*/ 106 w 126"/>
                  <a:gd name="T33" fmla="*/ 10 h 63"/>
                  <a:gd name="T34" fmla="*/ 108 w 126"/>
                  <a:gd name="T35" fmla="*/ 10 h 63"/>
                  <a:gd name="T36" fmla="*/ 108 w 126"/>
                  <a:gd name="T37" fmla="*/ 0 h 63"/>
                  <a:gd name="T38" fmla="*/ 105 w 126"/>
                  <a:gd name="T39" fmla="*/ 0 h 63"/>
                  <a:gd name="T40" fmla="*/ 105 w 126"/>
                  <a:gd name="T41" fmla="*/ 0 h 63"/>
                  <a:gd name="T42" fmla="*/ 0 w 126"/>
                  <a:gd name="T43" fmla="*/ 0 h 63"/>
                  <a:gd name="T44" fmla="*/ 0 w 126"/>
                  <a:gd name="T45" fmla="*/ 10 h 63"/>
                  <a:gd name="T46" fmla="*/ 53 w 126"/>
                  <a:gd name="T4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3">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8"/>
                      <a:pt x="113" y="32"/>
                      <a:pt x="108" y="34"/>
                    </a:cubicBezTo>
                    <a:lnTo>
                      <a:pt x="108" y="44"/>
                    </a:lnTo>
                    <a:close/>
                    <a:moveTo>
                      <a:pt x="53" y="63"/>
                    </a:moveTo>
                    <a:cubicBezTo>
                      <a:pt x="70" y="63"/>
                      <a:pt x="85" y="55"/>
                      <a:pt x="94" y="42"/>
                    </a:cubicBezTo>
                    <a:cubicBezTo>
                      <a:pt x="97" y="44"/>
                      <a:pt x="100" y="45"/>
                      <a:pt x="104" y="45"/>
                    </a:cubicBezTo>
                    <a:cubicBezTo>
                      <a:pt x="105" y="45"/>
                      <a:pt x="107" y="44"/>
                      <a:pt x="108" y="44"/>
                    </a:cubicBezTo>
                    <a:cubicBezTo>
                      <a:pt x="108" y="34"/>
                      <a:pt x="108" y="34"/>
                      <a:pt x="108" y="34"/>
                    </a:cubicBezTo>
                    <a:cubicBezTo>
                      <a:pt x="107" y="35"/>
                      <a:pt x="105" y="35"/>
                      <a:pt x="104" y="35"/>
                    </a:cubicBezTo>
                    <a:cubicBezTo>
                      <a:pt x="102" y="35"/>
                      <a:pt x="101" y="35"/>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0" y="0"/>
                      <a:pt x="0" y="0"/>
                      <a:pt x="0" y="0"/>
                    </a:cubicBezTo>
                    <a:cubicBezTo>
                      <a:pt x="0" y="3"/>
                      <a:pt x="0" y="6"/>
                      <a:pt x="0" y="10"/>
                    </a:cubicBezTo>
                    <a:cubicBezTo>
                      <a:pt x="0" y="39"/>
                      <a:pt x="23" y="63"/>
                      <a:pt x="53" y="63"/>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8" name="Rectangle 201"/>
              <p:cNvSpPr>
                <a:spLocks noChangeArrowheads="1"/>
              </p:cNvSpPr>
              <p:nvPr/>
            </p:nvSpPr>
            <p:spPr bwMode="auto">
              <a:xfrm>
                <a:off x="5154613" y="5362575"/>
                <a:ext cx="427038" cy="3810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9" name="Freeform 202"/>
              <p:cNvSpPr/>
              <p:nvPr/>
            </p:nvSpPr>
            <p:spPr bwMode="auto">
              <a:xfrm>
                <a:off x="5251450" y="4897438"/>
                <a:ext cx="74613" cy="195263"/>
              </a:xfrm>
              <a:custGeom>
                <a:avLst/>
                <a:gdLst>
                  <a:gd name="T0" fmla="*/ 7 w 20"/>
                  <a:gd name="T1" fmla="*/ 39 h 52"/>
                  <a:gd name="T2" fmla="*/ 10 w 20"/>
                  <a:gd name="T3" fmla="*/ 50 h 52"/>
                  <a:gd name="T4" fmla="*/ 18 w 20"/>
                  <a:gd name="T5" fmla="*/ 32 h 52"/>
                  <a:gd name="T6" fmla="*/ 13 w 20"/>
                  <a:gd name="T7" fmla="*/ 21 h 52"/>
                  <a:gd name="T8" fmla="*/ 13 w 20"/>
                  <a:gd name="T9" fmla="*/ 13 h 52"/>
                  <a:gd name="T10" fmla="*/ 7 w 20"/>
                  <a:gd name="T11" fmla="*/ 4 h 52"/>
                  <a:gd name="T12" fmla="*/ 2 w 20"/>
                  <a:gd name="T13" fmla="*/ 22 h 52"/>
                  <a:gd name="T14" fmla="*/ 7 w 20"/>
                  <a:gd name="T15" fmla="*/ 3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39"/>
                    </a:moveTo>
                    <a:cubicBezTo>
                      <a:pt x="0" y="42"/>
                      <a:pt x="3" y="52"/>
                      <a:pt x="10" y="50"/>
                    </a:cubicBezTo>
                    <a:cubicBezTo>
                      <a:pt x="18" y="47"/>
                      <a:pt x="20" y="39"/>
                      <a:pt x="18" y="32"/>
                    </a:cubicBezTo>
                    <a:cubicBezTo>
                      <a:pt x="17" y="28"/>
                      <a:pt x="15" y="24"/>
                      <a:pt x="13" y="21"/>
                    </a:cubicBezTo>
                    <a:cubicBezTo>
                      <a:pt x="12" y="19"/>
                      <a:pt x="10" y="15"/>
                      <a:pt x="13" y="13"/>
                    </a:cubicBezTo>
                    <a:cubicBezTo>
                      <a:pt x="19" y="9"/>
                      <a:pt x="13" y="0"/>
                      <a:pt x="7" y="4"/>
                    </a:cubicBezTo>
                    <a:cubicBezTo>
                      <a:pt x="1" y="8"/>
                      <a:pt x="0" y="15"/>
                      <a:pt x="2" y="22"/>
                    </a:cubicBezTo>
                    <a:cubicBezTo>
                      <a:pt x="3" y="25"/>
                      <a:pt x="12" y="38"/>
                      <a:pt x="7" y="3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0" name="Freeform 203"/>
              <p:cNvSpPr/>
              <p:nvPr/>
            </p:nvSpPr>
            <p:spPr bwMode="auto">
              <a:xfrm>
                <a:off x="5360988" y="4897438"/>
                <a:ext cx="77788" cy="195263"/>
              </a:xfrm>
              <a:custGeom>
                <a:avLst/>
                <a:gdLst>
                  <a:gd name="T0" fmla="*/ 8 w 21"/>
                  <a:gd name="T1" fmla="*/ 39 h 52"/>
                  <a:gd name="T2" fmla="*/ 11 w 21"/>
                  <a:gd name="T3" fmla="*/ 50 h 52"/>
                  <a:gd name="T4" fmla="*/ 19 w 21"/>
                  <a:gd name="T5" fmla="*/ 32 h 52"/>
                  <a:gd name="T6" fmla="*/ 14 w 21"/>
                  <a:gd name="T7" fmla="*/ 21 h 52"/>
                  <a:gd name="T8" fmla="*/ 14 w 21"/>
                  <a:gd name="T9" fmla="*/ 13 h 52"/>
                  <a:gd name="T10" fmla="*/ 8 w 21"/>
                  <a:gd name="T11" fmla="*/ 4 h 52"/>
                  <a:gd name="T12" fmla="*/ 3 w 21"/>
                  <a:gd name="T13" fmla="*/ 22 h 52"/>
                  <a:gd name="T14" fmla="*/ 8 w 21"/>
                  <a:gd name="T15" fmla="*/ 3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8" y="39"/>
                    </a:moveTo>
                    <a:cubicBezTo>
                      <a:pt x="1" y="42"/>
                      <a:pt x="4" y="52"/>
                      <a:pt x="11" y="50"/>
                    </a:cubicBezTo>
                    <a:cubicBezTo>
                      <a:pt x="18" y="47"/>
                      <a:pt x="21" y="39"/>
                      <a:pt x="19" y="32"/>
                    </a:cubicBezTo>
                    <a:cubicBezTo>
                      <a:pt x="18" y="28"/>
                      <a:pt x="16" y="24"/>
                      <a:pt x="14" y="21"/>
                    </a:cubicBezTo>
                    <a:cubicBezTo>
                      <a:pt x="13" y="19"/>
                      <a:pt x="11" y="15"/>
                      <a:pt x="14" y="13"/>
                    </a:cubicBezTo>
                    <a:cubicBezTo>
                      <a:pt x="20" y="9"/>
                      <a:pt x="14" y="0"/>
                      <a:pt x="8" y="4"/>
                    </a:cubicBezTo>
                    <a:cubicBezTo>
                      <a:pt x="2" y="8"/>
                      <a:pt x="0" y="15"/>
                      <a:pt x="3" y="22"/>
                    </a:cubicBezTo>
                    <a:cubicBezTo>
                      <a:pt x="4" y="25"/>
                      <a:pt x="13" y="38"/>
                      <a:pt x="8" y="3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1" name="Oval 204"/>
              <p:cNvSpPr>
                <a:spLocks noChangeArrowheads="1"/>
              </p:cNvSpPr>
              <p:nvPr/>
            </p:nvSpPr>
            <p:spPr bwMode="auto">
              <a:xfrm>
                <a:off x="4910138" y="3492500"/>
                <a:ext cx="157163"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2" name="Freeform 205"/>
              <p:cNvSpPr/>
              <p:nvPr/>
            </p:nvSpPr>
            <p:spPr bwMode="auto">
              <a:xfrm>
                <a:off x="4492625" y="3638550"/>
                <a:ext cx="758825" cy="588963"/>
              </a:xfrm>
              <a:custGeom>
                <a:avLst/>
                <a:gdLst>
                  <a:gd name="T0" fmla="*/ 383 w 478"/>
                  <a:gd name="T1" fmla="*/ 76 h 371"/>
                  <a:gd name="T2" fmla="*/ 331 w 478"/>
                  <a:gd name="T3" fmla="*/ 35 h 371"/>
                  <a:gd name="T4" fmla="*/ 242 w 478"/>
                  <a:gd name="T5" fmla="*/ 0 h 371"/>
                  <a:gd name="T6" fmla="*/ 133 w 478"/>
                  <a:gd name="T7" fmla="*/ 0 h 371"/>
                  <a:gd name="T8" fmla="*/ 78 w 478"/>
                  <a:gd name="T9" fmla="*/ 118 h 371"/>
                  <a:gd name="T10" fmla="*/ 64 w 478"/>
                  <a:gd name="T11" fmla="*/ 114 h 371"/>
                  <a:gd name="T12" fmla="*/ 59 w 478"/>
                  <a:gd name="T13" fmla="*/ 128 h 371"/>
                  <a:gd name="T14" fmla="*/ 57 w 478"/>
                  <a:gd name="T15" fmla="*/ 132 h 371"/>
                  <a:gd name="T16" fmla="*/ 55 w 478"/>
                  <a:gd name="T17" fmla="*/ 137 h 371"/>
                  <a:gd name="T18" fmla="*/ 38 w 478"/>
                  <a:gd name="T19" fmla="*/ 130 h 371"/>
                  <a:gd name="T20" fmla="*/ 0 w 478"/>
                  <a:gd name="T21" fmla="*/ 220 h 371"/>
                  <a:gd name="T22" fmla="*/ 90 w 478"/>
                  <a:gd name="T23" fmla="*/ 258 h 371"/>
                  <a:gd name="T24" fmla="*/ 97 w 478"/>
                  <a:gd name="T25" fmla="*/ 260 h 371"/>
                  <a:gd name="T26" fmla="*/ 97 w 478"/>
                  <a:gd name="T27" fmla="*/ 258 h 371"/>
                  <a:gd name="T28" fmla="*/ 135 w 478"/>
                  <a:gd name="T29" fmla="*/ 170 h 371"/>
                  <a:gd name="T30" fmla="*/ 119 w 478"/>
                  <a:gd name="T31" fmla="*/ 163 h 371"/>
                  <a:gd name="T32" fmla="*/ 121 w 478"/>
                  <a:gd name="T33" fmla="*/ 159 h 371"/>
                  <a:gd name="T34" fmla="*/ 123 w 478"/>
                  <a:gd name="T35" fmla="*/ 154 h 371"/>
                  <a:gd name="T36" fmla="*/ 128 w 478"/>
                  <a:gd name="T37" fmla="*/ 140 h 371"/>
                  <a:gd name="T38" fmla="*/ 114 w 478"/>
                  <a:gd name="T39" fmla="*/ 135 h 371"/>
                  <a:gd name="T40" fmla="*/ 156 w 478"/>
                  <a:gd name="T41" fmla="*/ 38 h 371"/>
                  <a:gd name="T42" fmla="*/ 227 w 478"/>
                  <a:gd name="T43" fmla="*/ 38 h 371"/>
                  <a:gd name="T44" fmla="*/ 178 w 478"/>
                  <a:gd name="T45" fmla="*/ 175 h 371"/>
                  <a:gd name="T46" fmla="*/ 166 w 478"/>
                  <a:gd name="T47" fmla="*/ 251 h 371"/>
                  <a:gd name="T48" fmla="*/ 145 w 478"/>
                  <a:gd name="T49" fmla="*/ 253 h 371"/>
                  <a:gd name="T50" fmla="*/ 135 w 478"/>
                  <a:gd name="T51" fmla="*/ 277 h 371"/>
                  <a:gd name="T52" fmla="*/ 130 w 478"/>
                  <a:gd name="T53" fmla="*/ 286 h 371"/>
                  <a:gd name="T54" fmla="*/ 121 w 478"/>
                  <a:gd name="T55" fmla="*/ 282 h 371"/>
                  <a:gd name="T56" fmla="*/ 64 w 478"/>
                  <a:gd name="T57" fmla="*/ 260 h 371"/>
                  <a:gd name="T58" fmla="*/ 57 w 478"/>
                  <a:gd name="T59" fmla="*/ 260 h 371"/>
                  <a:gd name="T60" fmla="*/ 59 w 478"/>
                  <a:gd name="T61" fmla="*/ 310 h 371"/>
                  <a:gd name="T62" fmla="*/ 208 w 478"/>
                  <a:gd name="T63" fmla="*/ 298 h 371"/>
                  <a:gd name="T64" fmla="*/ 225 w 478"/>
                  <a:gd name="T65" fmla="*/ 208 h 371"/>
                  <a:gd name="T66" fmla="*/ 227 w 478"/>
                  <a:gd name="T67" fmla="*/ 211 h 371"/>
                  <a:gd name="T68" fmla="*/ 286 w 478"/>
                  <a:gd name="T69" fmla="*/ 253 h 371"/>
                  <a:gd name="T70" fmla="*/ 291 w 478"/>
                  <a:gd name="T71" fmla="*/ 371 h 371"/>
                  <a:gd name="T72" fmla="*/ 341 w 478"/>
                  <a:gd name="T73" fmla="*/ 369 h 371"/>
                  <a:gd name="T74" fmla="*/ 334 w 478"/>
                  <a:gd name="T75" fmla="*/ 227 h 371"/>
                  <a:gd name="T76" fmla="*/ 263 w 478"/>
                  <a:gd name="T77" fmla="*/ 175 h 371"/>
                  <a:gd name="T78" fmla="*/ 315 w 478"/>
                  <a:gd name="T79" fmla="*/ 69 h 371"/>
                  <a:gd name="T80" fmla="*/ 383 w 478"/>
                  <a:gd name="T81" fmla="*/ 123 h 371"/>
                  <a:gd name="T82" fmla="*/ 478 w 478"/>
                  <a:gd name="T83" fmla="*/ 43 h 371"/>
                  <a:gd name="T84" fmla="*/ 454 w 478"/>
                  <a:gd name="T85" fmla="*/ 14 h 371"/>
                  <a:gd name="T86" fmla="*/ 383 w 478"/>
                  <a:gd name="T87" fmla="*/ 7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8" h="371">
                    <a:moveTo>
                      <a:pt x="383" y="76"/>
                    </a:moveTo>
                    <a:lnTo>
                      <a:pt x="331" y="35"/>
                    </a:lnTo>
                    <a:lnTo>
                      <a:pt x="242" y="0"/>
                    </a:lnTo>
                    <a:lnTo>
                      <a:pt x="133" y="0"/>
                    </a:lnTo>
                    <a:lnTo>
                      <a:pt x="78" y="118"/>
                    </a:lnTo>
                    <a:lnTo>
                      <a:pt x="64" y="114"/>
                    </a:lnTo>
                    <a:lnTo>
                      <a:pt x="59" y="128"/>
                    </a:lnTo>
                    <a:lnTo>
                      <a:pt x="57" y="132"/>
                    </a:lnTo>
                    <a:lnTo>
                      <a:pt x="55" y="137"/>
                    </a:lnTo>
                    <a:lnTo>
                      <a:pt x="38" y="130"/>
                    </a:lnTo>
                    <a:lnTo>
                      <a:pt x="0" y="220"/>
                    </a:lnTo>
                    <a:lnTo>
                      <a:pt x="90" y="258"/>
                    </a:lnTo>
                    <a:lnTo>
                      <a:pt x="97" y="260"/>
                    </a:lnTo>
                    <a:lnTo>
                      <a:pt x="97" y="258"/>
                    </a:lnTo>
                    <a:lnTo>
                      <a:pt x="135" y="170"/>
                    </a:lnTo>
                    <a:lnTo>
                      <a:pt x="119" y="163"/>
                    </a:lnTo>
                    <a:lnTo>
                      <a:pt x="121" y="159"/>
                    </a:lnTo>
                    <a:lnTo>
                      <a:pt x="123" y="154"/>
                    </a:lnTo>
                    <a:lnTo>
                      <a:pt x="128" y="140"/>
                    </a:lnTo>
                    <a:lnTo>
                      <a:pt x="114" y="135"/>
                    </a:lnTo>
                    <a:lnTo>
                      <a:pt x="156" y="38"/>
                    </a:lnTo>
                    <a:lnTo>
                      <a:pt x="227" y="38"/>
                    </a:lnTo>
                    <a:lnTo>
                      <a:pt x="178" y="175"/>
                    </a:lnTo>
                    <a:lnTo>
                      <a:pt x="166" y="251"/>
                    </a:lnTo>
                    <a:lnTo>
                      <a:pt x="145" y="253"/>
                    </a:lnTo>
                    <a:lnTo>
                      <a:pt x="135" y="277"/>
                    </a:lnTo>
                    <a:lnTo>
                      <a:pt x="130" y="286"/>
                    </a:lnTo>
                    <a:lnTo>
                      <a:pt x="121" y="282"/>
                    </a:lnTo>
                    <a:lnTo>
                      <a:pt x="64" y="260"/>
                    </a:lnTo>
                    <a:lnTo>
                      <a:pt x="57" y="260"/>
                    </a:lnTo>
                    <a:lnTo>
                      <a:pt x="59" y="310"/>
                    </a:lnTo>
                    <a:lnTo>
                      <a:pt x="208" y="298"/>
                    </a:lnTo>
                    <a:lnTo>
                      <a:pt x="225" y="208"/>
                    </a:lnTo>
                    <a:lnTo>
                      <a:pt x="227" y="211"/>
                    </a:lnTo>
                    <a:lnTo>
                      <a:pt x="286" y="253"/>
                    </a:lnTo>
                    <a:lnTo>
                      <a:pt x="291" y="371"/>
                    </a:lnTo>
                    <a:lnTo>
                      <a:pt x="341" y="369"/>
                    </a:lnTo>
                    <a:lnTo>
                      <a:pt x="334" y="227"/>
                    </a:lnTo>
                    <a:lnTo>
                      <a:pt x="263" y="175"/>
                    </a:lnTo>
                    <a:lnTo>
                      <a:pt x="315" y="69"/>
                    </a:lnTo>
                    <a:lnTo>
                      <a:pt x="383" y="123"/>
                    </a:lnTo>
                    <a:lnTo>
                      <a:pt x="478" y="43"/>
                    </a:lnTo>
                    <a:lnTo>
                      <a:pt x="454" y="14"/>
                    </a:lnTo>
                    <a:lnTo>
                      <a:pt x="383"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3" name="Freeform 206"/>
              <p:cNvSpPr/>
              <p:nvPr/>
            </p:nvSpPr>
            <p:spPr bwMode="auto">
              <a:xfrm>
                <a:off x="4451350" y="3825875"/>
                <a:ext cx="82550" cy="153988"/>
              </a:xfrm>
              <a:custGeom>
                <a:avLst/>
                <a:gdLst>
                  <a:gd name="T0" fmla="*/ 0 w 52"/>
                  <a:gd name="T1" fmla="*/ 90 h 97"/>
                  <a:gd name="T2" fmla="*/ 38 w 52"/>
                  <a:gd name="T3" fmla="*/ 0 h 97"/>
                  <a:gd name="T4" fmla="*/ 52 w 52"/>
                  <a:gd name="T5" fmla="*/ 7 h 97"/>
                  <a:gd name="T6" fmla="*/ 15 w 52"/>
                  <a:gd name="T7" fmla="*/ 97 h 97"/>
                  <a:gd name="T8" fmla="*/ 0 w 52"/>
                  <a:gd name="T9" fmla="*/ 90 h 97"/>
                </a:gdLst>
                <a:ahLst/>
                <a:cxnLst>
                  <a:cxn ang="0">
                    <a:pos x="T0" y="T1"/>
                  </a:cxn>
                  <a:cxn ang="0">
                    <a:pos x="T2" y="T3"/>
                  </a:cxn>
                  <a:cxn ang="0">
                    <a:pos x="T4" y="T5"/>
                  </a:cxn>
                  <a:cxn ang="0">
                    <a:pos x="T6" y="T7"/>
                  </a:cxn>
                  <a:cxn ang="0">
                    <a:pos x="T8" y="T9"/>
                  </a:cxn>
                </a:cxnLst>
                <a:rect l="0" t="0" r="r" b="b"/>
                <a:pathLst>
                  <a:path w="52" h="97">
                    <a:moveTo>
                      <a:pt x="0" y="90"/>
                    </a:moveTo>
                    <a:lnTo>
                      <a:pt x="38" y="0"/>
                    </a:lnTo>
                    <a:lnTo>
                      <a:pt x="52" y="7"/>
                    </a:lnTo>
                    <a:lnTo>
                      <a:pt x="15" y="97"/>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4" name="Freeform 207"/>
              <p:cNvSpPr/>
              <p:nvPr/>
            </p:nvSpPr>
            <p:spPr bwMode="auto">
              <a:xfrm>
                <a:off x="4665663" y="3916363"/>
                <a:ext cx="82550" cy="153988"/>
              </a:xfrm>
              <a:custGeom>
                <a:avLst/>
                <a:gdLst>
                  <a:gd name="T0" fmla="*/ 24 w 52"/>
                  <a:gd name="T1" fmla="*/ 78 h 97"/>
                  <a:gd name="T2" fmla="*/ 52 w 52"/>
                  <a:gd name="T3" fmla="*/ 7 h 97"/>
                  <a:gd name="T4" fmla="*/ 38 w 52"/>
                  <a:gd name="T5" fmla="*/ 0 h 97"/>
                  <a:gd name="T6" fmla="*/ 5 w 52"/>
                  <a:gd name="T7" fmla="*/ 81 h 97"/>
                  <a:gd name="T8" fmla="*/ 0 w 52"/>
                  <a:gd name="T9" fmla="*/ 90 h 97"/>
                  <a:gd name="T10" fmla="*/ 14 w 52"/>
                  <a:gd name="T11" fmla="*/ 97 h 97"/>
                  <a:gd name="T12" fmla="*/ 24 w 52"/>
                  <a:gd name="T13" fmla="*/ 78 h 97"/>
                </a:gdLst>
                <a:ahLst/>
                <a:cxnLst>
                  <a:cxn ang="0">
                    <a:pos x="T0" y="T1"/>
                  </a:cxn>
                  <a:cxn ang="0">
                    <a:pos x="T2" y="T3"/>
                  </a:cxn>
                  <a:cxn ang="0">
                    <a:pos x="T4" y="T5"/>
                  </a:cxn>
                  <a:cxn ang="0">
                    <a:pos x="T6" y="T7"/>
                  </a:cxn>
                  <a:cxn ang="0">
                    <a:pos x="T8" y="T9"/>
                  </a:cxn>
                  <a:cxn ang="0">
                    <a:pos x="T10" y="T11"/>
                  </a:cxn>
                  <a:cxn ang="0">
                    <a:pos x="T12" y="T13"/>
                  </a:cxn>
                </a:cxnLst>
                <a:rect l="0" t="0" r="r" b="b"/>
                <a:pathLst>
                  <a:path w="52" h="97">
                    <a:moveTo>
                      <a:pt x="24" y="78"/>
                    </a:moveTo>
                    <a:lnTo>
                      <a:pt x="52" y="7"/>
                    </a:lnTo>
                    <a:lnTo>
                      <a:pt x="38" y="0"/>
                    </a:lnTo>
                    <a:lnTo>
                      <a:pt x="5" y="81"/>
                    </a:lnTo>
                    <a:lnTo>
                      <a:pt x="0" y="90"/>
                    </a:lnTo>
                    <a:lnTo>
                      <a:pt x="14" y="97"/>
                    </a:lnTo>
                    <a:lnTo>
                      <a:pt x="24"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5" name="Freeform 208"/>
              <p:cNvSpPr/>
              <p:nvPr/>
            </p:nvSpPr>
            <p:spPr bwMode="auto">
              <a:xfrm>
                <a:off x="9655175" y="1065213"/>
                <a:ext cx="465138" cy="646113"/>
              </a:xfrm>
              <a:custGeom>
                <a:avLst/>
                <a:gdLst>
                  <a:gd name="T0" fmla="*/ 67 w 124"/>
                  <a:gd name="T1" fmla="*/ 33 h 172"/>
                  <a:gd name="T2" fmla="*/ 67 w 124"/>
                  <a:gd name="T3" fmla="*/ 33 h 172"/>
                  <a:gd name="T4" fmla="*/ 67 w 124"/>
                  <a:gd name="T5" fmla="*/ 137 h 172"/>
                  <a:gd name="T6" fmla="*/ 45 w 124"/>
                  <a:gd name="T7" fmla="*/ 160 h 172"/>
                  <a:gd name="T8" fmla="*/ 15 w 124"/>
                  <a:gd name="T9" fmla="*/ 144 h 172"/>
                  <a:gd name="T10" fmla="*/ 20 w 124"/>
                  <a:gd name="T11" fmla="*/ 144 h 172"/>
                  <a:gd name="T12" fmla="*/ 20 w 124"/>
                  <a:gd name="T13" fmla="*/ 135 h 172"/>
                  <a:gd name="T14" fmla="*/ 0 w 124"/>
                  <a:gd name="T15" fmla="*/ 135 h 172"/>
                  <a:gd name="T16" fmla="*/ 0 w 124"/>
                  <a:gd name="T17" fmla="*/ 144 h 172"/>
                  <a:gd name="T18" fmla="*/ 6 w 124"/>
                  <a:gd name="T19" fmla="*/ 144 h 172"/>
                  <a:gd name="T20" fmla="*/ 42 w 124"/>
                  <a:gd name="T21" fmla="*/ 170 h 172"/>
                  <a:gd name="T22" fmla="*/ 77 w 124"/>
                  <a:gd name="T23" fmla="*/ 135 h 172"/>
                  <a:gd name="T24" fmla="*/ 76 w 124"/>
                  <a:gd name="T25" fmla="*/ 33 h 172"/>
                  <a:gd name="T26" fmla="*/ 95 w 124"/>
                  <a:gd name="T27" fmla="*/ 11 h 172"/>
                  <a:gd name="T28" fmla="*/ 114 w 124"/>
                  <a:gd name="T29" fmla="*/ 34 h 172"/>
                  <a:gd name="T30" fmla="*/ 114 w 124"/>
                  <a:gd name="T31" fmla="*/ 149 h 172"/>
                  <a:gd name="T32" fmla="*/ 124 w 124"/>
                  <a:gd name="T33" fmla="*/ 149 h 172"/>
                  <a:gd name="T34" fmla="*/ 124 w 124"/>
                  <a:gd name="T35" fmla="*/ 32 h 172"/>
                  <a:gd name="T36" fmla="*/ 97 w 124"/>
                  <a:gd name="T37" fmla="*/ 1 h 172"/>
                  <a:gd name="T38" fmla="*/ 67 w 124"/>
                  <a:gd name="T39" fmla="*/ 3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72">
                    <a:moveTo>
                      <a:pt x="67" y="33"/>
                    </a:moveTo>
                    <a:cubicBezTo>
                      <a:pt x="67" y="33"/>
                      <a:pt x="67" y="33"/>
                      <a:pt x="67" y="33"/>
                    </a:cubicBezTo>
                    <a:cubicBezTo>
                      <a:pt x="67" y="33"/>
                      <a:pt x="67" y="136"/>
                      <a:pt x="67" y="137"/>
                    </a:cubicBezTo>
                    <a:cubicBezTo>
                      <a:pt x="67" y="149"/>
                      <a:pt x="57" y="157"/>
                      <a:pt x="45" y="160"/>
                    </a:cubicBezTo>
                    <a:cubicBezTo>
                      <a:pt x="35" y="163"/>
                      <a:pt x="13" y="158"/>
                      <a:pt x="15" y="144"/>
                    </a:cubicBezTo>
                    <a:cubicBezTo>
                      <a:pt x="20" y="144"/>
                      <a:pt x="20" y="144"/>
                      <a:pt x="20" y="144"/>
                    </a:cubicBezTo>
                    <a:cubicBezTo>
                      <a:pt x="20" y="135"/>
                      <a:pt x="20" y="135"/>
                      <a:pt x="20" y="135"/>
                    </a:cubicBezTo>
                    <a:cubicBezTo>
                      <a:pt x="0" y="135"/>
                      <a:pt x="0" y="135"/>
                      <a:pt x="0" y="135"/>
                    </a:cubicBezTo>
                    <a:cubicBezTo>
                      <a:pt x="0" y="144"/>
                      <a:pt x="0" y="144"/>
                      <a:pt x="0" y="144"/>
                    </a:cubicBezTo>
                    <a:cubicBezTo>
                      <a:pt x="6" y="144"/>
                      <a:pt x="6" y="144"/>
                      <a:pt x="6" y="144"/>
                    </a:cubicBezTo>
                    <a:cubicBezTo>
                      <a:pt x="5" y="162"/>
                      <a:pt x="25" y="172"/>
                      <a:pt x="42" y="170"/>
                    </a:cubicBezTo>
                    <a:cubicBezTo>
                      <a:pt x="61" y="169"/>
                      <a:pt x="77" y="153"/>
                      <a:pt x="77" y="135"/>
                    </a:cubicBezTo>
                    <a:cubicBezTo>
                      <a:pt x="77" y="133"/>
                      <a:pt x="76" y="33"/>
                      <a:pt x="76" y="33"/>
                    </a:cubicBezTo>
                    <a:cubicBezTo>
                      <a:pt x="76" y="22"/>
                      <a:pt x="83" y="11"/>
                      <a:pt x="95" y="11"/>
                    </a:cubicBezTo>
                    <a:cubicBezTo>
                      <a:pt x="108" y="11"/>
                      <a:pt x="114" y="22"/>
                      <a:pt x="114" y="34"/>
                    </a:cubicBezTo>
                    <a:cubicBezTo>
                      <a:pt x="114" y="35"/>
                      <a:pt x="114" y="149"/>
                      <a:pt x="114" y="149"/>
                    </a:cubicBezTo>
                    <a:cubicBezTo>
                      <a:pt x="114" y="155"/>
                      <a:pt x="124" y="155"/>
                      <a:pt x="124" y="149"/>
                    </a:cubicBezTo>
                    <a:cubicBezTo>
                      <a:pt x="124" y="149"/>
                      <a:pt x="124" y="33"/>
                      <a:pt x="124" y="32"/>
                    </a:cubicBezTo>
                    <a:cubicBezTo>
                      <a:pt x="124" y="16"/>
                      <a:pt x="113" y="3"/>
                      <a:pt x="97" y="1"/>
                    </a:cubicBezTo>
                    <a:cubicBezTo>
                      <a:pt x="79" y="0"/>
                      <a:pt x="67" y="17"/>
                      <a:pt x="6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6" name="Freeform 209"/>
              <p:cNvSpPr/>
              <p:nvPr/>
            </p:nvSpPr>
            <p:spPr bwMode="auto">
              <a:xfrm>
                <a:off x="9594850" y="1219200"/>
                <a:ext cx="195263" cy="334963"/>
              </a:xfrm>
              <a:custGeom>
                <a:avLst/>
                <a:gdLst>
                  <a:gd name="T0" fmla="*/ 16 w 52"/>
                  <a:gd name="T1" fmla="*/ 89 h 89"/>
                  <a:gd name="T2" fmla="*/ 36 w 52"/>
                  <a:gd name="T3" fmla="*/ 89 h 89"/>
                  <a:gd name="T4" fmla="*/ 43 w 52"/>
                  <a:gd name="T5" fmla="*/ 89 h 89"/>
                  <a:gd name="T6" fmla="*/ 52 w 52"/>
                  <a:gd name="T7" fmla="*/ 0 h 89"/>
                  <a:gd name="T8" fmla="*/ 26 w 52"/>
                  <a:gd name="T9" fmla="*/ 7 h 89"/>
                  <a:gd name="T10" fmla="*/ 0 w 52"/>
                  <a:gd name="T11" fmla="*/ 0 h 89"/>
                  <a:gd name="T12" fmla="*/ 9 w 52"/>
                  <a:gd name="T13" fmla="*/ 89 h 89"/>
                  <a:gd name="T14" fmla="*/ 16 w 5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9">
                    <a:moveTo>
                      <a:pt x="16" y="89"/>
                    </a:moveTo>
                    <a:cubicBezTo>
                      <a:pt x="36" y="89"/>
                      <a:pt x="36" y="89"/>
                      <a:pt x="36" y="89"/>
                    </a:cubicBezTo>
                    <a:cubicBezTo>
                      <a:pt x="43" y="89"/>
                      <a:pt x="43" y="89"/>
                      <a:pt x="43" y="89"/>
                    </a:cubicBezTo>
                    <a:cubicBezTo>
                      <a:pt x="52" y="0"/>
                      <a:pt x="52" y="0"/>
                      <a:pt x="52" y="0"/>
                    </a:cubicBezTo>
                    <a:cubicBezTo>
                      <a:pt x="45" y="5"/>
                      <a:pt x="36" y="7"/>
                      <a:pt x="26" y="7"/>
                    </a:cubicBezTo>
                    <a:cubicBezTo>
                      <a:pt x="16" y="7"/>
                      <a:pt x="7" y="5"/>
                      <a:pt x="0" y="0"/>
                    </a:cubicBezTo>
                    <a:cubicBezTo>
                      <a:pt x="9" y="89"/>
                      <a:pt x="9" y="89"/>
                      <a:pt x="9" y="89"/>
                    </a:cubicBezTo>
                    <a:lnTo>
                      <a:pt x="16"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7" name="Freeform 210"/>
              <p:cNvSpPr/>
              <p:nvPr/>
            </p:nvSpPr>
            <p:spPr bwMode="auto">
              <a:xfrm>
                <a:off x="9567863" y="1008063"/>
                <a:ext cx="247650" cy="222250"/>
              </a:xfrm>
              <a:custGeom>
                <a:avLst/>
                <a:gdLst>
                  <a:gd name="T0" fmla="*/ 0 w 66"/>
                  <a:gd name="T1" fmla="*/ 33 h 59"/>
                  <a:gd name="T2" fmla="*/ 3 w 66"/>
                  <a:gd name="T3" fmla="*/ 45 h 59"/>
                  <a:gd name="T4" fmla="*/ 5 w 66"/>
                  <a:gd name="T5" fmla="*/ 48 h 59"/>
                  <a:gd name="T6" fmla="*/ 7 w 66"/>
                  <a:gd name="T7" fmla="*/ 50 h 59"/>
                  <a:gd name="T8" fmla="*/ 7 w 66"/>
                  <a:gd name="T9" fmla="*/ 50 h 59"/>
                  <a:gd name="T10" fmla="*/ 7 w 66"/>
                  <a:gd name="T11" fmla="*/ 51 h 59"/>
                  <a:gd name="T12" fmla="*/ 32 w 66"/>
                  <a:gd name="T13" fmla="*/ 59 h 59"/>
                  <a:gd name="T14" fmla="*/ 33 w 66"/>
                  <a:gd name="T15" fmla="*/ 59 h 59"/>
                  <a:gd name="T16" fmla="*/ 34 w 66"/>
                  <a:gd name="T17" fmla="*/ 59 h 59"/>
                  <a:gd name="T18" fmla="*/ 59 w 66"/>
                  <a:gd name="T19" fmla="*/ 51 h 59"/>
                  <a:gd name="T20" fmla="*/ 59 w 66"/>
                  <a:gd name="T21" fmla="*/ 50 h 59"/>
                  <a:gd name="T22" fmla="*/ 59 w 66"/>
                  <a:gd name="T23" fmla="*/ 50 h 59"/>
                  <a:gd name="T24" fmla="*/ 61 w 66"/>
                  <a:gd name="T25" fmla="*/ 48 h 59"/>
                  <a:gd name="T26" fmla="*/ 63 w 66"/>
                  <a:gd name="T27" fmla="*/ 45 h 59"/>
                  <a:gd name="T28" fmla="*/ 66 w 66"/>
                  <a:gd name="T29" fmla="*/ 33 h 59"/>
                  <a:gd name="T30" fmla="*/ 33 w 66"/>
                  <a:gd name="T31" fmla="*/ 0 h 59"/>
                  <a:gd name="T32" fmla="*/ 0 w 66"/>
                  <a:gd name="T33"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59">
                    <a:moveTo>
                      <a:pt x="0" y="33"/>
                    </a:moveTo>
                    <a:cubicBezTo>
                      <a:pt x="0" y="38"/>
                      <a:pt x="1" y="42"/>
                      <a:pt x="3" y="45"/>
                    </a:cubicBezTo>
                    <a:cubicBezTo>
                      <a:pt x="4" y="46"/>
                      <a:pt x="4" y="47"/>
                      <a:pt x="5" y="48"/>
                    </a:cubicBezTo>
                    <a:cubicBezTo>
                      <a:pt x="5" y="49"/>
                      <a:pt x="6" y="50"/>
                      <a:pt x="7" y="50"/>
                    </a:cubicBezTo>
                    <a:cubicBezTo>
                      <a:pt x="7" y="50"/>
                      <a:pt x="7" y="50"/>
                      <a:pt x="7" y="50"/>
                    </a:cubicBezTo>
                    <a:cubicBezTo>
                      <a:pt x="7" y="50"/>
                      <a:pt x="7" y="50"/>
                      <a:pt x="7" y="51"/>
                    </a:cubicBezTo>
                    <a:cubicBezTo>
                      <a:pt x="15" y="56"/>
                      <a:pt x="23" y="58"/>
                      <a:pt x="32" y="59"/>
                    </a:cubicBezTo>
                    <a:cubicBezTo>
                      <a:pt x="33" y="59"/>
                      <a:pt x="33" y="59"/>
                      <a:pt x="33" y="59"/>
                    </a:cubicBezTo>
                    <a:cubicBezTo>
                      <a:pt x="33" y="59"/>
                      <a:pt x="33" y="59"/>
                      <a:pt x="34" y="59"/>
                    </a:cubicBezTo>
                    <a:cubicBezTo>
                      <a:pt x="43" y="58"/>
                      <a:pt x="51" y="56"/>
                      <a:pt x="59" y="51"/>
                    </a:cubicBezTo>
                    <a:cubicBezTo>
                      <a:pt x="59" y="50"/>
                      <a:pt x="59" y="50"/>
                      <a:pt x="59" y="50"/>
                    </a:cubicBezTo>
                    <a:cubicBezTo>
                      <a:pt x="59" y="50"/>
                      <a:pt x="59" y="50"/>
                      <a:pt x="59" y="50"/>
                    </a:cubicBezTo>
                    <a:cubicBezTo>
                      <a:pt x="60" y="50"/>
                      <a:pt x="60" y="49"/>
                      <a:pt x="61" y="48"/>
                    </a:cubicBezTo>
                    <a:cubicBezTo>
                      <a:pt x="62" y="47"/>
                      <a:pt x="62" y="46"/>
                      <a:pt x="63" y="45"/>
                    </a:cubicBezTo>
                    <a:cubicBezTo>
                      <a:pt x="65" y="42"/>
                      <a:pt x="66" y="38"/>
                      <a:pt x="66" y="33"/>
                    </a:cubicBezTo>
                    <a:cubicBezTo>
                      <a:pt x="66" y="15"/>
                      <a:pt x="51" y="0"/>
                      <a:pt x="33" y="0"/>
                    </a:cubicBezTo>
                    <a:cubicBezTo>
                      <a:pt x="15" y="0"/>
                      <a:pt x="0" y="15"/>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8" name="Freeform 211"/>
              <p:cNvSpPr/>
              <p:nvPr/>
            </p:nvSpPr>
            <p:spPr bwMode="auto">
              <a:xfrm>
                <a:off x="0" y="9525"/>
                <a:ext cx="168275" cy="161925"/>
              </a:xfrm>
              <a:custGeom>
                <a:avLst/>
                <a:gdLst>
                  <a:gd name="T0" fmla="*/ 40 w 45"/>
                  <a:gd name="T1" fmla="*/ 8 h 43"/>
                  <a:gd name="T2" fmla="*/ 16 w 45"/>
                  <a:gd name="T3" fmla="*/ 3 h 43"/>
                  <a:gd name="T4" fmla="*/ 10 w 45"/>
                  <a:gd name="T5" fmla="*/ 0 h 43"/>
                  <a:gd name="T6" fmla="*/ 6 w 45"/>
                  <a:gd name="T7" fmla="*/ 0 h 43"/>
                  <a:gd name="T8" fmla="*/ 0 w 45"/>
                  <a:gd name="T9" fmla="*/ 3 h 43"/>
                  <a:gd name="T10" fmla="*/ 0 w 45"/>
                  <a:gd name="T11" fmla="*/ 41 h 43"/>
                  <a:gd name="T12" fmla="*/ 21 w 45"/>
                  <a:gd name="T13" fmla="*/ 41 h 43"/>
                  <a:gd name="T14" fmla="*/ 42 w 45"/>
                  <a:gd name="T15" fmla="*/ 12 h 43"/>
                  <a:gd name="T16" fmla="*/ 40 w 45"/>
                  <a:gd name="T1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3">
                    <a:moveTo>
                      <a:pt x="40" y="8"/>
                    </a:moveTo>
                    <a:cubicBezTo>
                      <a:pt x="32" y="9"/>
                      <a:pt x="23" y="8"/>
                      <a:pt x="16" y="3"/>
                    </a:cubicBezTo>
                    <a:cubicBezTo>
                      <a:pt x="14" y="2"/>
                      <a:pt x="12" y="1"/>
                      <a:pt x="10" y="0"/>
                    </a:cubicBezTo>
                    <a:cubicBezTo>
                      <a:pt x="6" y="0"/>
                      <a:pt x="6" y="0"/>
                      <a:pt x="6" y="0"/>
                    </a:cubicBezTo>
                    <a:cubicBezTo>
                      <a:pt x="4" y="1"/>
                      <a:pt x="2" y="2"/>
                      <a:pt x="0" y="3"/>
                    </a:cubicBezTo>
                    <a:cubicBezTo>
                      <a:pt x="0" y="41"/>
                      <a:pt x="0" y="41"/>
                      <a:pt x="0" y="41"/>
                    </a:cubicBezTo>
                    <a:cubicBezTo>
                      <a:pt x="6" y="43"/>
                      <a:pt x="14" y="43"/>
                      <a:pt x="21" y="41"/>
                    </a:cubicBezTo>
                    <a:cubicBezTo>
                      <a:pt x="36" y="37"/>
                      <a:pt x="45" y="24"/>
                      <a:pt x="42" y="12"/>
                    </a:cubicBezTo>
                    <a:cubicBezTo>
                      <a:pt x="41" y="11"/>
                      <a:pt x="41" y="10"/>
                      <a:pt x="4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9" name="Freeform 212"/>
              <p:cNvSpPr/>
              <p:nvPr/>
            </p:nvSpPr>
            <p:spPr bwMode="auto">
              <a:xfrm>
                <a:off x="74613" y="9525"/>
                <a:ext cx="104775" cy="11113"/>
              </a:xfrm>
              <a:custGeom>
                <a:avLst/>
                <a:gdLst>
                  <a:gd name="T0" fmla="*/ 0 w 28"/>
                  <a:gd name="T1" fmla="*/ 0 h 3"/>
                  <a:gd name="T2" fmla="*/ 15 w 28"/>
                  <a:gd name="T3" fmla="*/ 3 h 3"/>
                  <a:gd name="T4" fmla="*/ 23 w 28"/>
                  <a:gd name="T5" fmla="*/ 2 h 3"/>
                  <a:gd name="T6" fmla="*/ 28 w 28"/>
                  <a:gd name="T7" fmla="*/ 0 h 3"/>
                  <a:gd name="T8" fmla="*/ 0 w 28"/>
                  <a:gd name="T9" fmla="*/ 0 h 3"/>
                </a:gdLst>
                <a:ahLst/>
                <a:cxnLst>
                  <a:cxn ang="0">
                    <a:pos x="T0" y="T1"/>
                  </a:cxn>
                  <a:cxn ang="0">
                    <a:pos x="T2" y="T3"/>
                  </a:cxn>
                  <a:cxn ang="0">
                    <a:pos x="T4" y="T5"/>
                  </a:cxn>
                  <a:cxn ang="0">
                    <a:pos x="T6" y="T7"/>
                  </a:cxn>
                  <a:cxn ang="0">
                    <a:pos x="T8" y="T9"/>
                  </a:cxn>
                </a:cxnLst>
                <a:rect l="0" t="0" r="r" b="b"/>
                <a:pathLst>
                  <a:path w="28" h="3">
                    <a:moveTo>
                      <a:pt x="0" y="0"/>
                    </a:moveTo>
                    <a:cubicBezTo>
                      <a:pt x="5" y="2"/>
                      <a:pt x="10" y="3"/>
                      <a:pt x="15" y="3"/>
                    </a:cubicBezTo>
                    <a:cubicBezTo>
                      <a:pt x="18" y="3"/>
                      <a:pt x="21" y="3"/>
                      <a:pt x="23" y="2"/>
                    </a:cubicBezTo>
                    <a:cubicBezTo>
                      <a:pt x="25" y="2"/>
                      <a:pt x="27" y="1"/>
                      <a:pt x="2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0" name="Freeform 213"/>
              <p:cNvSpPr/>
              <p:nvPr/>
            </p:nvSpPr>
            <p:spPr bwMode="auto">
              <a:xfrm>
                <a:off x="203200" y="114300"/>
                <a:ext cx="190500" cy="219075"/>
              </a:xfrm>
              <a:custGeom>
                <a:avLst/>
                <a:gdLst>
                  <a:gd name="T0" fmla="*/ 33 w 51"/>
                  <a:gd name="T1" fmla="*/ 55 h 58"/>
                  <a:gd name="T2" fmla="*/ 46 w 51"/>
                  <a:gd name="T3" fmla="*/ 22 h 58"/>
                  <a:gd name="T4" fmla="*/ 46 w 51"/>
                  <a:gd name="T5" fmla="*/ 21 h 58"/>
                  <a:gd name="T6" fmla="*/ 39 w 51"/>
                  <a:gd name="T7" fmla="*/ 18 h 58"/>
                  <a:gd name="T8" fmla="*/ 22 w 51"/>
                  <a:gd name="T9" fmla="*/ 0 h 58"/>
                  <a:gd name="T10" fmla="*/ 17 w 51"/>
                  <a:gd name="T11" fmla="*/ 1 h 58"/>
                  <a:gd name="T12" fmla="*/ 4 w 51"/>
                  <a:gd name="T13" fmla="*/ 34 h 58"/>
                  <a:gd name="T14" fmla="*/ 33 w 51"/>
                  <a:gd name="T15" fmla="*/ 55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8">
                    <a:moveTo>
                      <a:pt x="33" y="55"/>
                    </a:moveTo>
                    <a:cubicBezTo>
                      <a:pt x="45" y="51"/>
                      <a:pt x="51" y="37"/>
                      <a:pt x="46" y="22"/>
                    </a:cubicBezTo>
                    <a:cubicBezTo>
                      <a:pt x="46" y="21"/>
                      <a:pt x="46" y="21"/>
                      <a:pt x="46" y="21"/>
                    </a:cubicBezTo>
                    <a:cubicBezTo>
                      <a:pt x="44" y="20"/>
                      <a:pt x="41" y="19"/>
                      <a:pt x="39" y="18"/>
                    </a:cubicBezTo>
                    <a:cubicBezTo>
                      <a:pt x="31" y="14"/>
                      <a:pt x="25" y="7"/>
                      <a:pt x="22" y="0"/>
                    </a:cubicBezTo>
                    <a:cubicBezTo>
                      <a:pt x="20" y="0"/>
                      <a:pt x="19" y="0"/>
                      <a:pt x="17" y="1"/>
                    </a:cubicBezTo>
                    <a:cubicBezTo>
                      <a:pt x="6" y="4"/>
                      <a:pt x="0" y="19"/>
                      <a:pt x="4" y="34"/>
                    </a:cubicBezTo>
                    <a:cubicBezTo>
                      <a:pt x="9" y="49"/>
                      <a:pt x="22" y="58"/>
                      <a:pt x="33"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1" name="Freeform 214"/>
              <p:cNvSpPr/>
              <p:nvPr/>
            </p:nvSpPr>
            <p:spPr bwMode="auto">
              <a:xfrm>
                <a:off x="288925" y="9525"/>
                <a:ext cx="371475" cy="184150"/>
              </a:xfrm>
              <a:custGeom>
                <a:avLst/>
                <a:gdLst>
                  <a:gd name="T0" fmla="*/ 4 w 99"/>
                  <a:gd name="T1" fmla="*/ 0 h 49"/>
                  <a:gd name="T2" fmla="*/ 2 w 99"/>
                  <a:gd name="T3" fmla="*/ 22 h 49"/>
                  <a:gd name="T4" fmla="*/ 5 w 99"/>
                  <a:gd name="T5" fmla="*/ 29 h 49"/>
                  <a:gd name="T6" fmla="*/ 19 w 99"/>
                  <a:gd name="T7" fmla="*/ 41 h 49"/>
                  <a:gd name="T8" fmla="*/ 20 w 99"/>
                  <a:gd name="T9" fmla="*/ 42 h 49"/>
                  <a:gd name="T10" fmla="*/ 60 w 99"/>
                  <a:gd name="T11" fmla="*/ 44 h 49"/>
                  <a:gd name="T12" fmla="*/ 97 w 99"/>
                  <a:gd name="T13" fmla="*/ 0 h 49"/>
                  <a:gd name="T14" fmla="*/ 4 w 99"/>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 y="0"/>
                    </a:moveTo>
                    <a:cubicBezTo>
                      <a:pt x="1" y="7"/>
                      <a:pt x="0" y="15"/>
                      <a:pt x="2" y="22"/>
                    </a:cubicBezTo>
                    <a:cubicBezTo>
                      <a:pt x="3" y="24"/>
                      <a:pt x="4" y="27"/>
                      <a:pt x="5" y="29"/>
                    </a:cubicBezTo>
                    <a:cubicBezTo>
                      <a:pt x="9" y="34"/>
                      <a:pt x="13" y="38"/>
                      <a:pt x="19" y="41"/>
                    </a:cubicBezTo>
                    <a:cubicBezTo>
                      <a:pt x="19" y="42"/>
                      <a:pt x="20" y="42"/>
                      <a:pt x="20" y="42"/>
                    </a:cubicBezTo>
                    <a:cubicBezTo>
                      <a:pt x="31" y="47"/>
                      <a:pt x="45" y="49"/>
                      <a:pt x="60" y="44"/>
                    </a:cubicBezTo>
                    <a:cubicBezTo>
                      <a:pt x="83" y="38"/>
                      <a:pt x="99" y="18"/>
                      <a:pt x="97"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2" name="Freeform 215"/>
              <p:cNvSpPr/>
              <p:nvPr/>
            </p:nvSpPr>
            <p:spPr bwMode="auto">
              <a:xfrm>
                <a:off x="115888" y="9525"/>
                <a:ext cx="169863" cy="222250"/>
              </a:xfrm>
              <a:custGeom>
                <a:avLst/>
                <a:gdLst>
                  <a:gd name="T0" fmla="*/ 28 w 45"/>
                  <a:gd name="T1" fmla="*/ 0 h 59"/>
                  <a:gd name="T2" fmla="*/ 2 w 45"/>
                  <a:gd name="T3" fmla="*/ 47 h 59"/>
                  <a:gd name="T4" fmla="*/ 5 w 45"/>
                  <a:gd name="T5" fmla="*/ 57 h 59"/>
                  <a:gd name="T6" fmla="*/ 15 w 45"/>
                  <a:gd name="T7" fmla="*/ 55 h 59"/>
                  <a:gd name="T8" fmla="*/ 43 w 45"/>
                  <a:gd name="T9" fmla="*/ 4 h 59"/>
                  <a:gd name="T10" fmla="*/ 45 w 45"/>
                  <a:gd name="T11" fmla="*/ 0 h 59"/>
                  <a:gd name="T12" fmla="*/ 28 w 45"/>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45" h="59">
                    <a:moveTo>
                      <a:pt x="28" y="0"/>
                    </a:moveTo>
                    <a:cubicBezTo>
                      <a:pt x="2" y="47"/>
                      <a:pt x="2" y="47"/>
                      <a:pt x="2" y="47"/>
                    </a:cubicBezTo>
                    <a:cubicBezTo>
                      <a:pt x="0" y="51"/>
                      <a:pt x="2" y="56"/>
                      <a:pt x="5" y="57"/>
                    </a:cubicBezTo>
                    <a:cubicBezTo>
                      <a:pt x="9" y="59"/>
                      <a:pt x="13" y="58"/>
                      <a:pt x="15" y="55"/>
                    </a:cubicBezTo>
                    <a:cubicBezTo>
                      <a:pt x="43" y="4"/>
                      <a:pt x="43" y="4"/>
                      <a:pt x="43" y="4"/>
                    </a:cubicBezTo>
                    <a:cubicBezTo>
                      <a:pt x="45" y="0"/>
                      <a:pt x="45" y="0"/>
                      <a:pt x="45" y="0"/>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3" name="Freeform 216"/>
              <p:cNvSpPr>
                <a:spLocks noEditPoints="1"/>
              </p:cNvSpPr>
              <p:nvPr/>
            </p:nvSpPr>
            <p:spPr bwMode="auto">
              <a:xfrm>
                <a:off x="473075" y="3781425"/>
                <a:ext cx="277813" cy="220663"/>
              </a:xfrm>
              <a:custGeom>
                <a:avLst/>
                <a:gdLst>
                  <a:gd name="T0" fmla="*/ 67 w 74"/>
                  <a:gd name="T1" fmla="*/ 14 h 59"/>
                  <a:gd name="T2" fmla="*/ 60 w 74"/>
                  <a:gd name="T3" fmla="*/ 14 h 59"/>
                  <a:gd name="T4" fmla="*/ 60 w 74"/>
                  <a:gd name="T5" fmla="*/ 17 h 59"/>
                  <a:gd name="T6" fmla="*/ 68 w 74"/>
                  <a:gd name="T7" fmla="*/ 34 h 59"/>
                  <a:gd name="T8" fmla="*/ 68 w 74"/>
                  <a:gd name="T9" fmla="*/ 41 h 59"/>
                  <a:gd name="T10" fmla="*/ 60 w 74"/>
                  <a:gd name="T11" fmla="*/ 59 h 59"/>
                  <a:gd name="T12" fmla="*/ 74 w 74"/>
                  <a:gd name="T13" fmla="*/ 56 h 59"/>
                  <a:gd name="T14" fmla="*/ 74 w 74"/>
                  <a:gd name="T15" fmla="*/ 22 h 59"/>
                  <a:gd name="T16" fmla="*/ 60 w 74"/>
                  <a:gd name="T17" fmla="*/ 0 h 59"/>
                  <a:gd name="T18" fmla="*/ 37 w 74"/>
                  <a:gd name="T19" fmla="*/ 5 h 59"/>
                  <a:gd name="T20" fmla="*/ 60 w 74"/>
                  <a:gd name="T21" fmla="*/ 14 h 59"/>
                  <a:gd name="T22" fmla="*/ 37 w 74"/>
                  <a:gd name="T23" fmla="*/ 47 h 59"/>
                  <a:gd name="T24" fmla="*/ 57 w 74"/>
                  <a:gd name="T25" fmla="*/ 56 h 59"/>
                  <a:gd name="T26" fmla="*/ 60 w 74"/>
                  <a:gd name="T27" fmla="*/ 59 h 59"/>
                  <a:gd name="T28" fmla="*/ 53 w 74"/>
                  <a:gd name="T29" fmla="*/ 41 h 59"/>
                  <a:gd name="T30" fmla="*/ 60 w 74"/>
                  <a:gd name="T31" fmla="*/ 34 h 59"/>
                  <a:gd name="T32" fmla="*/ 37 w 74"/>
                  <a:gd name="T33" fmla="*/ 17 h 59"/>
                  <a:gd name="T34" fmla="*/ 37 w 74"/>
                  <a:gd name="T35" fmla="*/ 0 h 59"/>
                  <a:gd name="T36" fmla="*/ 14 w 74"/>
                  <a:gd name="T37" fmla="*/ 1 h 59"/>
                  <a:gd name="T38" fmla="*/ 19 w 74"/>
                  <a:gd name="T39" fmla="*/ 5 h 59"/>
                  <a:gd name="T40" fmla="*/ 37 w 74"/>
                  <a:gd name="T41" fmla="*/ 5 h 59"/>
                  <a:gd name="T42" fmla="*/ 14 w 74"/>
                  <a:gd name="T43" fmla="*/ 59 h 59"/>
                  <a:gd name="T44" fmla="*/ 18 w 74"/>
                  <a:gd name="T45" fmla="*/ 56 h 59"/>
                  <a:gd name="T46" fmla="*/ 37 w 74"/>
                  <a:gd name="T47" fmla="*/ 47 h 59"/>
                  <a:gd name="T48" fmla="*/ 14 w 74"/>
                  <a:gd name="T49" fmla="*/ 17 h 59"/>
                  <a:gd name="T50" fmla="*/ 22 w 74"/>
                  <a:gd name="T51" fmla="*/ 34 h 59"/>
                  <a:gd name="T52" fmla="*/ 22 w 74"/>
                  <a:gd name="T53" fmla="*/ 41 h 59"/>
                  <a:gd name="T54" fmla="*/ 14 w 74"/>
                  <a:gd name="T55" fmla="*/ 59 h 59"/>
                  <a:gd name="T56" fmla="*/ 8 w 74"/>
                  <a:gd name="T57" fmla="*/ 14 h 59"/>
                  <a:gd name="T58" fmla="*/ 0 w 74"/>
                  <a:gd name="T59" fmla="*/ 46 h 59"/>
                  <a:gd name="T60" fmla="*/ 0 w 74"/>
                  <a:gd name="T61" fmla="*/ 56 h 59"/>
                  <a:gd name="T62" fmla="*/ 14 w 74"/>
                  <a:gd name="T63" fmla="*/ 59 h 59"/>
                  <a:gd name="T64" fmla="*/ 7 w 74"/>
                  <a:gd name="T65" fmla="*/ 41 h 59"/>
                  <a:gd name="T66" fmla="*/ 14 w 74"/>
                  <a:gd name="T67" fmla="*/ 34 h 59"/>
                  <a:gd name="T68" fmla="*/ 13 w 74"/>
                  <a:gd name="T69" fmla="*/ 17 h 59"/>
                  <a:gd name="T70" fmla="*/ 14 w 74"/>
                  <a:gd name="T7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59">
                    <a:moveTo>
                      <a:pt x="74" y="22"/>
                    </a:moveTo>
                    <a:cubicBezTo>
                      <a:pt x="67" y="14"/>
                      <a:pt x="67" y="14"/>
                      <a:pt x="67" y="14"/>
                    </a:cubicBezTo>
                    <a:cubicBezTo>
                      <a:pt x="60" y="1"/>
                      <a:pt x="60" y="1"/>
                      <a:pt x="60" y="1"/>
                    </a:cubicBezTo>
                    <a:cubicBezTo>
                      <a:pt x="60" y="14"/>
                      <a:pt x="60" y="14"/>
                      <a:pt x="60" y="14"/>
                    </a:cubicBezTo>
                    <a:cubicBezTo>
                      <a:pt x="62" y="17"/>
                      <a:pt x="62" y="17"/>
                      <a:pt x="62" y="17"/>
                    </a:cubicBezTo>
                    <a:cubicBezTo>
                      <a:pt x="60" y="17"/>
                      <a:pt x="60" y="17"/>
                      <a:pt x="60" y="17"/>
                    </a:cubicBezTo>
                    <a:cubicBezTo>
                      <a:pt x="60" y="34"/>
                      <a:pt x="60" y="34"/>
                      <a:pt x="60" y="34"/>
                    </a:cubicBezTo>
                    <a:cubicBezTo>
                      <a:pt x="68" y="34"/>
                      <a:pt x="68" y="34"/>
                      <a:pt x="68" y="34"/>
                    </a:cubicBezTo>
                    <a:cubicBezTo>
                      <a:pt x="68" y="41"/>
                      <a:pt x="68" y="41"/>
                      <a:pt x="68" y="41"/>
                    </a:cubicBezTo>
                    <a:cubicBezTo>
                      <a:pt x="68" y="41"/>
                      <a:pt x="68" y="41"/>
                      <a:pt x="68" y="41"/>
                    </a:cubicBezTo>
                    <a:cubicBezTo>
                      <a:pt x="60" y="41"/>
                      <a:pt x="60" y="41"/>
                      <a:pt x="60" y="41"/>
                    </a:cubicBezTo>
                    <a:cubicBezTo>
                      <a:pt x="60" y="59"/>
                      <a:pt x="60" y="59"/>
                      <a:pt x="60" y="59"/>
                    </a:cubicBezTo>
                    <a:cubicBezTo>
                      <a:pt x="71" y="59"/>
                      <a:pt x="71" y="59"/>
                      <a:pt x="71" y="59"/>
                    </a:cubicBezTo>
                    <a:cubicBezTo>
                      <a:pt x="73" y="59"/>
                      <a:pt x="74" y="58"/>
                      <a:pt x="74" y="56"/>
                    </a:cubicBezTo>
                    <a:cubicBezTo>
                      <a:pt x="74" y="47"/>
                      <a:pt x="74" y="47"/>
                      <a:pt x="74" y="47"/>
                    </a:cubicBezTo>
                    <a:lnTo>
                      <a:pt x="74" y="22"/>
                    </a:lnTo>
                    <a:close/>
                    <a:moveTo>
                      <a:pt x="60" y="1"/>
                    </a:moveTo>
                    <a:cubicBezTo>
                      <a:pt x="60" y="0"/>
                      <a:pt x="60" y="0"/>
                      <a:pt x="60" y="0"/>
                    </a:cubicBezTo>
                    <a:cubicBezTo>
                      <a:pt x="37" y="0"/>
                      <a:pt x="37" y="0"/>
                      <a:pt x="37" y="0"/>
                    </a:cubicBezTo>
                    <a:cubicBezTo>
                      <a:pt x="37" y="5"/>
                      <a:pt x="37" y="5"/>
                      <a:pt x="37" y="5"/>
                    </a:cubicBezTo>
                    <a:cubicBezTo>
                      <a:pt x="56" y="5"/>
                      <a:pt x="56" y="5"/>
                      <a:pt x="56" y="5"/>
                    </a:cubicBezTo>
                    <a:cubicBezTo>
                      <a:pt x="60" y="14"/>
                      <a:pt x="60" y="14"/>
                      <a:pt x="60" y="14"/>
                    </a:cubicBezTo>
                    <a:cubicBezTo>
                      <a:pt x="60" y="1"/>
                      <a:pt x="60" y="1"/>
                      <a:pt x="60" y="1"/>
                    </a:cubicBezTo>
                    <a:close/>
                    <a:moveTo>
                      <a:pt x="37" y="47"/>
                    </a:moveTo>
                    <a:cubicBezTo>
                      <a:pt x="57" y="47"/>
                      <a:pt x="57" y="47"/>
                      <a:pt x="57" y="47"/>
                    </a:cubicBezTo>
                    <a:cubicBezTo>
                      <a:pt x="57" y="56"/>
                      <a:pt x="57" y="56"/>
                      <a:pt x="57" y="56"/>
                    </a:cubicBezTo>
                    <a:cubicBezTo>
                      <a:pt x="57" y="58"/>
                      <a:pt x="58" y="59"/>
                      <a:pt x="60" y="59"/>
                    </a:cubicBezTo>
                    <a:cubicBezTo>
                      <a:pt x="60" y="59"/>
                      <a:pt x="60" y="59"/>
                      <a:pt x="60" y="59"/>
                    </a:cubicBezTo>
                    <a:cubicBezTo>
                      <a:pt x="60" y="41"/>
                      <a:pt x="60" y="41"/>
                      <a:pt x="60" y="41"/>
                    </a:cubicBezTo>
                    <a:cubicBezTo>
                      <a:pt x="53" y="41"/>
                      <a:pt x="53" y="41"/>
                      <a:pt x="53" y="41"/>
                    </a:cubicBezTo>
                    <a:cubicBezTo>
                      <a:pt x="53" y="34"/>
                      <a:pt x="53" y="34"/>
                      <a:pt x="53" y="34"/>
                    </a:cubicBezTo>
                    <a:cubicBezTo>
                      <a:pt x="60" y="34"/>
                      <a:pt x="60" y="34"/>
                      <a:pt x="60" y="34"/>
                    </a:cubicBezTo>
                    <a:cubicBezTo>
                      <a:pt x="60" y="17"/>
                      <a:pt x="60" y="17"/>
                      <a:pt x="60" y="17"/>
                    </a:cubicBezTo>
                    <a:cubicBezTo>
                      <a:pt x="37" y="17"/>
                      <a:pt x="37" y="17"/>
                      <a:pt x="37" y="17"/>
                    </a:cubicBezTo>
                    <a:lnTo>
                      <a:pt x="37" y="47"/>
                    </a:lnTo>
                    <a:close/>
                    <a:moveTo>
                      <a:pt x="37" y="0"/>
                    </a:moveTo>
                    <a:cubicBezTo>
                      <a:pt x="15" y="0"/>
                      <a:pt x="15" y="0"/>
                      <a:pt x="15" y="0"/>
                    </a:cubicBezTo>
                    <a:cubicBezTo>
                      <a:pt x="14" y="1"/>
                      <a:pt x="14" y="1"/>
                      <a:pt x="14" y="1"/>
                    </a:cubicBezTo>
                    <a:cubicBezTo>
                      <a:pt x="14" y="14"/>
                      <a:pt x="14" y="14"/>
                      <a:pt x="14" y="14"/>
                    </a:cubicBezTo>
                    <a:cubicBezTo>
                      <a:pt x="19" y="5"/>
                      <a:pt x="19" y="5"/>
                      <a:pt x="19" y="5"/>
                    </a:cubicBezTo>
                    <a:cubicBezTo>
                      <a:pt x="19" y="5"/>
                      <a:pt x="19" y="5"/>
                      <a:pt x="19" y="5"/>
                    </a:cubicBezTo>
                    <a:cubicBezTo>
                      <a:pt x="37" y="5"/>
                      <a:pt x="37" y="5"/>
                      <a:pt x="37" y="5"/>
                    </a:cubicBezTo>
                    <a:cubicBezTo>
                      <a:pt x="37" y="0"/>
                      <a:pt x="37" y="0"/>
                      <a:pt x="37" y="0"/>
                    </a:cubicBezTo>
                    <a:close/>
                    <a:moveTo>
                      <a:pt x="14" y="59"/>
                    </a:moveTo>
                    <a:cubicBezTo>
                      <a:pt x="15" y="59"/>
                      <a:pt x="15" y="59"/>
                      <a:pt x="15" y="59"/>
                    </a:cubicBezTo>
                    <a:cubicBezTo>
                      <a:pt x="16" y="59"/>
                      <a:pt x="18" y="58"/>
                      <a:pt x="18" y="56"/>
                    </a:cubicBezTo>
                    <a:cubicBezTo>
                      <a:pt x="18" y="47"/>
                      <a:pt x="18" y="47"/>
                      <a:pt x="18" y="47"/>
                    </a:cubicBezTo>
                    <a:cubicBezTo>
                      <a:pt x="37" y="47"/>
                      <a:pt x="37" y="47"/>
                      <a:pt x="37" y="47"/>
                    </a:cubicBezTo>
                    <a:cubicBezTo>
                      <a:pt x="37" y="17"/>
                      <a:pt x="37" y="17"/>
                      <a:pt x="37" y="17"/>
                    </a:cubicBezTo>
                    <a:cubicBezTo>
                      <a:pt x="14" y="17"/>
                      <a:pt x="14" y="17"/>
                      <a:pt x="14" y="17"/>
                    </a:cubicBezTo>
                    <a:cubicBezTo>
                      <a:pt x="14" y="34"/>
                      <a:pt x="14" y="34"/>
                      <a:pt x="14" y="34"/>
                    </a:cubicBezTo>
                    <a:cubicBezTo>
                      <a:pt x="22" y="34"/>
                      <a:pt x="22" y="34"/>
                      <a:pt x="22" y="34"/>
                    </a:cubicBezTo>
                    <a:cubicBezTo>
                      <a:pt x="22" y="41"/>
                      <a:pt x="22" y="41"/>
                      <a:pt x="22" y="41"/>
                    </a:cubicBezTo>
                    <a:cubicBezTo>
                      <a:pt x="22" y="41"/>
                      <a:pt x="22" y="41"/>
                      <a:pt x="22" y="41"/>
                    </a:cubicBezTo>
                    <a:cubicBezTo>
                      <a:pt x="14" y="41"/>
                      <a:pt x="14" y="41"/>
                      <a:pt x="14" y="41"/>
                    </a:cubicBezTo>
                    <a:lnTo>
                      <a:pt x="14" y="59"/>
                    </a:lnTo>
                    <a:close/>
                    <a:moveTo>
                      <a:pt x="14" y="1"/>
                    </a:moveTo>
                    <a:cubicBezTo>
                      <a:pt x="8" y="14"/>
                      <a:pt x="8" y="14"/>
                      <a:pt x="8" y="14"/>
                    </a:cubicBezTo>
                    <a:cubicBezTo>
                      <a:pt x="0" y="22"/>
                      <a:pt x="0" y="22"/>
                      <a:pt x="0" y="22"/>
                    </a:cubicBezTo>
                    <a:cubicBezTo>
                      <a:pt x="0" y="46"/>
                      <a:pt x="0" y="46"/>
                      <a:pt x="0" y="46"/>
                    </a:cubicBezTo>
                    <a:cubicBezTo>
                      <a:pt x="0" y="47"/>
                      <a:pt x="0" y="47"/>
                      <a:pt x="0" y="47"/>
                    </a:cubicBezTo>
                    <a:cubicBezTo>
                      <a:pt x="0" y="56"/>
                      <a:pt x="0" y="56"/>
                      <a:pt x="0" y="56"/>
                    </a:cubicBezTo>
                    <a:cubicBezTo>
                      <a:pt x="0" y="58"/>
                      <a:pt x="2" y="59"/>
                      <a:pt x="4" y="59"/>
                    </a:cubicBezTo>
                    <a:cubicBezTo>
                      <a:pt x="14" y="59"/>
                      <a:pt x="14" y="59"/>
                      <a:pt x="14" y="59"/>
                    </a:cubicBezTo>
                    <a:cubicBezTo>
                      <a:pt x="14" y="41"/>
                      <a:pt x="14" y="41"/>
                      <a:pt x="14" y="41"/>
                    </a:cubicBezTo>
                    <a:cubicBezTo>
                      <a:pt x="7" y="41"/>
                      <a:pt x="7" y="41"/>
                      <a:pt x="7" y="41"/>
                    </a:cubicBezTo>
                    <a:cubicBezTo>
                      <a:pt x="7" y="34"/>
                      <a:pt x="7" y="34"/>
                      <a:pt x="7" y="34"/>
                    </a:cubicBezTo>
                    <a:cubicBezTo>
                      <a:pt x="14" y="34"/>
                      <a:pt x="14" y="34"/>
                      <a:pt x="14" y="34"/>
                    </a:cubicBezTo>
                    <a:cubicBezTo>
                      <a:pt x="14" y="17"/>
                      <a:pt x="14" y="17"/>
                      <a:pt x="14" y="17"/>
                    </a:cubicBezTo>
                    <a:cubicBezTo>
                      <a:pt x="13" y="17"/>
                      <a:pt x="13" y="17"/>
                      <a:pt x="13" y="17"/>
                    </a:cubicBezTo>
                    <a:cubicBezTo>
                      <a:pt x="14" y="14"/>
                      <a:pt x="14" y="14"/>
                      <a:pt x="14" y="14"/>
                    </a:cubicBezTo>
                    <a:lnTo>
                      <a:pt x="1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4" name="Freeform 217"/>
              <p:cNvSpPr/>
              <p:nvPr/>
            </p:nvSpPr>
            <p:spPr bwMode="auto">
              <a:xfrm>
                <a:off x="0" y="3113088"/>
                <a:ext cx="153988" cy="420688"/>
              </a:xfrm>
              <a:custGeom>
                <a:avLst/>
                <a:gdLst>
                  <a:gd name="T0" fmla="*/ 0 w 41"/>
                  <a:gd name="T1" fmla="*/ 112 h 112"/>
                  <a:gd name="T2" fmla="*/ 11 w 41"/>
                  <a:gd name="T3" fmla="*/ 112 h 112"/>
                  <a:gd name="T4" fmla="*/ 11 w 41"/>
                  <a:gd name="T5" fmla="*/ 40 h 112"/>
                  <a:gd name="T6" fmla="*/ 29 w 41"/>
                  <a:gd name="T7" fmla="*/ 57 h 112"/>
                  <a:gd name="T8" fmla="*/ 41 w 41"/>
                  <a:gd name="T9" fmla="*/ 38 h 112"/>
                  <a:gd name="T10" fmla="*/ 0 w 41"/>
                  <a:gd name="T11" fmla="*/ 0 h 112"/>
                  <a:gd name="T12" fmla="*/ 0 w 41"/>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41" h="112">
                    <a:moveTo>
                      <a:pt x="0" y="112"/>
                    </a:moveTo>
                    <a:cubicBezTo>
                      <a:pt x="11" y="112"/>
                      <a:pt x="11" y="112"/>
                      <a:pt x="11" y="112"/>
                    </a:cubicBezTo>
                    <a:cubicBezTo>
                      <a:pt x="11" y="40"/>
                      <a:pt x="11" y="40"/>
                      <a:pt x="11" y="40"/>
                    </a:cubicBezTo>
                    <a:cubicBezTo>
                      <a:pt x="17" y="44"/>
                      <a:pt x="29" y="57"/>
                      <a:pt x="29" y="57"/>
                    </a:cubicBezTo>
                    <a:cubicBezTo>
                      <a:pt x="41" y="38"/>
                      <a:pt x="41" y="38"/>
                      <a:pt x="41" y="38"/>
                    </a:cubicBezTo>
                    <a:cubicBezTo>
                      <a:pt x="36" y="24"/>
                      <a:pt x="10" y="7"/>
                      <a:pt x="0" y="0"/>
                    </a:cubicBezTo>
                    <a:lnTo>
                      <a:pt x="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5" name="Freeform 218"/>
              <p:cNvSpPr>
                <a:spLocks noEditPoints="1"/>
              </p:cNvSpPr>
              <p:nvPr/>
            </p:nvSpPr>
            <p:spPr bwMode="auto">
              <a:xfrm>
                <a:off x="3119438" y="9525"/>
                <a:ext cx="588963" cy="412750"/>
              </a:xfrm>
              <a:custGeom>
                <a:avLst/>
                <a:gdLst>
                  <a:gd name="T0" fmla="*/ 78 w 157"/>
                  <a:gd name="T1" fmla="*/ 110 h 110"/>
                  <a:gd name="T2" fmla="*/ 157 w 157"/>
                  <a:gd name="T3" fmla="*/ 31 h 110"/>
                  <a:gd name="T4" fmla="*/ 151 w 157"/>
                  <a:gd name="T5" fmla="*/ 0 h 110"/>
                  <a:gd name="T6" fmla="*/ 133 w 157"/>
                  <a:gd name="T7" fmla="*/ 0 h 110"/>
                  <a:gd name="T8" fmla="*/ 141 w 157"/>
                  <a:gd name="T9" fmla="*/ 31 h 110"/>
                  <a:gd name="T10" fmla="*/ 78 w 157"/>
                  <a:gd name="T11" fmla="*/ 94 h 110"/>
                  <a:gd name="T12" fmla="*/ 78 w 157"/>
                  <a:gd name="T13" fmla="*/ 110 h 110"/>
                  <a:gd name="T14" fmla="*/ 78 w 157"/>
                  <a:gd name="T15" fmla="*/ 81 h 110"/>
                  <a:gd name="T16" fmla="*/ 78 w 157"/>
                  <a:gd name="T17" fmla="*/ 31 h 110"/>
                  <a:gd name="T18" fmla="*/ 85 w 157"/>
                  <a:gd name="T19" fmla="*/ 31 h 110"/>
                  <a:gd name="T20" fmla="*/ 85 w 157"/>
                  <a:gd name="T21" fmla="*/ 0 h 110"/>
                  <a:gd name="T22" fmla="*/ 117 w 157"/>
                  <a:gd name="T23" fmla="*/ 0 h 110"/>
                  <a:gd name="T24" fmla="*/ 128 w 157"/>
                  <a:gd name="T25" fmla="*/ 31 h 110"/>
                  <a:gd name="T26" fmla="*/ 78 w 157"/>
                  <a:gd name="T27" fmla="*/ 81 h 110"/>
                  <a:gd name="T28" fmla="*/ 6 w 157"/>
                  <a:gd name="T29" fmla="*/ 0 h 110"/>
                  <a:gd name="T30" fmla="*/ 0 w 157"/>
                  <a:gd name="T31" fmla="*/ 31 h 110"/>
                  <a:gd name="T32" fmla="*/ 78 w 157"/>
                  <a:gd name="T33" fmla="*/ 110 h 110"/>
                  <a:gd name="T34" fmla="*/ 78 w 157"/>
                  <a:gd name="T35" fmla="*/ 110 h 110"/>
                  <a:gd name="T36" fmla="*/ 78 w 157"/>
                  <a:gd name="T37" fmla="*/ 94 h 110"/>
                  <a:gd name="T38" fmla="*/ 78 w 157"/>
                  <a:gd name="T39" fmla="*/ 94 h 110"/>
                  <a:gd name="T40" fmla="*/ 78 w 157"/>
                  <a:gd name="T41" fmla="*/ 94 h 110"/>
                  <a:gd name="T42" fmla="*/ 15 w 157"/>
                  <a:gd name="T43" fmla="*/ 31 h 110"/>
                  <a:gd name="T44" fmla="*/ 23 w 157"/>
                  <a:gd name="T45" fmla="*/ 0 h 110"/>
                  <a:gd name="T46" fmla="*/ 6 w 157"/>
                  <a:gd name="T47" fmla="*/ 0 h 110"/>
                  <a:gd name="T48" fmla="*/ 78 w 157"/>
                  <a:gd name="T49" fmla="*/ 31 h 110"/>
                  <a:gd name="T50" fmla="*/ 78 w 157"/>
                  <a:gd name="T51" fmla="*/ 81 h 110"/>
                  <a:gd name="T52" fmla="*/ 78 w 157"/>
                  <a:gd name="T53" fmla="*/ 81 h 110"/>
                  <a:gd name="T54" fmla="*/ 28 w 157"/>
                  <a:gd name="T55" fmla="*/ 31 h 110"/>
                  <a:gd name="T56" fmla="*/ 39 w 157"/>
                  <a:gd name="T57" fmla="*/ 0 h 110"/>
                  <a:gd name="T58" fmla="*/ 72 w 157"/>
                  <a:gd name="T59" fmla="*/ 0 h 110"/>
                  <a:gd name="T60" fmla="*/ 72 w 157"/>
                  <a:gd name="T61" fmla="*/ 31 h 110"/>
                  <a:gd name="T62" fmla="*/ 78 w 157"/>
                  <a:gd name="T63" fmla="*/ 3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10">
                    <a:moveTo>
                      <a:pt x="78" y="110"/>
                    </a:moveTo>
                    <a:cubicBezTo>
                      <a:pt x="122" y="110"/>
                      <a:pt x="157" y="74"/>
                      <a:pt x="157" y="31"/>
                    </a:cubicBezTo>
                    <a:cubicBezTo>
                      <a:pt x="157" y="20"/>
                      <a:pt x="155" y="10"/>
                      <a:pt x="151" y="0"/>
                    </a:cubicBezTo>
                    <a:cubicBezTo>
                      <a:pt x="133" y="0"/>
                      <a:pt x="133" y="0"/>
                      <a:pt x="133" y="0"/>
                    </a:cubicBezTo>
                    <a:cubicBezTo>
                      <a:pt x="138" y="9"/>
                      <a:pt x="141" y="20"/>
                      <a:pt x="141" y="31"/>
                    </a:cubicBezTo>
                    <a:cubicBezTo>
                      <a:pt x="141" y="66"/>
                      <a:pt x="113" y="94"/>
                      <a:pt x="78" y="94"/>
                    </a:cubicBezTo>
                    <a:cubicBezTo>
                      <a:pt x="78" y="110"/>
                      <a:pt x="78" y="110"/>
                      <a:pt x="78" y="110"/>
                    </a:cubicBezTo>
                    <a:close/>
                    <a:moveTo>
                      <a:pt x="78" y="81"/>
                    </a:moveTo>
                    <a:cubicBezTo>
                      <a:pt x="78" y="31"/>
                      <a:pt x="78" y="31"/>
                      <a:pt x="78" y="31"/>
                    </a:cubicBezTo>
                    <a:cubicBezTo>
                      <a:pt x="85" y="31"/>
                      <a:pt x="85" y="31"/>
                      <a:pt x="85" y="31"/>
                    </a:cubicBezTo>
                    <a:cubicBezTo>
                      <a:pt x="85" y="0"/>
                      <a:pt x="85" y="0"/>
                      <a:pt x="85" y="0"/>
                    </a:cubicBezTo>
                    <a:cubicBezTo>
                      <a:pt x="117" y="0"/>
                      <a:pt x="117" y="0"/>
                      <a:pt x="117" y="0"/>
                    </a:cubicBezTo>
                    <a:cubicBezTo>
                      <a:pt x="124" y="9"/>
                      <a:pt x="128" y="20"/>
                      <a:pt x="128" y="31"/>
                    </a:cubicBezTo>
                    <a:cubicBezTo>
                      <a:pt x="128" y="59"/>
                      <a:pt x="106" y="81"/>
                      <a:pt x="78" y="81"/>
                    </a:cubicBezTo>
                    <a:close/>
                    <a:moveTo>
                      <a:pt x="6" y="0"/>
                    </a:moveTo>
                    <a:cubicBezTo>
                      <a:pt x="2" y="10"/>
                      <a:pt x="0" y="20"/>
                      <a:pt x="0" y="31"/>
                    </a:cubicBezTo>
                    <a:cubicBezTo>
                      <a:pt x="0" y="74"/>
                      <a:pt x="35" y="110"/>
                      <a:pt x="78" y="110"/>
                    </a:cubicBezTo>
                    <a:cubicBezTo>
                      <a:pt x="78" y="110"/>
                      <a:pt x="78" y="110"/>
                      <a:pt x="78" y="110"/>
                    </a:cubicBezTo>
                    <a:cubicBezTo>
                      <a:pt x="78" y="94"/>
                      <a:pt x="78" y="94"/>
                      <a:pt x="78" y="94"/>
                    </a:cubicBezTo>
                    <a:cubicBezTo>
                      <a:pt x="78" y="94"/>
                      <a:pt x="78" y="94"/>
                      <a:pt x="78" y="94"/>
                    </a:cubicBezTo>
                    <a:cubicBezTo>
                      <a:pt x="78" y="94"/>
                      <a:pt x="78" y="94"/>
                      <a:pt x="78" y="94"/>
                    </a:cubicBezTo>
                    <a:cubicBezTo>
                      <a:pt x="44" y="94"/>
                      <a:pt x="15" y="66"/>
                      <a:pt x="15" y="31"/>
                    </a:cubicBezTo>
                    <a:cubicBezTo>
                      <a:pt x="15" y="20"/>
                      <a:pt x="18" y="9"/>
                      <a:pt x="23" y="0"/>
                    </a:cubicBezTo>
                    <a:cubicBezTo>
                      <a:pt x="6" y="0"/>
                      <a:pt x="6" y="0"/>
                      <a:pt x="6" y="0"/>
                    </a:cubicBezTo>
                    <a:close/>
                    <a:moveTo>
                      <a:pt x="78" y="31"/>
                    </a:moveTo>
                    <a:cubicBezTo>
                      <a:pt x="78" y="81"/>
                      <a:pt x="78" y="81"/>
                      <a:pt x="78" y="81"/>
                    </a:cubicBezTo>
                    <a:cubicBezTo>
                      <a:pt x="78" y="81"/>
                      <a:pt x="78" y="81"/>
                      <a:pt x="78" y="81"/>
                    </a:cubicBezTo>
                    <a:cubicBezTo>
                      <a:pt x="51" y="81"/>
                      <a:pt x="28" y="59"/>
                      <a:pt x="28" y="31"/>
                    </a:cubicBezTo>
                    <a:cubicBezTo>
                      <a:pt x="28" y="20"/>
                      <a:pt x="32" y="9"/>
                      <a:pt x="39" y="0"/>
                    </a:cubicBezTo>
                    <a:cubicBezTo>
                      <a:pt x="72" y="0"/>
                      <a:pt x="72" y="0"/>
                      <a:pt x="72" y="0"/>
                    </a:cubicBezTo>
                    <a:cubicBezTo>
                      <a:pt x="72" y="31"/>
                      <a:pt x="72" y="31"/>
                      <a:pt x="72" y="31"/>
                    </a:cubicBezTo>
                    <a:lnTo>
                      <a:pt x="78"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6" name="Freeform 219"/>
              <p:cNvSpPr>
                <a:spLocks noEditPoints="1"/>
              </p:cNvSpPr>
              <p:nvPr/>
            </p:nvSpPr>
            <p:spPr bwMode="auto">
              <a:xfrm>
                <a:off x="8970963" y="9525"/>
                <a:ext cx="379413" cy="274638"/>
              </a:xfrm>
              <a:custGeom>
                <a:avLst/>
                <a:gdLst>
                  <a:gd name="T0" fmla="*/ 239 w 239"/>
                  <a:gd name="T1" fmla="*/ 173 h 173"/>
                  <a:gd name="T2" fmla="*/ 213 w 239"/>
                  <a:gd name="T3" fmla="*/ 0 h 173"/>
                  <a:gd name="T4" fmla="*/ 213 w 239"/>
                  <a:gd name="T5" fmla="*/ 36 h 173"/>
                  <a:gd name="T6" fmla="*/ 192 w 239"/>
                  <a:gd name="T7" fmla="*/ 64 h 173"/>
                  <a:gd name="T8" fmla="*/ 213 w 239"/>
                  <a:gd name="T9" fmla="*/ 95 h 173"/>
                  <a:gd name="T10" fmla="*/ 192 w 239"/>
                  <a:gd name="T11" fmla="*/ 95 h 173"/>
                  <a:gd name="T12" fmla="*/ 213 w 239"/>
                  <a:gd name="T13" fmla="*/ 116 h 173"/>
                  <a:gd name="T14" fmla="*/ 213 w 239"/>
                  <a:gd name="T15" fmla="*/ 147 h 173"/>
                  <a:gd name="T16" fmla="*/ 192 w 239"/>
                  <a:gd name="T17" fmla="*/ 173 h 173"/>
                  <a:gd name="T18" fmla="*/ 192 w 239"/>
                  <a:gd name="T19" fmla="*/ 173 h 173"/>
                  <a:gd name="T20" fmla="*/ 168 w 239"/>
                  <a:gd name="T21" fmla="*/ 147 h 173"/>
                  <a:gd name="T22" fmla="*/ 192 w 239"/>
                  <a:gd name="T23" fmla="*/ 116 h 173"/>
                  <a:gd name="T24" fmla="*/ 168 w 239"/>
                  <a:gd name="T25" fmla="*/ 95 h 173"/>
                  <a:gd name="T26" fmla="*/ 192 w 239"/>
                  <a:gd name="T27" fmla="*/ 64 h 173"/>
                  <a:gd name="T28" fmla="*/ 121 w 239"/>
                  <a:gd name="T29" fmla="*/ 36 h 173"/>
                  <a:gd name="T30" fmla="*/ 142 w 239"/>
                  <a:gd name="T31" fmla="*/ 64 h 173"/>
                  <a:gd name="T32" fmla="*/ 142 w 239"/>
                  <a:gd name="T33" fmla="*/ 95 h 173"/>
                  <a:gd name="T34" fmla="*/ 121 w 239"/>
                  <a:gd name="T35" fmla="*/ 116 h 173"/>
                  <a:gd name="T36" fmla="*/ 142 w 239"/>
                  <a:gd name="T37" fmla="*/ 147 h 173"/>
                  <a:gd name="T38" fmla="*/ 121 w 239"/>
                  <a:gd name="T39" fmla="*/ 147 h 173"/>
                  <a:gd name="T40" fmla="*/ 48 w 239"/>
                  <a:gd name="T41" fmla="*/ 173 h 173"/>
                  <a:gd name="T42" fmla="*/ 121 w 239"/>
                  <a:gd name="T43" fmla="*/ 147 h 173"/>
                  <a:gd name="T44" fmla="*/ 97 w 239"/>
                  <a:gd name="T45" fmla="*/ 116 h 173"/>
                  <a:gd name="T46" fmla="*/ 121 w 239"/>
                  <a:gd name="T47" fmla="*/ 95 h 173"/>
                  <a:gd name="T48" fmla="*/ 97 w 239"/>
                  <a:gd name="T49" fmla="*/ 64 h 173"/>
                  <a:gd name="T50" fmla="*/ 121 w 239"/>
                  <a:gd name="T51" fmla="*/ 36 h 173"/>
                  <a:gd name="T52" fmla="*/ 48 w 239"/>
                  <a:gd name="T53" fmla="*/ 64 h 173"/>
                  <a:gd name="T54" fmla="*/ 71 w 239"/>
                  <a:gd name="T55" fmla="*/ 95 h 173"/>
                  <a:gd name="T56" fmla="*/ 48 w 239"/>
                  <a:gd name="T57" fmla="*/ 95 h 173"/>
                  <a:gd name="T58" fmla="*/ 71 w 239"/>
                  <a:gd name="T59" fmla="*/ 116 h 173"/>
                  <a:gd name="T60" fmla="*/ 71 w 239"/>
                  <a:gd name="T61" fmla="*/ 147 h 173"/>
                  <a:gd name="T62" fmla="*/ 48 w 239"/>
                  <a:gd name="T63" fmla="*/ 173 h 173"/>
                  <a:gd name="T64" fmla="*/ 0 w 239"/>
                  <a:gd name="T65" fmla="*/ 173 h 173"/>
                  <a:gd name="T66" fmla="*/ 48 w 239"/>
                  <a:gd name="T67" fmla="*/ 147 h 173"/>
                  <a:gd name="T68" fmla="*/ 26 w 239"/>
                  <a:gd name="T69" fmla="*/ 116 h 173"/>
                  <a:gd name="T70" fmla="*/ 48 w 239"/>
                  <a:gd name="T71" fmla="*/ 95 h 173"/>
                  <a:gd name="T72" fmla="*/ 26 w 239"/>
                  <a:gd name="T73" fmla="*/ 64 h 173"/>
                  <a:gd name="T74" fmla="*/ 48 w 239"/>
                  <a:gd name="T75" fmla="*/ 36 h 173"/>
                  <a:gd name="T76" fmla="*/ 26 w 239"/>
                  <a:gd name="T7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9" h="173">
                    <a:moveTo>
                      <a:pt x="192" y="173"/>
                    </a:moveTo>
                    <a:lnTo>
                      <a:pt x="239" y="173"/>
                    </a:lnTo>
                    <a:lnTo>
                      <a:pt x="239" y="0"/>
                    </a:lnTo>
                    <a:lnTo>
                      <a:pt x="213" y="0"/>
                    </a:lnTo>
                    <a:lnTo>
                      <a:pt x="213" y="36"/>
                    </a:lnTo>
                    <a:lnTo>
                      <a:pt x="213" y="36"/>
                    </a:lnTo>
                    <a:lnTo>
                      <a:pt x="192" y="36"/>
                    </a:lnTo>
                    <a:lnTo>
                      <a:pt x="192" y="64"/>
                    </a:lnTo>
                    <a:lnTo>
                      <a:pt x="213" y="64"/>
                    </a:lnTo>
                    <a:lnTo>
                      <a:pt x="213" y="95"/>
                    </a:lnTo>
                    <a:lnTo>
                      <a:pt x="213" y="95"/>
                    </a:lnTo>
                    <a:lnTo>
                      <a:pt x="192" y="95"/>
                    </a:lnTo>
                    <a:lnTo>
                      <a:pt x="192" y="116"/>
                    </a:lnTo>
                    <a:lnTo>
                      <a:pt x="213" y="116"/>
                    </a:lnTo>
                    <a:lnTo>
                      <a:pt x="213" y="147"/>
                    </a:lnTo>
                    <a:lnTo>
                      <a:pt x="213" y="147"/>
                    </a:lnTo>
                    <a:lnTo>
                      <a:pt x="192" y="147"/>
                    </a:lnTo>
                    <a:lnTo>
                      <a:pt x="192" y="173"/>
                    </a:lnTo>
                    <a:close/>
                    <a:moveTo>
                      <a:pt x="121" y="173"/>
                    </a:moveTo>
                    <a:lnTo>
                      <a:pt x="192" y="173"/>
                    </a:lnTo>
                    <a:lnTo>
                      <a:pt x="192" y="147"/>
                    </a:lnTo>
                    <a:lnTo>
                      <a:pt x="168" y="147"/>
                    </a:lnTo>
                    <a:lnTo>
                      <a:pt x="168" y="116"/>
                    </a:lnTo>
                    <a:lnTo>
                      <a:pt x="192" y="116"/>
                    </a:lnTo>
                    <a:lnTo>
                      <a:pt x="192" y="95"/>
                    </a:lnTo>
                    <a:lnTo>
                      <a:pt x="168" y="95"/>
                    </a:lnTo>
                    <a:lnTo>
                      <a:pt x="168" y="64"/>
                    </a:lnTo>
                    <a:lnTo>
                      <a:pt x="192" y="64"/>
                    </a:lnTo>
                    <a:lnTo>
                      <a:pt x="192" y="36"/>
                    </a:lnTo>
                    <a:lnTo>
                      <a:pt x="121" y="36"/>
                    </a:lnTo>
                    <a:lnTo>
                      <a:pt x="121" y="64"/>
                    </a:lnTo>
                    <a:lnTo>
                      <a:pt x="142" y="64"/>
                    </a:lnTo>
                    <a:lnTo>
                      <a:pt x="142" y="95"/>
                    </a:lnTo>
                    <a:lnTo>
                      <a:pt x="142" y="95"/>
                    </a:lnTo>
                    <a:lnTo>
                      <a:pt x="121" y="95"/>
                    </a:lnTo>
                    <a:lnTo>
                      <a:pt x="121" y="116"/>
                    </a:lnTo>
                    <a:lnTo>
                      <a:pt x="142" y="116"/>
                    </a:lnTo>
                    <a:lnTo>
                      <a:pt x="142" y="147"/>
                    </a:lnTo>
                    <a:lnTo>
                      <a:pt x="142" y="147"/>
                    </a:lnTo>
                    <a:lnTo>
                      <a:pt x="121" y="147"/>
                    </a:lnTo>
                    <a:lnTo>
                      <a:pt x="121" y="173"/>
                    </a:lnTo>
                    <a:close/>
                    <a:moveTo>
                      <a:pt x="48" y="173"/>
                    </a:moveTo>
                    <a:lnTo>
                      <a:pt x="121" y="173"/>
                    </a:lnTo>
                    <a:lnTo>
                      <a:pt x="121" y="147"/>
                    </a:lnTo>
                    <a:lnTo>
                      <a:pt x="97" y="147"/>
                    </a:lnTo>
                    <a:lnTo>
                      <a:pt x="97" y="116"/>
                    </a:lnTo>
                    <a:lnTo>
                      <a:pt x="121" y="116"/>
                    </a:lnTo>
                    <a:lnTo>
                      <a:pt x="121" y="95"/>
                    </a:lnTo>
                    <a:lnTo>
                      <a:pt x="97" y="95"/>
                    </a:lnTo>
                    <a:lnTo>
                      <a:pt x="97" y="64"/>
                    </a:lnTo>
                    <a:lnTo>
                      <a:pt x="121" y="64"/>
                    </a:lnTo>
                    <a:lnTo>
                      <a:pt x="121" y="36"/>
                    </a:lnTo>
                    <a:lnTo>
                      <a:pt x="48" y="36"/>
                    </a:lnTo>
                    <a:lnTo>
                      <a:pt x="48" y="64"/>
                    </a:lnTo>
                    <a:lnTo>
                      <a:pt x="71" y="64"/>
                    </a:lnTo>
                    <a:lnTo>
                      <a:pt x="71" y="95"/>
                    </a:lnTo>
                    <a:lnTo>
                      <a:pt x="71" y="95"/>
                    </a:lnTo>
                    <a:lnTo>
                      <a:pt x="48" y="95"/>
                    </a:lnTo>
                    <a:lnTo>
                      <a:pt x="48" y="116"/>
                    </a:lnTo>
                    <a:lnTo>
                      <a:pt x="71" y="116"/>
                    </a:lnTo>
                    <a:lnTo>
                      <a:pt x="71" y="147"/>
                    </a:lnTo>
                    <a:lnTo>
                      <a:pt x="71" y="147"/>
                    </a:lnTo>
                    <a:lnTo>
                      <a:pt x="48" y="147"/>
                    </a:lnTo>
                    <a:lnTo>
                      <a:pt x="48" y="173"/>
                    </a:lnTo>
                    <a:close/>
                    <a:moveTo>
                      <a:pt x="0" y="0"/>
                    </a:moveTo>
                    <a:lnTo>
                      <a:pt x="0" y="173"/>
                    </a:lnTo>
                    <a:lnTo>
                      <a:pt x="48" y="173"/>
                    </a:lnTo>
                    <a:lnTo>
                      <a:pt x="48" y="147"/>
                    </a:lnTo>
                    <a:lnTo>
                      <a:pt x="26" y="147"/>
                    </a:lnTo>
                    <a:lnTo>
                      <a:pt x="26" y="116"/>
                    </a:lnTo>
                    <a:lnTo>
                      <a:pt x="48" y="116"/>
                    </a:lnTo>
                    <a:lnTo>
                      <a:pt x="48" y="95"/>
                    </a:lnTo>
                    <a:lnTo>
                      <a:pt x="26" y="95"/>
                    </a:lnTo>
                    <a:lnTo>
                      <a:pt x="26" y="64"/>
                    </a:lnTo>
                    <a:lnTo>
                      <a:pt x="48" y="64"/>
                    </a:lnTo>
                    <a:lnTo>
                      <a:pt x="48" y="36"/>
                    </a:lnTo>
                    <a:lnTo>
                      <a:pt x="26" y="36"/>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7" name="Freeform 220"/>
              <p:cNvSpPr/>
              <p:nvPr/>
            </p:nvSpPr>
            <p:spPr bwMode="auto">
              <a:xfrm>
                <a:off x="6246813" y="9525"/>
                <a:ext cx="374650" cy="192088"/>
              </a:xfrm>
              <a:custGeom>
                <a:avLst/>
                <a:gdLst>
                  <a:gd name="T0" fmla="*/ 0 w 100"/>
                  <a:gd name="T1" fmla="*/ 0 h 51"/>
                  <a:gd name="T2" fmla="*/ 84 w 100"/>
                  <a:gd name="T3" fmla="*/ 51 h 51"/>
                  <a:gd name="T4" fmla="*/ 100 w 100"/>
                  <a:gd name="T5" fmla="*/ 36 h 51"/>
                  <a:gd name="T6" fmla="*/ 78 w 100"/>
                  <a:gd name="T7" fmla="*/ 0 h 51"/>
                  <a:gd name="T8" fmla="*/ 0 w 100"/>
                  <a:gd name="T9" fmla="*/ 0 h 51"/>
                </a:gdLst>
                <a:ahLst/>
                <a:cxnLst>
                  <a:cxn ang="0">
                    <a:pos x="T0" y="T1"/>
                  </a:cxn>
                  <a:cxn ang="0">
                    <a:pos x="T2" y="T3"/>
                  </a:cxn>
                  <a:cxn ang="0">
                    <a:pos x="T4" y="T5"/>
                  </a:cxn>
                  <a:cxn ang="0">
                    <a:pos x="T6" y="T7"/>
                  </a:cxn>
                  <a:cxn ang="0">
                    <a:pos x="T8" y="T9"/>
                  </a:cxn>
                </a:cxnLst>
                <a:rect l="0" t="0" r="r" b="b"/>
                <a:pathLst>
                  <a:path w="100" h="51">
                    <a:moveTo>
                      <a:pt x="0" y="0"/>
                    </a:moveTo>
                    <a:cubicBezTo>
                      <a:pt x="12" y="17"/>
                      <a:pt x="37" y="39"/>
                      <a:pt x="84" y="51"/>
                    </a:cubicBezTo>
                    <a:cubicBezTo>
                      <a:pt x="90" y="46"/>
                      <a:pt x="95" y="41"/>
                      <a:pt x="100" y="36"/>
                    </a:cubicBezTo>
                    <a:cubicBezTo>
                      <a:pt x="87" y="23"/>
                      <a:pt x="80" y="10"/>
                      <a:pt x="7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8" name="Freeform 221"/>
              <p:cNvSpPr/>
              <p:nvPr/>
            </p:nvSpPr>
            <p:spPr bwMode="auto">
              <a:xfrm>
                <a:off x="6557963" y="9525"/>
                <a:ext cx="303213" cy="150813"/>
              </a:xfrm>
              <a:custGeom>
                <a:avLst/>
                <a:gdLst>
                  <a:gd name="T0" fmla="*/ 0 w 81"/>
                  <a:gd name="T1" fmla="*/ 0 h 40"/>
                  <a:gd name="T2" fmla="*/ 20 w 81"/>
                  <a:gd name="T3" fmla="*/ 33 h 40"/>
                  <a:gd name="T4" fmla="*/ 28 w 81"/>
                  <a:gd name="T5" fmla="*/ 40 h 40"/>
                  <a:gd name="T6" fmla="*/ 81 w 81"/>
                  <a:gd name="T7" fmla="*/ 0 h 40"/>
                  <a:gd name="T8" fmla="*/ 0 w 81"/>
                  <a:gd name="T9" fmla="*/ 0 h 40"/>
                </a:gdLst>
                <a:ahLst/>
                <a:cxnLst>
                  <a:cxn ang="0">
                    <a:pos x="T0" y="T1"/>
                  </a:cxn>
                  <a:cxn ang="0">
                    <a:pos x="T2" y="T3"/>
                  </a:cxn>
                  <a:cxn ang="0">
                    <a:pos x="T4" y="T5"/>
                  </a:cxn>
                  <a:cxn ang="0">
                    <a:pos x="T6" y="T7"/>
                  </a:cxn>
                  <a:cxn ang="0">
                    <a:pos x="T8" y="T9"/>
                  </a:cxn>
                </a:cxnLst>
                <a:rect l="0" t="0" r="r" b="b"/>
                <a:pathLst>
                  <a:path w="81" h="40">
                    <a:moveTo>
                      <a:pt x="0" y="0"/>
                    </a:moveTo>
                    <a:cubicBezTo>
                      <a:pt x="2" y="9"/>
                      <a:pt x="8" y="21"/>
                      <a:pt x="20" y="33"/>
                    </a:cubicBezTo>
                    <a:cubicBezTo>
                      <a:pt x="23" y="35"/>
                      <a:pt x="25" y="37"/>
                      <a:pt x="28" y="40"/>
                    </a:cubicBezTo>
                    <a:cubicBezTo>
                      <a:pt x="67" y="30"/>
                      <a:pt x="78" y="9"/>
                      <a:pt x="8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9" name="Freeform 222"/>
              <p:cNvSpPr/>
              <p:nvPr/>
            </p:nvSpPr>
            <p:spPr bwMode="auto">
              <a:xfrm>
                <a:off x="1925638" y="4818063"/>
                <a:ext cx="404813" cy="458788"/>
              </a:xfrm>
              <a:custGeom>
                <a:avLst/>
                <a:gdLst>
                  <a:gd name="T0" fmla="*/ 13 w 108"/>
                  <a:gd name="T1" fmla="*/ 4 h 122"/>
                  <a:gd name="T2" fmla="*/ 39 w 108"/>
                  <a:gd name="T3" fmla="*/ 18 h 122"/>
                  <a:gd name="T4" fmla="*/ 49 w 108"/>
                  <a:gd name="T5" fmla="*/ 34 h 122"/>
                  <a:gd name="T6" fmla="*/ 98 w 108"/>
                  <a:gd name="T7" fmla="*/ 24 h 122"/>
                  <a:gd name="T8" fmla="*/ 105 w 108"/>
                  <a:gd name="T9" fmla="*/ 35 h 122"/>
                  <a:gd name="T10" fmla="*/ 62 w 108"/>
                  <a:gd name="T11" fmla="*/ 53 h 122"/>
                  <a:gd name="T12" fmla="*/ 76 w 108"/>
                  <a:gd name="T13" fmla="*/ 74 h 122"/>
                  <a:gd name="T14" fmla="*/ 101 w 108"/>
                  <a:gd name="T15" fmla="*/ 75 h 122"/>
                  <a:gd name="T16" fmla="*/ 108 w 108"/>
                  <a:gd name="T17" fmla="*/ 86 h 122"/>
                  <a:gd name="T18" fmla="*/ 74 w 108"/>
                  <a:gd name="T19" fmla="*/ 95 h 122"/>
                  <a:gd name="T20" fmla="*/ 54 w 108"/>
                  <a:gd name="T21" fmla="*/ 122 h 122"/>
                  <a:gd name="T22" fmla="*/ 47 w 108"/>
                  <a:gd name="T23" fmla="*/ 111 h 122"/>
                  <a:gd name="T24" fmla="*/ 55 w 108"/>
                  <a:gd name="T25" fmla="*/ 89 h 122"/>
                  <a:gd name="T26" fmla="*/ 40 w 108"/>
                  <a:gd name="T27" fmla="*/ 68 h 122"/>
                  <a:gd name="T28" fmla="*/ 8 w 108"/>
                  <a:gd name="T29" fmla="*/ 100 h 122"/>
                  <a:gd name="T30" fmla="*/ 0 w 108"/>
                  <a:gd name="T31" fmla="*/ 89 h 122"/>
                  <a:gd name="T32" fmla="*/ 27 w 108"/>
                  <a:gd name="T33" fmla="*/ 48 h 122"/>
                  <a:gd name="T34" fmla="*/ 17 w 108"/>
                  <a:gd name="T35" fmla="*/ 33 h 122"/>
                  <a:gd name="T36" fmla="*/ 13 w 108"/>
                  <a:gd name="T37" fmla="*/ 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22">
                    <a:moveTo>
                      <a:pt x="13" y="4"/>
                    </a:moveTo>
                    <a:cubicBezTo>
                      <a:pt x="19" y="0"/>
                      <a:pt x="35" y="12"/>
                      <a:pt x="39" y="18"/>
                    </a:cubicBezTo>
                    <a:cubicBezTo>
                      <a:pt x="49" y="34"/>
                      <a:pt x="49" y="34"/>
                      <a:pt x="49" y="34"/>
                    </a:cubicBezTo>
                    <a:cubicBezTo>
                      <a:pt x="98" y="24"/>
                      <a:pt x="98" y="24"/>
                      <a:pt x="98" y="24"/>
                    </a:cubicBezTo>
                    <a:cubicBezTo>
                      <a:pt x="105" y="35"/>
                      <a:pt x="105" y="35"/>
                      <a:pt x="105" y="35"/>
                    </a:cubicBezTo>
                    <a:cubicBezTo>
                      <a:pt x="62" y="53"/>
                      <a:pt x="62" y="53"/>
                      <a:pt x="62" y="53"/>
                    </a:cubicBezTo>
                    <a:cubicBezTo>
                      <a:pt x="76" y="74"/>
                      <a:pt x="76" y="74"/>
                      <a:pt x="76" y="74"/>
                    </a:cubicBezTo>
                    <a:cubicBezTo>
                      <a:pt x="101" y="75"/>
                      <a:pt x="101" y="75"/>
                      <a:pt x="101" y="75"/>
                    </a:cubicBezTo>
                    <a:cubicBezTo>
                      <a:pt x="108" y="86"/>
                      <a:pt x="108" y="86"/>
                      <a:pt x="108" y="86"/>
                    </a:cubicBezTo>
                    <a:cubicBezTo>
                      <a:pt x="74" y="95"/>
                      <a:pt x="74" y="95"/>
                      <a:pt x="74" y="95"/>
                    </a:cubicBezTo>
                    <a:cubicBezTo>
                      <a:pt x="54" y="122"/>
                      <a:pt x="54" y="122"/>
                      <a:pt x="54" y="122"/>
                    </a:cubicBezTo>
                    <a:cubicBezTo>
                      <a:pt x="47" y="111"/>
                      <a:pt x="47" y="111"/>
                      <a:pt x="47" y="111"/>
                    </a:cubicBezTo>
                    <a:cubicBezTo>
                      <a:pt x="55" y="89"/>
                      <a:pt x="55" y="89"/>
                      <a:pt x="55" y="89"/>
                    </a:cubicBezTo>
                    <a:cubicBezTo>
                      <a:pt x="40" y="68"/>
                      <a:pt x="40" y="68"/>
                      <a:pt x="40" y="68"/>
                    </a:cubicBezTo>
                    <a:cubicBezTo>
                      <a:pt x="8" y="100"/>
                      <a:pt x="8" y="100"/>
                      <a:pt x="8" y="100"/>
                    </a:cubicBezTo>
                    <a:cubicBezTo>
                      <a:pt x="0" y="89"/>
                      <a:pt x="0" y="89"/>
                      <a:pt x="0" y="89"/>
                    </a:cubicBezTo>
                    <a:cubicBezTo>
                      <a:pt x="27" y="48"/>
                      <a:pt x="27" y="48"/>
                      <a:pt x="27" y="48"/>
                    </a:cubicBezTo>
                    <a:cubicBezTo>
                      <a:pt x="17" y="33"/>
                      <a:pt x="17" y="33"/>
                      <a:pt x="17" y="33"/>
                    </a:cubicBezTo>
                    <a:cubicBezTo>
                      <a:pt x="13" y="27"/>
                      <a:pt x="7" y="8"/>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0" name="Freeform 224"/>
              <p:cNvSpPr>
                <a:spLocks noEditPoints="1"/>
              </p:cNvSpPr>
              <p:nvPr/>
            </p:nvSpPr>
            <p:spPr bwMode="auto">
              <a:xfrm>
                <a:off x="9820275" y="9525"/>
                <a:ext cx="473075" cy="198438"/>
              </a:xfrm>
              <a:custGeom>
                <a:avLst/>
                <a:gdLst>
                  <a:gd name="T0" fmla="*/ 115 w 126"/>
                  <a:gd name="T1" fmla="*/ 15 h 53"/>
                  <a:gd name="T2" fmla="*/ 118 w 126"/>
                  <a:gd name="T3" fmla="*/ 22 h 53"/>
                  <a:gd name="T4" fmla="*/ 115 w 126"/>
                  <a:gd name="T5" fmla="*/ 3 h 53"/>
                  <a:gd name="T6" fmla="*/ 123 w 126"/>
                  <a:gd name="T7" fmla="*/ 0 h 53"/>
                  <a:gd name="T8" fmla="*/ 121 w 126"/>
                  <a:gd name="T9" fmla="*/ 8 h 53"/>
                  <a:gd name="T10" fmla="*/ 115 w 126"/>
                  <a:gd name="T11" fmla="*/ 0 h 53"/>
                  <a:gd name="T12" fmla="*/ 113 w 126"/>
                  <a:gd name="T13" fmla="*/ 0 h 53"/>
                  <a:gd name="T14" fmla="*/ 115 w 126"/>
                  <a:gd name="T15" fmla="*/ 15 h 53"/>
                  <a:gd name="T16" fmla="*/ 102 w 126"/>
                  <a:gd name="T17" fmla="*/ 22 h 53"/>
                  <a:gd name="T18" fmla="*/ 106 w 126"/>
                  <a:gd name="T19" fmla="*/ 37 h 53"/>
                  <a:gd name="T20" fmla="*/ 99 w 126"/>
                  <a:gd name="T21" fmla="*/ 15 h 53"/>
                  <a:gd name="T22" fmla="*/ 99 w 126"/>
                  <a:gd name="T23" fmla="*/ 1 h 53"/>
                  <a:gd name="T24" fmla="*/ 100 w 126"/>
                  <a:gd name="T25" fmla="*/ 0 h 53"/>
                  <a:gd name="T26" fmla="*/ 99 w 126"/>
                  <a:gd name="T27" fmla="*/ 0 h 53"/>
                  <a:gd name="T28" fmla="*/ 98 w 126"/>
                  <a:gd name="T29" fmla="*/ 0 h 53"/>
                  <a:gd name="T30" fmla="*/ 99 w 126"/>
                  <a:gd name="T31" fmla="*/ 15 h 53"/>
                  <a:gd name="T32" fmla="*/ 92 w 126"/>
                  <a:gd name="T33" fmla="*/ 12 h 53"/>
                  <a:gd name="T34" fmla="*/ 98 w 126"/>
                  <a:gd name="T35" fmla="*/ 5 h 53"/>
                  <a:gd name="T36" fmla="*/ 80 w 126"/>
                  <a:gd name="T37" fmla="*/ 0 h 53"/>
                  <a:gd name="T38" fmla="*/ 41 w 126"/>
                  <a:gd name="T39" fmla="*/ 5 h 53"/>
                  <a:gd name="T40" fmla="*/ 28 w 126"/>
                  <a:gd name="T41" fmla="*/ 12 h 53"/>
                  <a:gd name="T42" fmla="*/ 31 w 126"/>
                  <a:gd name="T43" fmla="*/ 15 h 53"/>
                  <a:gd name="T44" fmla="*/ 27 w 126"/>
                  <a:gd name="T45" fmla="*/ 29 h 53"/>
                  <a:gd name="T46" fmla="*/ 29 w 126"/>
                  <a:gd name="T47" fmla="*/ 43 h 53"/>
                  <a:gd name="T48" fmla="*/ 36 w 126"/>
                  <a:gd name="T49" fmla="*/ 20 h 53"/>
                  <a:gd name="T50" fmla="*/ 39 w 126"/>
                  <a:gd name="T51" fmla="*/ 23 h 53"/>
                  <a:gd name="T52" fmla="*/ 46 w 126"/>
                  <a:gd name="T53" fmla="*/ 10 h 53"/>
                  <a:gd name="T54" fmla="*/ 59 w 126"/>
                  <a:gd name="T55" fmla="*/ 8 h 53"/>
                  <a:gd name="T56" fmla="*/ 50 w 126"/>
                  <a:gd name="T57" fmla="*/ 24 h 53"/>
                  <a:gd name="T58" fmla="*/ 59 w 126"/>
                  <a:gd name="T59" fmla="*/ 25 h 53"/>
                  <a:gd name="T60" fmla="*/ 43 w 126"/>
                  <a:gd name="T61" fmla="*/ 46 h 53"/>
                  <a:gd name="T62" fmla="*/ 59 w 126"/>
                  <a:gd name="T63" fmla="*/ 40 h 53"/>
                  <a:gd name="T64" fmla="*/ 66 w 126"/>
                  <a:gd name="T65" fmla="*/ 53 h 53"/>
                  <a:gd name="T66" fmla="*/ 78 w 126"/>
                  <a:gd name="T67" fmla="*/ 51 h 53"/>
                  <a:gd name="T68" fmla="*/ 66 w 126"/>
                  <a:gd name="T69" fmla="*/ 30 h 53"/>
                  <a:gd name="T70" fmla="*/ 71 w 126"/>
                  <a:gd name="T71" fmla="*/ 29 h 53"/>
                  <a:gd name="T72" fmla="*/ 66 w 126"/>
                  <a:gd name="T73" fmla="*/ 15 h 53"/>
                  <a:gd name="T74" fmla="*/ 74 w 126"/>
                  <a:gd name="T75" fmla="*/ 5 h 53"/>
                  <a:gd name="T76" fmla="*/ 79 w 126"/>
                  <a:gd name="T77" fmla="*/ 23 h 53"/>
                  <a:gd name="T78" fmla="*/ 86 w 126"/>
                  <a:gd name="T79" fmla="*/ 17 h 53"/>
                  <a:gd name="T80" fmla="*/ 90 w 126"/>
                  <a:gd name="T81" fmla="*/ 43 h 53"/>
                  <a:gd name="T82" fmla="*/ 97 w 126"/>
                  <a:gd name="T83" fmla="*/ 27 h 53"/>
                  <a:gd name="T84" fmla="*/ 99 w 126"/>
                  <a:gd name="T85" fmla="*/ 15 h 53"/>
                  <a:gd name="T86" fmla="*/ 27 w 126"/>
                  <a:gd name="T87" fmla="*/ 0 h 53"/>
                  <a:gd name="T88" fmla="*/ 27 w 126"/>
                  <a:gd name="T89" fmla="*/ 1 h 53"/>
                  <a:gd name="T90" fmla="*/ 13 w 126"/>
                  <a:gd name="T91" fmla="*/ 0 h 53"/>
                  <a:gd name="T92" fmla="*/ 10 w 126"/>
                  <a:gd name="T93" fmla="*/ 3 h 53"/>
                  <a:gd name="T94" fmla="*/ 27 w 126"/>
                  <a:gd name="T95" fmla="*/ 1 h 53"/>
                  <a:gd name="T96" fmla="*/ 27 w 126"/>
                  <a:gd name="T97" fmla="*/ 0 h 53"/>
                  <a:gd name="T98" fmla="*/ 27 w 126"/>
                  <a:gd name="T99" fmla="*/ 29 h 53"/>
                  <a:gd name="T100" fmla="*/ 14 w 126"/>
                  <a:gd name="T101" fmla="*/ 32 h 53"/>
                  <a:gd name="T102" fmla="*/ 10 w 126"/>
                  <a:gd name="T103" fmla="*/ 22 h 53"/>
                  <a:gd name="T104" fmla="*/ 27 w 126"/>
                  <a:gd name="T105" fmla="*/ 15 h 53"/>
                  <a:gd name="T106" fmla="*/ 0 w 126"/>
                  <a:gd name="T107" fmla="*/ 3 h 53"/>
                  <a:gd name="T108" fmla="*/ 10 w 126"/>
                  <a:gd name="T109" fmla="*/ 3 h 53"/>
                  <a:gd name="T110" fmla="*/ 3 w 126"/>
                  <a:gd name="T111" fmla="*/ 0 h 53"/>
                  <a:gd name="T112" fmla="*/ 10 w 126"/>
                  <a:gd name="T113" fmla="*/ 22 h 53"/>
                  <a:gd name="T114" fmla="*/ 7 w 126"/>
                  <a:gd name="T115"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53">
                    <a:moveTo>
                      <a:pt x="115" y="22"/>
                    </a:moveTo>
                    <a:cubicBezTo>
                      <a:pt x="115" y="15"/>
                      <a:pt x="115" y="15"/>
                      <a:pt x="115" y="15"/>
                    </a:cubicBezTo>
                    <a:cubicBezTo>
                      <a:pt x="118" y="15"/>
                      <a:pt x="118" y="15"/>
                      <a:pt x="118" y="15"/>
                    </a:cubicBezTo>
                    <a:cubicBezTo>
                      <a:pt x="118" y="22"/>
                      <a:pt x="118" y="22"/>
                      <a:pt x="118" y="22"/>
                    </a:cubicBezTo>
                    <a:cubicBezTo>
                      <a:pt x="115" y="22"/>
                      <a:pt x="115" y="22"/>
                      <a:pt x="115" y="22"/>
                    </a:cubicBezTo>
                    <a:close/>
                    <a:moveTo>
                      <a:pt x="115" y="3"/>
                    </a:moveTo>
                    <a:cubicBezTo>
                      <a:pt x="115" y="0"/>
                      <a:pt x="115" y="0"/>
                      <a:pt x="115" y="0"/>
                    </a:cubicBezTo>
                    <a:cubicBezTo>
                      <a:pt x="123" y="0"/>
                      <a:pt x="123" y="0"/>
                      <a:pt x="123" y="0"/>
                    </a:cubicBezTo>
                    <a:cubicBezTo>
                      <a:pt x="126" y="3"/>
                      <a:pt x="126" y="3"/>
                      <a:pt x="126" y="3"/>
                    </a:cubicBezTo>
                    <a:cubicBezTo>
                      <a:pt x="121" y="8"/>
                      <a:pt x="121" y="8"/>
                      <a:pt x="121" y="8"/>
                    </a:cubicBezTo>
                    <a:lnTo>
                      <a:pt x="115" y="3"/>
                    </a:lnTo>
                    <a:close/>
                    <a:moveTo>
                      <a:pt x="115" y="0"/>
                    </a:moveTo>
                    <a:cubicBezTo>
                      <a:pt x="115" y="3"/>
                      <a:pt x="115" y="3"/>
                      <a:pt x="115" y="3"/>
                    </a:cubicBezTo>
                    <a:cubicBezTo>
                      <a:pt x="113" y="0"/>
                      <a:pt x="113" y="0"/>
                      <a:pt x="113" y="0"/>
                    </a:cubicBezTo>
                    <a:cubicBezTo>
                      <a:pt x="115" y="0"/>
                      <a:pt x="115" y="0"/>
                      <a:pt x="115" y="0"/>
                    </a:cubicBezTo>
                    <a:close/>
                    <a:moveTo>
                      <a:pt x="115" y="15"/>
                    </a:moveTo>
                    <a:cubicBezTo>
                      <a:pt x="115" y="22"/>
                      <a:pt x="115" y="22"/>
                      <a:pt x="115" y="22"/>
                    </a:cubicBezTo>
                    <a:cubicBezTo>
                      <a:pt x="102" y="22"/>
                      <a:pt x="102" y="22"/>
                      <a:pt x="102" y="22"/>
                    </a:cubicBezTo>
                    <a:cubicBezTo>
                      <a:pt x="112" y="32"/>
                      <a:pt x="112" y="32"/>
                      <a:pt x="112" y="32"/>
                    </a:cubicBezTo>
                    <a:cubicBezTo>
                      <a:pt x="106" y="37"/>
                      <a:pt x="106" y="37"/>
                      <a:pt x="106" y="37"/>
                    </a:cubicBezTo>
                    <a:cubicBezTo>
                      <a:pt x="99" y="29"/>
                      <a:pt x="99" y="29"/>
                      <a:pt x="99" y="29"/>
                    </a:cubicBezTo>
                    <a:cubicBezTo>
                      <a:pt x="99" y="15"/>
                      <a:pt x="99" y="15"/>
                      <a:pt x="99" y="15"/>
                    </a:cubicBezTo>
                    <a:cubicBezTo>
                      <a:pt x="115" y="15"/>
                      <a:pt x="115" y="15"/>
                      <a:pt x="115" y="15"/>
                    </a:cubicBezTo>
                    <a:close/>
                    <a:moveTo>
                      <a:pt x="99" y="1"/>
                    </a:moveTo>
                    <a:cubicBezTo>
                      <a:pt x="99" y="0"/>
                      <a:pt x="99" y="0"/>
                      <a:pt x="99" y="0"/>
                    </a:cubicBezTo>
                    <a:cubicBezTo>
                      <a:pt x="100" y="0"/>
                      <a:pt x="100" y="0"/>
                      <a:pt x="100" y="0"/>
                    </a:cubicBezTo>
                    <a:lnTo>
                      <a:pt x="99" y="1"/>
                    </a:lnTo>
                    <a:close/>
                    <a:moveTo>
                      <a:pt x="99" y="0"/>
                    </a:moveTo>
                    <a:cubicBezTo>
                      <a:pt x="99" y="1"/>
                      <a:pt x="99" y="1"/>
                      <a:pt x="99" y="1"/>
                    </a:cubicBezTo>
                    <a:cubicBezTo>
                      <a:pt x="98" y="0"/>
                      <a:pt x="98" y="0"/>
                      <a:pt x="98" y="0"/>
                    </a:cubicBezTo>
                    <a:cubicBezTo>
                      <a:pt x="99" y="0"/>
                      <a:pt x="99" y="0"/>
                      <a:pt x="99" y="0"/>
                    </a:cubicBezTo>
                    <a:close/>
                    <a:moveTo>
                      <a:pt x="99" y="15"/>
                    </a:moveTo>
                    <a:cubicBezTo>
                      <a:pt x="95" y="15"/>
                      <a:pt x="95" y="15"/>
                      <a:pt x="95" y="15"/>
                    </a:cubicBezTo>
                    <a:cubicBezTo>
                      <a:pt x="92" y="12"/>
                      <a:pt x="92" y="12"/>
                      <a:pt x="92" y="12"/>
                    </a:cubicBezTo>
                    <a:cubicBezTo>
                      <a:pt x="98" y="12"/>
                      <a:pt x="98" y="12"/>
                      <a:pt x="98" y="12"/>
                    </a:cubicBezTo>
                    <a:cubicBezTo>
                      <a:pt x="98" y="5"/>
                      <a:pt x="98" y="5"/>
                      <a:pt x="98" y="5"/>
                    </a:cubicBezTo>
                    <a:cubicBezTo>
                      <a:pt x="84" y="5"/>
                      <a:pt x="84" y="5"/>
                      <a:pt x="84" y="5"/>
                    </a:cubicBezTo>
                    <a:cubicBezTo>
                      <a:pt x="80" y="0"/>
                      <a:pt x="80" y="0"/>
                      <a:pt x="80" y="0"/>
                    </a:cubicBezTo>
                    <a:cubicBezTo>
                      <a:pt x="46" y="0"/>
                      <a:pt x="46" y="0"/>
                      <a:pt x="46" y="0"/>
                    </a:cubicBezTo>
                    <a:cubicBezTo>
                      <a:pt x="41" y="5"/>
                      <a:pt x="41" y="5"/>
                      <a:pt x="41" y="5"/>
                    </a:cubicBezTo>
                    <a:cubicBezTo>
                      <a:pt x="28" y="5"/>
                      <a:pt x="28" y="5"/>
                      <a:pt x="28" y="5"/>
                    </a:cubicBezTo>
                    <a:cubicBezTo>
                      <a:pt x="28" y="12"/>
                      <a:pt x="28" y="12"/>
                      <a:pt x="28" y="12"/>
                    </a:cubicBezTo>
                    <a:cubicBezTo>
                      <a:pt x="34" y="12"/>
                      <a:pt x="34" y="12"/>
                      <a:pt x="34" y="12"/>
                    </a:cubicBezTo>
                    <a:cubicBezTo>
                      <a:pt x="31" y="15"/>
                      <a:pt x="31" y="15"/>
                      <a:pt x="31" y="15"/>
                    </a:cubicBezTo>
                    <a:cubicBezTo>
                      <a:pt x="27" y="15"/>
                      <a:pt x="27" y="15"/>
                      <a:pt x="27" y="15"/>
                    </a:cubicBezTo>
                    <a:cubicBezTo>
                      <a:pt x="27" y="29"/>
                      <a:pt x="27" y="29"/>
                      <a:pt x="27" y="29"/>
                    </a:cubicBezTo>
                    <a:cubicBezTo>
                      <a:pt x="29" y="27"/>
                      <a:pt x="29" y="27"/>
                      <a:pt x="29" y="27"/>
                    </a:cubicBezTo>
                    <a:cubicBezTo>
                      <a:pt x="29" y="43"/>
                      <a:pt x="29" y="43"/>
                      <a:pt x="29" y="43"/>
                    </a:cubicBezTo>
                    <a:cubicBezTo>
                      <a:pt x="36" y="43"/>
                      <a:pt x="36" y="43"/>
                      <a:pt x="36" y="43"/>
                    </a:cubicBezTo>
                    <a:cubicBezTo>
                      <a:pt x="36" y="20"/>
                      <a:pt x="36" y="20"/>
                      <a:pt x="36" y="20"/>
                    </a:cubicBezTo>
                    <a:cubicBezTo>
                      <a:pt x="39" y="17"/>
                      <a:pt x="39" y="17"/>
                      <a:pt x="39" y="17"/>
                    </a:cubicBezTo>
                    <a:cubicBezTo>
                      <a:pt x="39" y="23"/>
                      <a:pt x="39" y="23"/>
                      <a:pt x="39" y="23"/>
                    </a:cubicBezTo>
                    <a:cubicBezTo>
                      <a:pt x="46" y="23"/>
                      <a:pt x="46" y="23"/>
                      <a:pt x="46" y="23"/>
                    </a:cubicBezTo>
                    <a:cubicBezTo>
                      <a:pt x="46" y="10"/>
                      <a:pt x="46" y="10"/>
                      <a:pt x="46" y="10"/>
                    </a:cubicBezTo>
                    <a:cubicBezTo>
                      <a:pt x="51" y="5"/>
                      <a:pt x="51" y="5"/>
                      <a:pt x="51" y="5"/>
                    </a:cubicBezTo>
                    <a:cubicBezTo>
                      <a:pt x="54" y="6"/>
                      <a:pt x="56" y="7"/>
                      <a:pt x="59" y="8"/>
                    </a:cubicBezTo>
                    <a:cubicBezTo>
                      <a:pt x="59" y="15"/>
                      <a:pt x="59" y="15"/>
                      <a:pt x="59" y="15"/>
                    </a:cubicBezTo>
                    <a:cubicBezTo>
                      <a:pt x="50" y="24"/>
                      <a:pt x="50" y="24"/>
                      <a:pt x="50" y="24"/>
                    </a:cubicBezTo>
                    <a:cubicBezTo>
                      <a:pt x="55" y="29"/>
                      <a:pt x="55" y="29"/>
                      <a:pt x="55" y="29"/>
                    </a:cubicBezTo>
                    <a:cubicBezTo>
                      <a:pt x="59" y="25"/>
                      <a:pt x="59" y="25"/>
                      <a:pt x="59" y="25"/>
                    </a:cubicBezTo>
                    <a:cubicBezTo>
                      <a:pt x="59" y="30"/>
                      <a:pt x="59" y="30"/>
                      <a:pt x="59" y="30"/>
                    </a:cubicBezTo>
                    <a:cubicBezTo>
                      <a:pt x="43" y="46"/>
                      <a:pt x="43" y="46"/>
                      <a:pt x="43" y="46"/>
                    </a:cubicBezTo>
                    <a:cubicBezTo>
                      <a:pt x="48" y="51"/>
                      <a:pt x="48" y="51"/>
                      <a:pt x="48" y="51"/>
                    </a:cubicBezTo>
                    <a:cubicBezTo>
                      <a:pt x="59" y="40"/>
                      <a:pt x="59" y="40"/>
                      <a:pt x="59" y="40"/>
                    </a:cubicBezTo>
                    <a:cubicBezTo>
                      <a:pt x="59" y="53"/>
                      <a:pt x="59" y="53"/>
                      <a:pt x="59" y="53"/>
                    </a:cubicBezTo>
                    <a:cubicBezTo>
                      <a:pt x="66" y="53"/>
                      <a:pt x="66" y="53"/>
                      <a:pt x="66" y="53"/>
                    </a:cubicBezTo>
                    <a:cubicBezTo>
                      <a:pt x="66" y="40"/>
                      <a:pt x="66" y="40"/>
                      <a:pt x="66" y="40"/>
                    </a:cubicBezTo>
                    <a:cubicBezTo>
                      <a:pt x="78" y="51"/>
                      <a:pt x="78" y="51"/>
                      <a:pt x="78" y="51"/>
                    </a:cubicBezTo>
                    <a:cubicBezTo>
                      <a:pt x="83" y="46"/>
                      <a:pt x="83" y="46"/>
                      <a:pt x="83" y="46"/>
                    </a:cubicBezTo>
                    <a:cubicBezTo>
                      <a:pt x="66" y="30"/>
                      <a:pt x="66" y="30"/>
                      <a:pt x="66" y="30"/>
                    </a:cubicBezTo>
                    <a:cubicBezTo>
                      <a:pt x="66" y="25"/>
                      <a:pt x="66" y="25"/>
                      <a:pt x="66" y="25"/>
                    </a:cubicBezTo>
                    <a:cubicBezTo>
                      <a:pt x="71" y="29"/>
                      <a:pt x="71" y="29"/>
                      <a:pt x="71" y="29"/>
                    </a:cubicBezTo>
                    <a:cubicBezTo>
                      <a:pt x="76" y="24"/>
                      <a:pt x="76" y="24"/>
                      <a:pt x="76" y="24"/>
                    </a:cubicBezTo>
                    <a:cubicBezTo>
                      <a:pt x="66" y="15"/>
                      <a:pt x="66" y="15"/>
                      <a:pt x="66" y="15"/>
                    </a:cubicBezTo>
                    <a:cubicBezTo>
                      <a:pt x="66" y="8"/>
                      <a:pt x="66" y="8"/>
                      <a:pt x="66" y="8"/>
                    </a:cubicBezTo>
                    <a:cubicBezTo>
                      <a:pt x="69" y="7"/>
                      <a:pt x="72" y="6"/>
                      <a:pt x="74" y="5"/>
                    </a:cubicBezTo>
                    <a:cubicBezTo>
                      <a:pt x="79" y="10"/>
                      <a:pt x="79" y="10"/>
                      <a:pt x="79" y="10"/>
                    </a:cubicBezTo>
                    <a:cubicBezTo>
                      <a:pt x="79" y="23"/>
                      <a:pt x="79" y="23"/>
                      <a:pt x="79" y="23"/>
                    </a:cubicBezTo>
                    <a:cubicBezTo>
                      <a:pt x="86" y="23"/>
                      <a:pt x="86" y="23"/>
                      <a:pt x="86" y="23"/>
                    </a:cubicBezTo>
                    <a:cubicBezTo>
                      <a:pt x="86" y="17"/>
                      <a:pt x="86" y="17"/>
                      <a:pt x="86" y="17"/>
                    </a:cubicBezTo>
                    <a:cubicBezTo>
                      <a:pt x="90" y="20"/>
                      <a:pt x="90" y="20"/>
                      <a:pt x="90" y="20"/>
                    </a:cubicBezTo>
                    <a:cubicBezTo>
                      <a:pt x="90" y="43"/>
                      <a:pt x="90" y="43"/>
                      <a:pt x="90" y="43"/>
                    </a:cubicBezTo>
                    <a:cubicBezTo>
                      <a:pt x="97" y="43"/>
                      <a:pt x="97" y="43"/>
                      <a:pt x="97" y="43"/>
                    </a:cubicBezTo>
                    <a:cubicBezTo>
                      <a:pt x="97" y="27"/>
                      <a:pt x="97" y="27"/>
                      <a:pt x="97" y="27"/>
                    </a:cubicBezTo>
                    <a:cubicBezTo>
                      <a:pt x="99" y="29"/>
                      <a:pt x="99" y="29"/>
                      <a:pt x="99" y="29"/>
                    </a:cubicBezTo>
                    <a:cubicBezTo>
                      <a:pt x="99" y="15"/>
                      <a:pt x="99" y="15"/>
                      <a:pt x="99" y="15"/>
                    </a:cubicBezTo>
                    <a:close/>
                    <a:moveTo>
                      <a:pt x="27" y="1"/>
                    </a:moveTo>
                    <a:cubicBezTo>
                      <a:pt x="27" y="0"/>
                      <a:pt x="27" y="0"/>
                      <a:pt x="27" y="0"/>
                    </a:cubicBezTo>
                    <a:cubicBezTo>
                      <a:pt x="27" y="0"/>
                      <a:pt x="27" y="0"/>
                      <a:pt x="27" y="0"/>
                    </a:cubicBezTo>
                    <a:cubicBezTo>
                      <a:pt x="27" y="1"/>
                      <a:pt x="27" y="1"/>
                      <a:pt x="27" y="1"/>
                    </a:cubicBezTo>
                    <a:close/>
                    <a:moveTo>
                      <a:pt x="10" y="3"/>
                    </a:moveTo>
                    <a:cubicBezTo>
                      <a:pt x="13" y="0"/>
                      <a:pt x="13" y="0"/>
                      <a:pt x="13" y="0"/>
                    </a:cubicBezTo>
                    <a:cubicBezTo>
                      <a:pt x="10" y="0"/>
                      <a:pt x="10" y="0"/>
                      <a:pt x="10" y="0"/>
                    </a:cubicBezTo>
                    <a:cubicBezTo>
                      <a:pt x="10" y="3"/>
                      <a:pt x="10" y="3"/>
                      <a:pt x="10" y="3"/>
                    </a:cubicBezTo>
                    <a:close/>
                    <a:moveTo>
                      <a:pt x="27" y="0"/>
                    </a:moveTo>
                    <a:cubicBezTo>
                      <a:pt x="27" y="1"/>
                      <a:pt x="27" y="1"/>
                      <a:pt x="27" y="1"/>
                    </a:cubicBezTo>
                    <a:cubicBezTo>
                      <a:pt x="26" y="0"/>
                      <a:pt x="26" y="0"/>
                      <a:pt x="26" y="0"/>
                    </a:cubicBezTo>
                    <a:cubicBezTo>
                      <a:pt x="27" y="0"/>
                      <a:pt x="27" y="0"/>
                      <a:pt x="27" y="0"/>
                    </a:cubicBezTo>
                    <a:close/>
                    <a:moveTo>
                      <a:pt x="27" y="15"/>
                    </a:moveTo>
                    <a:cubicBezTo>
                      <a:pt x="27" y="29"/>
                      <a:pt x="27" y="29"/>
                      <a:pt x="27" y="29"/>
                    </a:cubicBezTo>
                    <a:cubicBezTo>
                      <a:pt x="19" y="37"/>
                      <a:pt x="19" y="37"/>
                      <a:pt x="19" y="37"/>
                    </a:cubicBezTo>
                    <a:cubicBezTo>
                      <a:pt x="14" y="32"/>
                      <a:pt x="14" y="32"/>
                      <a:pt x="14" y="32"/>
                    </a:cubicBezTo>
                    <a:cubicBezTo>
                      <a:pt x="24" y="22"/>
                      <a:pt x="24" y="22"/>
                      <a:pt x="24" y="22"/>
                    </a:cubicBezTo>
                    <a:cubicBezTo>
                      <a:pt x="10" y="22"/>
                      <a:pt x="10" y="22"/>
                      <a:pt x="10" y="22"/>
                    </a:cubicBezTo>
                    <a:cubicBezTo>
                      <a:pt x="10" y="15"/>
                      <a:pt x="10" y="15"/>
                      <a:pt x="10" y="15"/>
                    </a:cubicBezTo>
                    <a:lnTo>
                      <a:pt x="27" y="15"/>
                    </a:lnTo>
                    <a:close/>
                    <a:moveTo>
                      <a:pt x="3" y="0"/>
                    </a:moveTo>
                    <a:cubicBezTo>
                      <a:pt x="0" y="3"/>
                      <a:pt x="0" y="3"/>
                      <a:pt x="0" y="3"/>
                    </a:cubicBezTo>
                    <a:cubicBezTo>
                      <a:pt x="5" y="8"/>
                      <a:pt x="5" y="8"/>
                      <a:pt x="5" y="8"/>
                    </a:cubicBezTo>
                    <a:cubicBezTo>
                      <a:pt x="10" y="3"/>
                      <a:pt x="10" y="3"/>
                      <a:pt x="10" y="3"/>
                    </a:cubicBezTo>
                    <a:cubicBezTo>
                      <a:pt x="10" y="0"/>
                      <a:pt x="10" y="0"/>
                      <a:pt x="10" y="0"/>
                    </a:cubicBezTo>
                    <a:cubicBezTo>
                      <a:pt x="3" y="0"/>
                      <a:pt x="3" y="0"/>
                      <a:pt x="3" y="0"/>
                    </a:cubicBezTo>
                    <a:close/>
                    <a:moveTo>
                      <a:pt x="10" y="15"/>
                    </a:moveTo>
                    <a:cubicBezTo>
                      <a:pt x="10" y="22"/>
                      <a:pt x="10" y="22"/>
                      <a:pt x="10" y="22"/>
                    </a:cubicBezTo>
                    <a:cubicBezTo>
                      <a:pt x="7" y="22"/>
                      <a:pt x="7" y="22"/>
                      <a:pt x="7" y="22"/>
                    </a:cubicBezTo>
                    <a:cubicBezTo>
                      <a:pt x="7" y="15"/>
                      <a:pt x="7" y="15"/>
                      <a:pt x="7" y="15"/>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1" name="Freeform 225"/>
              <p:cNvSpPr/>
              <p:nvPr/>
            </p:nvSpPr>
            <p:spPr bwMode="auto">
              <a:xfrm>
                <a:off x="8682038" y="2805113"/>
                <a:ext cx="203200" cy="123825"/>
              </a:xfrm>
              <a:custGeom>
                <a:avLst/>
                <a:gdLst>
                  <a:gd name="T0" fmla="*/ 128 w 128"/>
                  <a:gd name="T1" fmla="*/ 0 h 78"/>
                  <a:gd name="T2" fmla="*/ 10 w 128"/>
                  <a:gd name="T3" fmla="*/ 0 h 78"/>
                  <a:gd name="T4" fmla="*/ 10 w 128"/>
                  <a:gd name="T5" fmla="*/ 23 h 78"/>
                  <a:gd name="T6" fmla="*/ 0 w 128"/>
                  <a:gd name="T7" fmla="*/ 23 h 78"/>
                  <a:gd name="T8" fmla="*/ 0 w 128"/>
                  <a:gd name="T9" fmla="*/ 56 h 78"/>
                  <a:gd name="T10" fmla="*/ 10 w 128"/>
                  <a:gd name="T11" fmla="*/ 56 h 78"/>
                  <a:gd name="T12" fmla="*/ 10 w 128"/>
                  <a:gd name="T13" fmla="*/ 78 h 78"/>
                  <a:gd name="T14" fmla="*/ 128 w 128"/>
                  <a:gd name="T15" fmla="*/ 78 h 78"/>
                  <a:gd name="T16" fmla="*/ 128 w 12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78">
                    <a:moveTo>
                      <a:pt x="128" y="0"/>
                    </a:moveTo>
                    <a:lnTo>
                      <a:pt x="10" y="0"/>
                    </a:lnTo>
                    <a:lnTo>
                      <a:pt x="10" y="23"/>
                    </a:lnTo>
                    <a:lnTo>
                      <a:pt x="0" y="23"/>
                    </a:lnTo>
                    <a:lnTo>
                      <a:pt x="0" y="56"/>
                    </a:lnTo>
                    <a:lnTo>
                      <a:pt x="10" y="56"/>
                    </a:lnTo>
                    <a:lnTo>
                      <a:pt x="10" y="78"/>
                    </a:lnTo>
                    <a:lnTo>
                      <a:pt x="128" y="78"/>
                    </a:ln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2" name="Rectangle 226"/>
              <p:cNvSpPr>
                <a:spLocks noChangeArrowheads="1"/>
              </p:cNvSpPr>
              <p:nvPr/>
            </p:nvSpPr>
            <p:spPr bwMode="auto">
              <a:xfrm>
                <a:off x="8521700" y="2751138"/>
                <a:ext cx="285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3" name="Oval 227"/>
              <p:cNvSpPr>
                <a:spLocks noChangeArrowheads="1"/>
              </p:cNvSpPr>
              <p:nvPr/>
            </p:nvSpPr>
            <p:spPr bwMode="auto">
              <a:xfrm>
                <a:off x="8555038" y="2830513"/>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4" name="Freeform 228"/>
              <p:cNvSpPr>
                <a:spLocks noEditPoints="1"/>
              </p:cNvSpPr>
              <p:nvPr/>
            </p:nvSpPr>
            <p:spPr bwMode="auto">
              <a:xfrm>
                <a:off x="8497888" y="2778125"/>
                <a:ext cx="173038" cy="330200"/>
              </a:xfrm>
              <a:custGeom>
                <a:avLst/>
                <a:gdLst>
                  <a:gd name="T0" fmla="*/ 24 w 46"/>
                  <a:gd name="T1" fmla="*/ 88 h 88"/>
                  <a:gd name="T2" fmla="*/ 46 w 46"/>
                  <a:gd name="T3" fmla="*/ 88 h 88"/>
                  <a:gd name="T4" fmla="*/ 46 w 46"/>
                  <a:gd name="T5" fmla="*/ 31 h 88"/>
                  <a:gd name="T6" fmla="*/ 46 w 46"/>
                  <a:gd name="T7" fmla="*/ 17 h 88"/>
                  <a:gd name="T8" fmla="*/ 46 w 46"/>
                  <a:gd name="T9" fmla="*/ 0 h 88"/>
                  <a:gd name="T10" fmla="*/ 24 w 46"/>
                  <a:gd name="T11" fmla="*/ 0 h 88"/>
                  <a:gd name="T12" fmla="*/ 24 w 46"/>
                  <a:gd name="T13" fmla="*/ 5 h 88"/>
                  <a:gd name="T14" fmla="*/ 24 w 46"/>
                  <a:gd name="T15" fmla="*/ 5 h 88"/>
                  <a:gd name="T16" fmla="*/ 24 w 46"/>
                  <a:gd name="T17" fmla="*/ 5 h 88"/>
                  <a:gd name="T18" fmla="*/ 41 w 46"/>
                  <a:gd name="T19" fmla="*/ 22 h 88"/>
                  <a:gd name="T20" fmla="*/ 24 w 46"/>
                  <a:gd name="T21" fmla="*/ 40 h 88"/>
                  <a:gd name="T22" fmla="*/ 24 w 46"/>
                  <a:gd name="T23" fmla="*/ 40 h 88"/>
                  <a:gd name="T24" fmla="*/ 24 w 46"/>
                  <a:gd name="T25" fmla="*/ 88 h 88"/>
                  <a:gd name="T26" fmla="*/ 0 w 46"/>
                  <a:gd name="T27" fmla="*/ 88 h 88"/>
                  <a:gd name="T28" fmla="*/ 24 w 46"/>
                  <a:gd name="T29" fmla="*/ 88 h 88"/>
                  <a:gd name="T30" fmla="*/ 24 w 46"/>
                  <a:gd name="T31" fmla="*/ 40 h 88"/>
                  <a:gd name="T32" fmla="*/ 6 w 46"/>
                  <a:gd name="T33" fmla="*/ 22 h 88"/>
                  <a:gd name="T34" fmla="*/ 24 w 46"/>
                  <a:gd name="T35" fmla="*/ 5 h 88"/>
                  <a:gd name="T36" fmla="*/ 24 w 46"/>
                  <a:gd name="T37" fmla="*/ 0 h 88"/>
                  <a:gd name="T38" fmla="*/ 0 w 46"/>
                  <a:gd name="T39" fmla="*/ 0 h 88"/>
                  <a:gd name="T40" fmla="*/ 0 w 46"/>
                  <a:gd name="T4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88">
                    <a:moveTo>
                      <a:pt x="24" y="88"/>
                    </a:moveTo>
                    <a:cubicBezTo>
                      <a:pt x="46" y="88"/>
                      <a:pt x="46" y="88"/>
                      <a:pt x="46" y="88"/>
                    </a:cubicBezTo>
                    <a:cubicBezTo>
                      <a:pt x="46" y="31"/>
                      <a:pt x="46" y="31"/>
                      <a:pt x="46" y="31"/>
                    </a:cubicBezTo>
                    <a:cubicBezTo>
                      <a:pt x="46" y="17"/>
                      <a:pt x="46" y="17"/>
                      <a:pt x="46" y="17"/>
                    </a:cubicBezTo>
                    <a:cubicBezTo>
                      <a:pt x="46" y="0"/>
                      <a:pt x="46" y="0"/>
                      <a:pt x="46" y="0"/>
                    </a:cubicBezTo>
                    <a:cubicBezTo>
                      <a:pt x="24" y="0"/>
                      <a:pt x="24" y="0"/>
                      <a:pt x="24" y="0"/>
                    </a:cubicBezTo>
                    <a:cubicBezTo>
                      <a:pt x="24" y="5"/>
                      <a:pt x="24" y="5"/>
                      <a:pt x="24" y="5"/>
                    </a:cubicBezTo>
                    <a:cubicBezTo>
                      <a:pt x="24" y="5"/>
                      <a:pt x="24" y="5"/>
                      <a:pt x="24" y="5"/>
                    </a:cubicBezTo>
                    <a:cubicBezTo>
                      <a:pt x="24" y="5"/>
                      <a:pt x="24" y="5"/>
                      <a:pt x="24" y="5"/>
                    </a:cubicBezTo>
                    <a:cubicBezTo>
                      <a:pt x="33" y="5"/>
                      <a:pt x="41" y="13"/>
                      <a:pt x="41" y="22"/>
                    </a:cubicBezTo>
                    <a:cubicBezTo>
                      <a:pt x="41" y="32"/>
                      <a:pt x="33" y="40"/>
                      <a:pt x="24" y="40"/>
                    </a:cubicBezTo>
                    <a:cubicBezTo>
                      <a:pt x="24" y="40"/>
                      <a:pt x="24" y="40"/>
                      <a:pt x="24" y="40"/>
                    </a:cubicBezTo>
                    <a:lnTo>
                      <a:pt x="24" y="88"/>
                    </a:lnTo>
                    <a:close/>
                    <a:moveTo>
                      <a:pt x="0" y="88"/>
                    </a:moveTo>
                    <a:cubicBezTo>
                      <a:pt x="24" y="88"/>
                      <a:pt x="24" y="88"/>
                      <a:pt x="24" y="88"/>
                    </a:cubicBezTo>
                    <a:cubicBezTo>
                      <a:pt x="24" y="40"/>
                      <a:pt x="24" y="40"/>
                      <a:pt x="24" y="40"/>
                    </a:cubicBezTo>
                    <a:cubicBezTo>
                      <a:pt x="14" y="40"/>
                      <a:pt x="6" y="32"/>
                      <a:pt x="6" y="22"/>
                    </a:cubicBezTo>
                    <a:cubicBezTo>
                      <a:pt x="6" y="13"/>
                      <a:pt x="14" y="5"/>
                      <a:pt x="24" y="5"/>
                    </a:cubicBezTo>
                    <a:cubicBezTo>
                      <a:pt x="24" y="0"/>
                      <a:pt x="24" y="0"/>
                      <a:pt x="24" y="0"/>
                    </a:cubicBezTo>
                    <a:cubicBezTo>
                      <a:pt x="0" y="0"/>
                      <a:pt x="0" y="0"/>
                      <a:pt x="0" y="0"/>
                    </a:cubicBezTo>
                    <a:lnTo>
                      <a:pt x="0"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5" name="Freeform 229"/>
              <p:cNvSpPr>
                <a:spLocks noEditPoints="1"/>
              </p:cNvSpPr>
              <p:nvPr/>
            </p:nvSpPr>
            <p:spPr bwMode="auto">
              <a:xfrm>
                <a:off x="8326438" y="2470150"/>
                <a:ext cx="423863" cy="198438"/>
              </a:xfrm>
              <a:custGeom>
                <a:avLst/>
                <a:gdLst>
                  <a:gd name="T0" fmla="*/ 238 w 267"/>
                  <a:gd name="T1" fmla="*/ 0 h 125"/>
                  <a:gd name="T2" fmla="*/ 238 w 267"/>
                  <a:gd name="T3" fmla="*/ 40 h 125"/>
                  <a:gd name="T4" fmla="*/ 238 w 267"/>
                  <a:gd name="T5" fmla="*/ 40 h 125"/>
                  <a:gd name="T6" fmla="*/ 238 w 267"/>
                  <a:gd name="T7" fmla="*/ 17 h 125"/>
                  <a:gd name="T8" fmla="*/ 231 w 267"/>
                  <a:gd name="T9" fmla="*/ 52 h 125"/>
                  <a:gd name="T10" fmla="*/ 219 w 267"/>
                  <a:gd name="T11" fmla="*/ 90 h 125"/>
                  <a:gd name="T12" fmla="*/ 219 w 267"/>
                  <a:gd name="T13" fmla="*/ 114 h 125"/>
                  <a:gd name="T14" fmla="*/ 219 w 267"/>
                  <a:gd name="T15" fmla="*/ 114 h 125"/>
                  <a:gd name="T16" fmla="*/ 219 w 267"/>
                  <a:gd name="T17" fmla="*/ 0 h 125"/>
                  <a:gd name="T18" fmla="*/ 215 w 267"/>
                  <a:gd name="T19" fmla="*/ 40 h 125"/>
                  <a:gd name="T20" fmla="*/ 219 w 267"/>
                  <a:gd name="T21" fmla="*/ 76 h 125"/>
                  <a:gd name="T22" fmla="*/ 219 w 267"/>
                  <a:gd name="T23" fmla="*/ 0 h 125"/>
                  <a:gd name="T24" fmla="*/ 184 w 267"/>
                  <a:gd name="T25" fmla="*/ 114 h 125"/>
                  <a:gd name="T26" fmla="*/ 184 w 267"/>
                  <a:gd name="T27" fmla="*/ 0 h 125"/>
                  <a:gd name="T28" fmla="*/ 184 w 267"/>
                  <a:gd name="T29" fmla="*/ 76 h 125"/>
                  <a:gd name="T30" fmla="*/ 191 w 267"/>
                  <a:gd name="T31" fmla="*/ 40 h 125"/>
                  <a:gd name="T32" fmla="*/ 203 w 267"/>
                  <a:gd name="T33" fmla="*/ 0 h 125"/>
                  <a:gd name="T34" fmla="*/ 167 w 267"/>
                  <a:gd name="T35" fmla="*/ 114 h 125"/>
                  <a:gd name="T36" fmla="*/ 167 w 267"/>
                  <a:gd name="T37" fmla="*/ 0 h 125"/>
                  <a:gd name="T38" fmla="*/ 167 w 267"/>
                  <a:gd name="T39" fmla="*/ 40 h 125"/>
                  <a:gd name="T40" fmla="*/ 172 w 267"/>
                  <a:gd name="T41" fmla="*/ 76 h 125"/>
                  <a:gd name="T42" fmla="*/ 184 w 267"/>
                  <a:gd name="T43" fmla="*/ 0 h 125"/>
                  <a:gd name="T44" fmla="*/ 149 w 267"/>
                  <a:gd name="T45" fmla="*/ 114 h 125"/>
                  <a:gd name="T46" fmla="*/ 149 w 267"/>
                  <a:gd name="T47" fmla="*/ 0 h 125"/>
                  <a:gd name="T48" fmla="*/ 149 w 267"/>
                  <a:gd name="T49" fmla="*/ 76 h 125"/>
                  <a:gd name="T50" fmla="*/ 156 w 267"/>
                  <a:gd name="T51" fmla="*/ 40 h 125"/>
                  <a:gd name="T52" fmla="*/ 167 w 267"/>
                  <a:gd name="T53" fmla="*/ 0 h 125"/>
                  <a:gd name="T54" fmla="*/ 132 w 267"/>
                  <a:gd name="T55" fmla="*/ 114 h 125"/>
                  <a:gd name="T56" fmla="*/ 132 w 267"/>
                  <a:gd name="T57" fmla="*/ 0 h 125"/>
                  <a:gd name="T58" fmla="*/ 132 w 267"/>
                  <a:gd name="T59" fmla="*/ 40 h 125"/>
                  <a:gd name="T60" fmla="*/ 139 w 267"/>
                  <a:gd name="T61" fmla="*/ 76 h 125"/>
                  <a:gd name="T62" fmla="*/ 149 w 267"/>
                  <a:gd name="T63" fmla="*/ 0 h 125"/>
                  <a:gd name="T64" fmla="*/ 115 w 267"/>
                  <a:gd name="T65" fmla="*/ 114 h 125"/>
                  <a:gd name="T66" fmla="*/ 115 w 267"/>
                  <a:gd name="T67" fmla="*/ 0 h 125"/>
                  <a:gd name="T68" fmla="*/ 115 w 267"/>
                  <a:gd name="T69" fmla="*/ 76 h 125"/>
                  <a:gd name="T70" fmla="*/ 120 w 267"/>
                  <a:gd name="T71" fmla="*/ 40 h 125"/>
                  <a:gd name="T72" fmla="*/ 132 w 267"/>
                  <a:gd name="T73" fmla="*/ 0 h 125"/>
                  <a:gd name="T74" fmla="*/ 97 w 267"/>
                  <a:gd name="T75" fmla="*/ 114 h 125"/>
                  <a:gd name="T76" fmla="*/ 97 w 267"/>
                  <a:gd name="T77" fmla="*/ 0 h 125"/>
                  <a:gd name="T78" fmla="*/ 97 w 267"/>
                  <a:gd name="T79" fmla="*/ 40 h 125"/>
                  <a:gd name="T80" fmla="*/ 104 w 267"/>
                  <a:gd name="T81" fmla="*/ 76 h 125"/>
                  <a:gd name="T82" fmla="*/ 115 w 267"/>
                  <a:gd name="T83" fmla="*/ 0 h 125"/>
                  <a:gd name="T84" fmla="*/ 80 w 267"/>
                  <a:gd name="T85" fmla="*/ 114 h 125"/>
                  <a:gd name="T86" fmla="*/ 80 w 267"/>
                  <a:gd name="T87" fmla="*/ 0 h 125"/>
                  <a:gd name="T88" fmla="*/ 80 w 267"/>
                  <a:gd name="T89" fmla="*/ 76 h 125"/>
                  <a:gd name="T90" fmla="*/ 85 w 267"/>
                  <a:gd name="T91" fmla="*/ 40 h 125"/>
                  <a:gd name="T92" fmla="*/ 97 w 267"/>
                  <a:gd name="T93" fmla="*/ 0 h 125"/>
                  <a:gd name="T94" fmla="*/ 61 w 267"/>
                  <a:gd name="T95" fmla="*/ 114 h 125"/>
                  <a:gd name="T96" fmla="*/ 61 w 267"/>
                  <a:gd name="T97" fmla="*/ 0 h 125"/>
                  <a:gd name="T98" fmla="*/ 61 w 267"/>
                  <a:gd name="T99" fmla="*/ 40 h 125"/>
                  <a:gd name="T100" fmla="*/ 68 w 267"/>
                  <a:gd name="T101" fmla="*/ 76 h 125"/>
                  <a:gd name="T102" fmla="*/ 80 w 267"/>
                  <a:gd name="T103" fmla="*/ 0 h 125"/>
                  <a:gd name="T104" fmla="*/ 45 w 267"/>
                  <a:gd name="T105" fmla="*/ 114 h 125"/>
                  <a:gd name="T106" fmla="*/ 45 w 267"/>
                  <a:gd name="T107" fmla="*/ 0 h 125"/>
                  <a:gd name="T108" fmla="*/ 45 w 267"/>
                  <a:gd name="T109" fmla="*/ 76 h 125"/>
                  <a:gd name="T110" fmla="*/ 49 w 267"/>
                  <a:gd name="T111" fmla="*/ 40 h 125"/>
                  <a:gd name="T112" fmla="*/ 61 w 267"/>
                  <a:gd name="T113" fmla="*/ 0 h 125"/>
                  <a:gd name="T114" fmla="*/ 45 w 267"/>
                  <a:gd name="T115" fmla="*/ 90 h 125"/>
                  <a:gd name="T116" fmla="*/ 33 w 267"/>
                  <a:gd name="T117" fmla="*/ 52 h 125"/>
                  <a:gd name="T118" fmla="*/ 26 w 267"/>
                  <a:gd name="T119" fmla="*/ 17 h 125"/>
                  <a:gd name="T120" fmla="*/ 26 w 267"/>
                  <a:gd name="T121" fmla="*/ 125 h 125"/>
                  <a:gd name="T122" fmla="*/ 14 w 267"/>
                  <a:gd name="T123" fmla="*/ 40 h 125"/>
                  <a:gd name="T124" fmla="*/ 26 w 267"/>
                  <a:gd name="T12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7" h="125">
                    <a:moveTo>
                      <a:pt x="238" y="125"/>
                    </a:moveTo>
                    <a:lnTo>
                      <a:pt x="267" y="125"/>
                    </a:lnTo>
                    <a:lnTo>
                      <a:pt x="267" y="0"/>
                    </a:lnTo>
                    <a:lnTo>
                      <a:pt x="238" y="0"/>
                    </a:lnTo>
                    <a:lnTo>
                      <a:pt x="238" y="17"/>
                    </a:lnTo>
                    <a:lnTo>
                      <a:pt x="250" y="17"/>
                    </a:lnTo>
                    <a:lnTo>
                      <a:pt x="250" y="40"/>
                    </a:lnTo>
                    <a:lnTo>
                      <a:pt x="238" y="40"/>
                    </a:lnTo>
                    <a:lnTo>
                      <a:pt x="238" y="125"/>
                    </a:lnTo>
                    <a:close/>
                    <a:moveTo>
                      <a:pt x="219" y="125"/>
                    </a:moveTo>
                    <a:lnTo>
                      <a:pt x="238" y="125"/>
                    </a:lnTo>
                    <a:lnTo>
                      <a:pt x="238" y="40"/>
                    </a:lnTo>
                    <a:lnTo>
                      <a:pt x="227" y="40"/>
                    </a:lnTo>
                    <a:lnTo>
                      <a:pt x="227" y="17"/>
                    </a:lnTo>
                    <a:lnTo>
                      <a:pt x="227" y="17"/>
                    </a:lnTo>
                    <a:lnTo>
                      <a:pt x="238" y="17"/>
                    </a:lnTo>
                    <a:lnTo>
                      <a:pt x="238" y="0"/>
                    </a:lnTo>
                    <a:lnTo>
                      <a:pt x="219" y="0"/>
                    </a:lnTo>
                    <a:lnTo>
                      <a:pt x="219" y="52"/>
                    </a:lnTo>
                    <a:lnTo>
                      <a:pt x="231" y="52"/>
                    </a:lnTo>
                    <a:lnTo>
                      <a:pt x="231" y="76"/>
                    </a:lnTo>
                    <a:lnTo>
                      <a:pt x="231" y="76"/>
                    </a:lnTo>
                    <a:lnTo>
                      <a:pt x="219" y="76"/>
                    </a:lnTo>
                    <a:lnTo>
                      <a:pt x="219" y="90"/>
                    </a:lnTo>
                    <a:lnTo>
                      <a:pt x="219" y="90"/>
                    </a:lnTo>
                    <a:lnTo>
                      <a:pt x="219" y="114"/>
                    </a:lnTo>
                    <a:lnTo>
                      <a:pt x="219" y="114"/>
                    </a:lnTo>
                    <a:lnTo>
                      <a:pt x="219" y="114"/>
                    </a:lnTo>
                    <a:lnTo>
                      <a:pt x="219" y="125"/>
                    </a:lnTo>
                    <a:close/>
                    <a:moveTo>
                      <a:pt x="203" y="125"/>
                    </a:moveTo>
                    <a:lnTo>
                      <a:pt x="219" y="125"/>
                    </a:lnTo>
                    <a:lnTo>
                      <a:pt x="219" y="114"/>
                    </a:lnTo>
                    <a:lnTo>
                      <a:pt x="203" y="114"/>
                    </a:lnTo>
                    <a:lnTo>
                      <a:pt x="203" y="125"/>
                    </a:lnTo>
                    <a:lnTo>
                      <a:pt x="203" y="125"/>
                    </a:lnTo>
                    <a:close/>
                    <a:moveTo>
                      <a:pt x="219" y="0"/>
                    </a:moveTo>
                    <a:lnTo>
                      <a:pt x="203" y="0"/>
                    </a:lnTo>
                    <a:lnTo>
                      <a:pt x="203" y="17"/>
                    </a:lnTo>
                    <a:lnTo>
                      <a:pt x="215" y="17"/>
                    </a:lnTo>
                    <a:lnTo>
                      <a:pt x="215" y="40"/>
                    </a:lnTo>
                    <a:lnTo>
                      <a:pt x="203" y="40"/>
                    </a:lnTo>
                    <a:lnTo>
                      <a:pt x="203" y="90"/>
                    </a:lnTo>
                    <a:lnTo>
                      <a:pt x="219" y="90"/>
                    </a:lnTo>
                    <a:lnTo>
                      <a:pt x="219" y="76"/>
                    </a:lnTo>
                    <a:lnTo>
                      <a:pt x="208" y="76"/>
                    </a:lnTo>
                    <a:lnTo>
                      <a:pt x="208" y="52"/>
                    </a:lnTo>
                    <a:lnTo>
                      <a:pt x="219" y="52"/>
                    </a:lnTo>
                    <a:lnTo>
                      <a:pt x="219" y="0"/>
                    </a:lnTo>
                    <a:close/>
                    <a:moveTo>
                      <a:pt x="184" y="125"/>
                    </a:moveTo>
                    <a:lnTo>
                      <a:pt x="203" y="125"/>
                    </a:lnTo>
                    <a:lnTo>
                      <a:pt x="203" y="114"/>
                    </a:lnTo>
                    <a:lnTo>
                      <a:pt x="184" y="114"/>
                    </a:lnTo>
                    <a:lnTo>
                      <a:pt x="184" y="125"/>
                    </a:lnTo>
                    <a:lnTo>
                      <a:pt x="184" y="125"/>
                    </a:lnTo>
                    <a:close/>
                    <a:moveTo>
                      <a:pt x="203" y="0"/>
                    </a:moveTo>
                    <a:lnTo>
                      <a:pt x="184" y="0"/>
                    </a:lnTo>
                    <a:lnTo>
                      <a:pt x="184" y="52"/>
                    </a:lnTo>
                    <a:lnTo>
                      <a:pt x="196" y="52"/>
                    </a:lnTo>
                    <a:lnTo>
                      <a:pt x="196" y="76"/>
                    </a:lnTo>
                    <a:lnTo>
                      <a:pt x="184" y="76"/>
                    </a:lnTo>
                    <a:lnTo>
                      <a:pt x="184" y="90"/>
                    </a:lnTo>
                    <a:lnTo>
                      <a:pt x="203" y="90"/>
                    </a:lnTo>
                    <a:lnTo>
                      <a:pt x="203" y="40"/>
                    </a:lnTo>
                    <a:lnTo>
                      <a:pt x="191" y="40"/>
                    </a:lnTo>
                    <a:lnTo>
                      <a:pt x="191" y="17"/>
                    </a:lnTo>
                    <a:lnTo>
                      <a:pt x="191" y="17"/>
                    </a:lnTo>
                    <a:lnTo>
                      <a:pt x="203" y="17"/>
                    </a:lnTo>
                    <a:lnTo>
                      <a:pt x="203" y="0"/>
                    </a:lnTo>
                    <a:close/>
                    <a:moveTo>
                      <a:pt x="167" y="125"/>
                    </a:moveTo>
                    <a:lnTo>
                      <a:pt x="184" y="125"/>
                    </a:lnTo>
                    <a:lnTo>
                      <a:pt x="184" y="114"/>
                    </a:lnTo>
                    <a:lnTo>
                      <a:pt x="167" y="114"/>
                    </a:lnTo>
                    <a:lnTo>
                      <a:pt x="167" y="125"/>
                    </a:lnTo>
                    <a:lnTo>
                      <a:pt x="167" y="125"/>
                    </a:lnTo>
                    <a:close/>
                    <a:moveTo>
                      <a:pt x="184" y="0"/>
                    </a:moveTo>
                    <a:lnTo>
                      <a:pt x="167" y="0"/>
                    </a:lnTo>
                    <a:lnTo>
                      <a:pt x="167" y="17"/>
                    </a:lnTo>
                    <a:lnTo>
                      <a:pt x="179" y="17"/>
                    </a:lnTo>
                    <a:lnTo>
                      <a:pt x="179" y="40"/>
                    </a:lnTo>
                    <a:lnTo>
                      <a:pt x="167" y="40"/>
                    </a:lnTo>
                    <a:lnTo>
                      <a:pt x="167" y="90"/>
                    </a:lnTo>
                    <a:lnTo>
                      <a:pt x="184" y="90"/>
                    </a:lnTo>
                    <a:lnTo>
                      <a:pt x="184" y="76"/>
                    </a:lnTo>
                    <a:lnTo>
                      <a:pt x="172" y="76"/>
                    </a:lnTo>
                    <a:lnTo>
                      <a:pt x="172" y="76"/>
                    </a:lnTo>
                    <a:lnTo>
                      <a:pt x="172" y="52"/>
                    </a:lnTo>
                    <a:lnTo>
                      <a:pt x="184" y="52"/>
                    </a:lnTo>
                    <a:lnTo>
                      <a:pt x="184" y="0"/>
                    </a:lnTo>
                    <a:close/>
                    <a:moveTo>
                      <a:pt x="149" y="125"/>
                    </a:moveTo>
                    <a:lnTo>
                      <a:pt x="167" y="125"/>
                    </a:lnTo>
                    <a:lnTo>
                      <a:pt x="167" y="114"/>
                    </a:lnTo>
                    <a:lnTo>
                      <a:pt x="149" y="114"/>
                    </a:lnTo>
                    <a:lnTo>
                      <a:pt x="149" y="125"/>
                    </a:lnTo>
                    <a:lnTo>
                      <a:pt x="149" y="125"/>
                    </a:lnTo>
                    <a:close/>
                    <a:moveTo>
                      <a:pt x="167" y="0"/>
                    </a:moveTo>
                    <a:lnTo>
                      <a:pt x="149" y="0"/>
                    </a:lnTo>
                    <a:lnTo>
                      <a:pt x="149" y="52"/>
                    </a:lnTo>
                    <a:lnTo>
                      <a:pt x="160" y="52"/>
                    </a:lnTo>
                    <a:lnTo>
                      <a:pt x="160" y="76"/>
                    </a:lnTo>
                    <a:lnTo>
                      <a:pt x="149" y="76"/>
                    </a:lnTo>
                    <a:lnTo>
                      <a:pt x="149" y="90"/>
                    </a:lnTo>
                    <a:lnTo>
                      <a:pt x="167" y="90"/>
                    </a:lnTo>
                    <a:lnTo>
                      <a:pt x="167" y="40"/>
                    </a:lnTo>
                    <a:lnTo>
                      <a:pt x="156" y="40"/>
                    </a:lnTo>
                    <a:lnTo>
                      <a:pt x="156" y="17"/>
                    </a:lnTo>
                    <a:lnTo>
                      <a:pt x="156" y="17"/>
                    </a:lnTo>
                    <a:lnTo>
                      <a:pt x="167" y="17"/>
                    </a:lnTo>
                    <a:lnTo>
                      <a:pt x="167" y="0"/>
                    </a:lnTo>
                    <a:close/>
                    <a:moveTo>
                      <a:pt x="132" y="125"/>
                    </a:moveTo>
                    <a:lnTo>
                      <a:pt x="149" y="125"/>
                    </a:lnTo>
                    <a:lnTo>
                      <a:pt x="149" y="114"/>
                    </a:lnTo>
                    <a:lnTo>
                      <a:pt x="132" y="114"/>
                    </a:lnTo>
                    <a:lnTo>
                      <a:pt x="132" y="125"/>
                    </a:lnTo>
                    <a:lnTo>
                      <a:pt x="132" y="125"/>
                    </a:lnTo>
                    <a:close/>
                    <a:moveTo>
                      <a:pt x="149" y="0"/>
                    </a:moveTo>
                    <a:lnTo>
                      <a:pt x="132" y="0"/>
                    </a:lnTo>
                    <a:lnTo>
                      <a:pt x="132" y="17"/>
                    </a:lnTo>
                    <a:lnTo>
                      <a:pt x="144" y="17"/>
                    </a:lnTo>
                    <a:lnTo>
                      <a:pt x="144" y="40"/>
                    </a:lnTo>
                    <a:lnTo>
                      <a:pt x="132" y="40"/>
                    </a:lnTo>
                    <a:lnTo>
                      <a:pt x="132" y="90"/>
                    </a:lnTo>
                    <a:lnTo>
                      <a:pt x="149" y="90"/>
                    </a:lnTo>
                    <a:lnTo>
                      <a:pt x="149" y="76"/>
                    </a:lnTo>
                    <a:lnTo>
                      <a:pt x="139" y="76"/>
                    </a:lnTo>
                    <a:lnTo>
                      <a:pt x="139" y="76"/>
                    </a:lnTo>
                    <a:lnTo>
                      <a:pt x="139" y="52"/>
                    </a:lnTo>
                    <a:lnTo>
                      <a:pt x="149" y="52"/>
                    </a:lnTo>
                    <a:lnTo>
                      <a:pt x="149" y="0"/>
                    </a:lnTo>
                    <a:close/>
                    <a:moveTo>
                      <a:pt x="115" y="125"/>
                    </a:moveTo>
                    <a:lnTo>
                      <a:pt x="132" y="125"/>
                    </a:lnTo>
                    <a:lnTo>
                      <a:pt x="132" y="114"/>
                    </a:lnTo>
                    <a:lnTo>
                      <a:pt x="115" y="114"/>
                    </a:lnTo>
                    <a:lnTo>
                      <a:pt x="115" y="125"/>
                    </a:lnTo>
                    <a:lnTo>
                      <a:pt x="115" y="125"/>
                    </a:lnTo>
                    <a:close/>
                    <a:moveTo>
                      <a:pt x="132" y="0"/>
                    </a:moveTo>
                    <a:lnTo>
                      <a:pt x="115" y="0"/>
                    </a:lnTo>
                    <a:lnTo>
                      <a:pt x="115" y="52"/>
                    </a:lnTo>
                    <a:lnTo>
                      <a:pt x="127" y="52"/>
                    </a:lnTo>
                    <a:lnTo>
                      <a:pt x="127" y="76"/>
                    </a:lnTo>
                    <a:lnTo>
                      <a:pt x="115" y="76"/>
                    </a:lnTo>
                    <a:lnTo>
                      <a:pt x="115" y="90"/>
                    </a:lnTo>
                    <a:lnTo>
                      <a:pt x="132" y="90"/>
                    </a:lnTo>
                    <a:lnTo>
                      <a:pt x="132" y="40"/>
                    </a:lnTo>
                    <a:lnTo>
                      <a:pt x="120" y="40"/>
                    </a:lnTo>
                    <a:lnTo>
                      <a:pt x="120" y="17"/>
                    </a:lnTo>
                    <a:lnTo>
                      <a:pt x="120" y="17"/>
                    </a:lnTo>
                    <a:lnTo>
                      <a:pt x="132" y="17"/>
                    </a:lnTo>
                    <a:lnTo>
                      <a:pt x="132" y="0"/>
                    </a:lnTo>
                    <a:close/>
                    <a:moveTo>
                      <a:pt x="97" y="125"/>
                    </a:moveTo>
                    <a:lnTo>
                      <a:pt x="115" y="125"/>
                    </a:lnTo>
                    <a:lnTo>
                      <a:pt x="115" y="114"/>
                    </a:lnTo>
                    <a:lnTo>
                      <a:pt x="97" y="114"/>
                    </a:lnTo>
                    <a:lnTo>
                      <a:pt x="97" y="125"/>
                    </a:lnTo>
                    <a:lnTo>
                      <a:pt x="97" y="125"/>
                    </a:lnTo>
                    <a:close/>
                    <a:moveTo>
                      <a:pt x="115" y="0"/>
                    </a:moveTo>
                    <a:lnTo>
                      <a:pt x="97" y="0"/>
                    </a:lnTo>
                    <a:lnTo>
                      <a:pt x="97" y="17"/>
                    </a:lnTo>
                    <a:lnTo>
                      <a:pt x="108" y="17"/>
                    </a:lnTo>
                    <a:lnTo>
                      <a:pt x="108" y="40"/>
                    </a:lnTo>
                    <a:lnTo>
                      <a:pt x="97" y="40"/>
                    </a:lnTo>
                    <a:lnTo>
                      <a:pt x="97" y="90"/>
                    </a:lnTo>
                    <a:lnTo>
                      <a:pt x="115" y="90"/>
                    </a:lnTo>
                    <a:lnTo>
                      <a:pt x="115" y="76"/>
                    </a:lnTo>
                    <a:lnTo>
                      <a:pt x="104" y="76"/>
                    </a:lnTo>
                    <a:lnTo>
                      <a:pt x="104" y="76"/>
                    </a:lnTo>
                    <a:lnTo>
                      <a:pt x="104" y="52"/>
                    </a:lnTo>
                    <a:lnTo>
                      <a:pt x="115" y="52"/>
                    </a:lnTo>
                    <a:lnTo>
                      <a:pt x="115" y="0"/>
                    </a:lnTo>
                    <a:close/>
                    <a:moveTo>
                      <a:pt x="80" y="125"/>
                    </a:moveTo>
                    <a:lnTo>
                      <a:pt x="97" y="125"/>
                    </a:lnTo>
                    <a:lnTo>
                      <a:pt x="97" y="114"/>
                    </a:lnTo>
                    <a:lnTo>
                      <a:pt x="80" y="114"/>
                    </a:lnTo>
                    <a:lnTo>
                      <a:pt x="80" y="125"/>
                    </a:lnTo>
                    <a:lnTo>
                      <a:pt x="80" y="125"/>
                    </a:lnTo>
                    <a:close/>
                    <a:moveTo>
                      <a:pt x="97" y="0"/>
                    </a:moveTo>
                    <a:lnTo>
                      <a:pt x="80" y="0"/>
                    </a:lnTo>
                    <a:lnTo>
                      <a:pt x="80" y="52"/>
                    </a:lnTo>
                    <a:lnTo>
                      <a:pt x="92" y="52"/>
                    </a:lnTo>
                    <a:lnTo>
                      <a:pt x="92" y="76"/>
                    </a:lnTo>
                    <a:lnTo>
                      <a:pt x="80" y="76"/>
                    </a:lnTo>
                    <a:lnTo>
                      <a:pt x="80" y="90"/>
                    </a:lnTo>
                    <a:lnTo>
                      <a:pt x="97" y="90"/>
                    </a:lnTo>
                    <a:lnTo>
                      <a:pt x="97" y="40"/>
                    </a:lnTo>
                    <a:lnTo>
                      <a:pt x="85" y="40"/>
                    </a:lnTo>
                    <a:lnTo>
                      <a:pt x="85" y="17"/>
                    </a:lnTo>
                    <a:lnTo>
                      <a:pt x="85" y="17"/>
                    </a:lnTo>
                    <a:lnTo>
                      <a:pt x="97" y="17"/>
                    </a:lnTo>
                    <a:lnTo>
                      <a:pt x="97" y="0"/>
                    </a:lnTo>
                    <a:close/>
                    <a:moveTo>
                      <a:pt x="61" y="125"/>
                    </a:moveTo>
                    <a:lnTo>
                      <a:pt x="80" y="125"/>
                    </a:lnTo>
                    <a:lnTo>
                      <a:pt x="80" y="114"/>
                    </a:lnTo>
                    <a:lnTo>
                      <a:pt x="61" y="114"/>
                    </a:lnTo>
                    <a:lnTo>
                      <a:pt x="61" y="125"/>
                    </a:lnTo>
                    <a:lnTo>
                      <a:pt x="61" y="125"/>
                    </a:lnTo>
                    <a:close/>
                    <a:moveTo>
                      <a:pt x="80" y="0"/>
                    </a:moveTo>
                    <a:lnTo>
                      <a:pt x="61" y="0"/>
                    </a:lnTo>
                    <a:lnTo>
                      <a:pt x="61" y="17"/>
                    </a:lnTo>
                    <a:lnTo>
                      <a:pt x="73" y="17"/>
                    </a:lnTo>
                    <a:lnTo>
                      <a:pt x="73" y="40"/>
                    </a:lnTo>
                    <a:lnTo>
                      <a:pt x="61" y="40"/>
                    </a:lnTo>
                    <a:lnTo>
                      <a:pt x="61" y="90"/>
                    </a:lnTo>
                    <a:lnTo>
                      <a:pt x="80" y="90"/>
                    </a:lnTo>
                    <a:lnTo>
                      <a:pt x="80" y="76"/>
                    </a:lnTo>
                    <a:lnTo>
                      <a:pt x="68" y="76"/>
                    </a:lnTo>
                    <a:lnTo>
                      <a:pt x="68" y="76"/>
                    </a:lnTo>
                    <a:lnTo>
                      <a:pt x="68" y="52"/>
                    </a:lnTo>
                    <a:lnTo>
                      <a:pt x="80" y="52"/>
                    </a:lnTo>
                    <a:lnTo>
                      <a:pt x="80" y="0"/>
                    </a:lnTo>
                    <a:close/>
                    <a:moveTo>
                      <a:pt x="45" y="125"/>
                    </a:moveTo>
                    <a:lnTo>
                      <a:pt x="61" y="125"/>
                    </a:lnTo>
                    <a:lnTo>
                      <a:pt x="61" y="114"/>
                    </a:lnTo>
                    <a:lnTo>
                      <a:pt x="45" y="114"/>
                    </a:lnTo>
                    <a:lnTo>
                      <a:pt x="45" y="125"/>
                    </a:lnTo>
                    <a:lnTo>
                      <a:pt x="45" y="125"/>
                    </a:lnTo>
                    <a:close/>
                    <a:moveTo>
                      <a:pt x="61" y="0"/>
                    </a:moveTo>
                    <a:lnTo>
                      <a:pt x="45" y="0"/>
                    </a:lnTo>
                    <a:lnTo>
                      <a:pt x="45" y="52"/>
                    </a:lnTo>
                    <a:lnTo>
                      <a:pt x="56" y="52"/>
                    </a:lnTo>
                    <a:lnTo>
                      <a:pt x="56" y="76"/>
                    </a:lnTo>
                    <a:lnTo>
                      <a:pt x="45" y="76"/>
                    </a:lnTo>
                    <a:lnTo>
                      <a:pt x="45" y="90"/>
                    </a:lnTo>
                    <a:lnTo>
                      <a:pt x="61" y="90"/>
                    </a:lnTo>
                    <a:lnTo>
                      <a:pt x="61" y="40"/>
                    </a:lnTo>
                    <a:lnTo>
                      <a:pt x="49" y="40"/>
                    </a:lnTo>
                    <a:lnTo>
                      <a:pt x="49" y="17"/>
                    </a:lnTo>
                    <a:lnTo>
                      <a:pt x="49" y="17"/>
                    </a:lnTo>
                    <a:lnTo>
                      <a:pt x="61" y="17"/>
                    </a:lnTo>
                    <a:lnTo>
                      <a:pt x="61" y="0"/>
                    </a:lnTo>
                    <a:close/>
                    <a:moveTo>
                      <a:pt x="26" y="125"/>
                    </a:moveTo>
                    <a:lnTo>
                      <a:pt x="45" y="125"/>
                    </a:lnTo>
                    <a:lnTo>
                      <a:pt x="45" y="114"/>
                    </a:lnTo>
                    <a:lnTo>
                      <a:pt x="45" y="90"/>
                    </a:lnTo>
                    <a:lnTo>
                      <a:pt x="45" y="76"/>
                    </a:lnTo>
                    <a:lnTo>
                      <a:pt x="33" y="76"/>
                    </a:lnTo>
                    <a:lnTo>
                      <a:pt x="33" y="76"/>
                    </a:lnTo>
                    <a:lnTo>
                      <a:pt x="33" y="52"/>
                    </a:lnTo>
                    <a:lnTo>
                      <a:pt x="45" y="52"/>
                    </a:lnTo>
                    <a:lnTo>
                      <a:pt x="45" y="0"/>
                    </a:lnTo>
                    <a:lnTo>
                      <a:pt x="26" y="0"/>
                    </a:lnTo>
                    <a:lnTo>
                      <a:pt x="26" y="17"/>
                    </a:lnTo>
                    <a:lnTo>
                      <a:pt x="37" y="17"/>
                    </a:lnTo>
                    <a:lnTo>
                      <a:pt x="37" y="40"/>
                    </a:lnTo>
                    <a:lnTo>
                      <a:pt x="26" y="40"/>
                    </a:lnTo>
                    <a:lnTo>
                      <a:pt x="26" y="125"/>
                    </a:lnTo>
                    <a:close/>
                    <a:moveTo>
                      <a:pt x="0" y="125"/>
                    </a:moveTo>
                    <a:lnTo>
                      <a:pt x="26" y="125"/>
                    </a:lnTo>
                    <a:lnTo>
                      <a:pt x="26" y="40"/>
                    </a:lnTo>
                    <a:lnTo>
                      <a:pt x="14" y="40"/>
                    </a:lnTo>
                    <a:lnTo>
                      <a:pt x="14" y="17"/>
                    </a:lnTo>
                    <a:lnTo>
                      <a:pt x="14" y="17"/>
                    </a:lnTo>
                    <a:lnTo>
                      <a:pt x="26" y="17"/>
                    </a:lnTo>
                    <a:lnTo>
                      <a:pt x="26" y="0"/>
                    </a:lnTo>
                    <a:lnTo>
                      <a:pt x="0" y="0"/>
                    </a:lnTo>
                    <a:lnTo>
                      <a:pt x="0"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6" name="Freeform 230"/>
              <p:cNvSpPr/>
              <p:nvPr/>
            </p:nvSpPr>
            <p:spPr bwMode="auto">
              <a:xfrm>
                <a:off x="8404225" y="2379663"/>
                <a:ext cx="244475" cy="60325"/>
              </a:xfrm>
              <a:custGeom>
                <a:avLst/>
                <a:gdLst>
                  <a:gd name="T0" fmla="*/ 0 w 65"/>
                  <a:gd name="T1" fmla="*/ 8 h 16"/>
                  <a:gd name="T2" fmla="*/ 4 w 65"/>
                  <a:gd name="T3" fmla="*/ 16 h 16"/>
                  <a:gd name="T4" fmla="*/ 33 w 65"/>
                  <a:gd name="T5" fmla="*/ 9 h 16"/>
                  <a:gd name="T6" fmla="*/ 61 w 65"/>
                  <a:gd name="T7" fmla="*/ 16 h 16"/>
                  <a:gd name="T8" fmla="*/ 65 w 65"/>
                  <a:gd name="T9" fmla="*/ 8 h 16"/>
                  <a:gd name="T10" fmla="*/ 33 w 65"/>
                  <a:gd name="T11" fmla="*/ 0 h 16"/>
                  <a:gd name="T12" fmla="*/ 0 w 6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0" y="8"/>
                    </a:moveTo>
                    <a:cubicBezTo>
                      <a:pt x="4" y="16"/>
                      <a:pt x="4" y="16"/>
                      <a:pt x="4" y="16"/>
                    </a:cubicBezTo>
                    <a:cubicBezTo>
                      <a:pt x="12" y="11"/>
                      <a:pt x="22" y="9"/>
                      <a:pt x="33" y="9"/>
                    </a:cubicBezTo>
                    <a:cubicBezTo>
                      <a:pt x="43" y="9"/>
                      <a:pt x="53" y="11"/>
                      <a:pt x="61" y="16"/>
                    </a:cubicBezTo>
                    <a:cubicBezTo>
                      <a:pt x="65" y="8"/>
                      <a:pt x="65" y="8"/>
                      <a:pt x="65" y="8"/>
                    </a:cubicBezTo>
                    <a:cubicBezTo>
                      <a:pt x="56" y="3"/>
                      <a:pt x="44" y="0"/>
                      <a:pt x="33" y="0"/>
                    </a:cubicBezTo>
                    <a:cubicBezTo>
                      <a:pt x="21" y="0"/>
                      <a:pt x="9"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7" name="Freeform 231"/>
              <p:cNvSpPr/>
              <p:nvPr/>
            </p:nvSpPr>
            <p:spPr bwMode="auto">
              <a:xfrm>
                <a:off x="8362950" y="2312988"/>
                <a:ext cx="327025" cy="71438"/>
              </a:xfrm>
              <a:custGeom>
                <a:avLst/>
                <a:gdLst>
                  <a:gd name="T0" fmla="*/ 87 w 87"/>
                  <a:gd name="T1" fmla="*/ 11 h 19"/>
                  <a:gd name="T2" fmla="*/ 44 w 87"/>
                  <a:gd name="T3" fmla="*/ 0 h 19"/>
                  <a:gd name="T4" fmla="*/ 0 w 87"/>
                  <a:gd name="T5" fmla="*/ 11 h 19"/>
                  <a:gd name="T6" fmla="*/ 4 w 87"/>
                  <a:gd name="T7" fmla="*/ 19 h 19"/>
                  <a:gd name="T8" fmla="*/ 44 w 87"/>
                  <a:gd name="T9" fmla="*/ 9 h 19"/>
                  <a:gd name="T10" fmla="*/ 83 w 87"/>
                  <a:gd name="T11" fmla="*/ 19 h 19"/>
                  <a:gd name="T12" fmla="*/ 87 w 87"/>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87" h="19">
                    <a:moveTo>
                      <a:pt x="87" y="11"/>
                    </a:moveTo>
                    <a:cubicBezTo>
                      <a:pt x="75" y="4"/>
                      <a:pt x="59" y="0"/>
                      <a:pt x="44" y="0"/>
                    </a:cubicBezTo>
                    <a:cubicBezTo>
                      <a:pt x="28" y="0"/>
                      <a:pt x="12" y="4"/>
                      <a:pt x="0" y="11"/>
                    </a:cubicBezTo>
                    <a:cubicBezTo>
                      <a:pt x="4" y="19"/>
                      <a:pt x="4" y="19"/>
                      <a:pt x="4" y="19"/>
                    </a:cubicBezTo>
                    <a:cubicBezTo>
                      <a:pt x="15" y="13"/>
                      <a:pt x="29" y="9"/>
                      <a:pt x="44" y="9"/>
                    </a:cubicBezTo>
                    <a:cubicBezTo>
                      <a:pt x="58" y="9"/>
                      <a:pt x="72" y="13"/>
                      <a:pt x="83" y="19"/>
                    </a:cubicBezTo>
                    <a:lnTo>
                      <a:pt x="8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8" name="Freeform 232"/>
              <p:cNvSpPr/>
              <p:nvPr/>
            </p:nvSpPr>
            <p:spPr bwMode="auto">
              <a:xfrm>
                <a:off x="5529263" y="9525"/>
                <a:ext cx="333375" cy="169863"/>
              </a:xfrm>
              <a:custGeom>
                <a:avLst/>
                <a:gdLst>
                  <a:gd name="T0" fmla="*/ 0 w 89"/>
                  <a:gd name="T1" fmla="*/ 0 h 45"/>
                  <a:gd name="T2" fmla="*/ 0 w 89"/>
                  <a:gd name="T3" fmla="*/ 2 h 45"/>
                  <a:gd name="T4" fmla="*/ 3 w 89"/>
                  <a:gd name="T5" fmla="*/ 17 h 45"/>
                  <a:gd name="T6" fmla="*/ 13 w 89"/>
                  <a:gd name="T7" fmla="*/ 35 h 45"/>
                  <a:gd name="T8" fmla="*/ 13 w 89"/>
                  <a:gd name="T9" fmla="*/ 35 h 45"/>
                  <a:gd name="T10" fmla="*/ 19 w 89"/>
                  <a:gd name="T11" fmla="*/ 42 h 45"/>
                  <a:gd name="T12" fmla="*/ 21 w 89"/>
                  <a:gd name="T13" fmla="*/ 43 h 45"/>
                  <a:gd name="T14" fmla="*/ 31 w 89"/>
                  <a:gd name="T15" fmla="*/ 44 h 45"/>
                  <a:gd name="T16" fmla="*/ 31 w 89"/>
                  <a:gd name="T17" fmla="*/ 44 h 45"/>
                  <a:gd name="T18" fmla="*/ 36 w 89"/>
                  <a:gd name="T19" fmla="*/ 42 h 45"/>
                  <a:gd name="T20" fmla="*/ 39 w 89"/>
                  <a:gd name="T21" fmla="*/ 41 h 45"/>
                  <a:gd name="T22" fmla="*/ 44 w 89"/>
                  <a:gd name="T23" fmla="*/ 40 h 45"/>
                  <a:gd name="T24" fmla="*/ 45 w 89"/>
                  <a:gd name="T25" fmla="*/ 40 h 45"/>
                  <a:gd name="T26" fmla="*/ 50 w 89"/>
                  <a:gd name="T27" fmla="*/ 41 h 45"/>
                  <a:gd name="T28" fmla="*/ 53 w 89"/>
                  <a:gd name="T29" fmla="*/ 42 h 45"/>
                  <a:gd name="T30" fmla="*/ 58 w 89"/>
                  <a:gd name="T31" fmla="*/ 44 h 45"/>
                  <a:gd name="T32" fmla="*/ 58 w 89"/>
                  <a:gd name="T33" fmla="*/ 44 h 45"/>
                  <a:gd name="T34" fmla="*/ 68 w 89"/>
                  <a:gd name="T35" fmla="*/ 43 h 45"/>
                  <a:gd name="T36" fmla="*/ 70 w 89"/>
                  <a:gd name="T37" fmla="*/ 42 h 45"/>
                  <a:gd name="T38" fmla="*/ 76 w 89"/>
                  <a:gd name="T39" fmla="*/ 35 h 45"/>
                  <a:gd name="T40" fmla="*/ 76 w 89"/>
                  <a:gd name="T41" fmla="*/ 35 h 45"/>
                  <a:gd name="T42" fmla="*/ 86 w 89"/>
                  <a:gd name="T43" fmla="*/ 17 h 45"/>
                  <a:gd name="T44" fmla="*/ 89 w 89"/>
                  <a:gd name="T45" fmla="*/ 2 h 45"/>
                  <a:gd name="T46" fmla="*/ 89 w 89"/>
                  <a:gd name="T47" fmla="*/ 0 h 45"/>
                  <a:gd name="T48" fmla="*/ 0 w 89"/>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45">
                    <a:moveTo>
                      <a:pt x="0" y="0"/>
                    </a:moveTo>
                    <a:cubicBezTo>
                      <a:pt x="0" y="1"/>
                      <a:pt x="0" y="1"/>
                      <a:pt x="0" y="2"/>
                    </a:cubicBezTo>
                    <a:cubicBezTo>
                      <a:pt x="0" y="7"/>
                      <a:pt x="2" y="12"/>
                      <a:pt x="3" y="17"/>
                    </a:cubicBezTo>
                    <a:cubicBezTo>
                      <a:pt x="5" y="23"/>
                      <a:pt x="9" y="29"/>
                      <a:pt x="13" y="35"/>
                    </a:cubicBezTo>
                    <a:cubicBezTo>
                      <a:pt x="13" y="35"/>
                      <a:pt x="13" y="35"/>
                      <a:pt x="13" y="35"/>
                    </a:cubicBezTo>
                    <a:cubicBezTo>
                      <a:pt x="15" y="38"/>
                      <a:pt x="17" y="40"/>
                      <a:pt x="19" y="42"/>
                    </a:cubicBezTo>
                    <a:cubicBezTo>
                      <a:pt x="20" y="42"/>
                      <a:pt x="20" y="42"/>
                      <a:pt x="21" y="43"/>
                    </a:cubicBezTo>
                    <a:cubicBezTo>
                      <a:pt x="24" y="45"/>
                      <a:pt x="27" y="45"/>
                      <a:pt x="31" y="44"/>
                    </a:cubicBezTo>
                    <a:cubicBezTo>
                      <a:pt x="31" y="44"/>
                      <a:pt x="31" y="44"/>
                      <a:pt x="31" y="44"/>
                    </a:cubicBezTo>
                    <a:cubicBezTo>
                      <a:pt x="33" y="44"/>
                      <a:pt x="34" y="43"/>
                      <a:pt x="36" y="42"/>
                    </a:cubicBezTo>
                    <a:cubicBezTo>
                      <a:pt x="37" y="42"/>
                      <a:pt x="38" y="42"/>
                      <a:pt x="39" y="41"/>
                    </a:cubicBezTo>
                    <a:cubicBezTo>
                      <a:pt x="41" y="41"/>
                      <a:pt x="44" y="40"/>
                      <a:pt x="44" y="40"/>
                    </a:cubicBezTo>
                    <a:cubicBezTo>
                      <a:pt x="45" y="40"/>
                      <a:pt x="45" y="40"/>
                      <a:pt x="45" y="40"/>
                    </a:cubicBezTo>
                    <a:cubicBezTo>
                      <a:pt x="47" y="40"/>
                      <a:pt x="48" y="41"/>
                      <a:pt x="50" y="41"/>
                    </a:cubicBezTo>
                    <a:cubicBezTo>
                      <a:pt x="51" y="42"/>
                      <a:pt x="52" y="42"/>
                      <a:pt x="53" y="42"/>
                    </a:cubicBezTo>
                    <a:cubicBezTo>
                      <a:pt x="55" y="43"/>
                      <a:pt x="56" y="44"/>
                      <a:pt x="58" y="44"/>
                    </a:cubicBezTo>
                    <a:cubicBezTo>
                      <a:pt x="58" y="44"/>
                      <a:pt x="58" y="44"/>
                      <a:pt x="58" y="44"/>
                    </a:cubicBezTo>
                    <a:cubicBezTo>
                      <a:pt x="62" y="45"/>
                      <a:pt x="65" y="45"/>
                      <a:pt x="68" y="43"/>
                    </a:cubicBezTo>
                    <a:cubicBezTo>
                      <a:pt x="69" y="42"/>
                      <a:pt x="69" y="42"/>
                      <a:pt x="70" y="42"/>
                    </a:cubicBezTo>
                    <a:cubicBezTo>
                      <a:pt x="72" y="40"/>
                      <a:pt x="74" y="38"/>
                      <a:pt x="76" y="35"/>
                    </a:cubicBezTo>
                    <a:cubicBezTo>
                      <a:pt x="76" y="35"/>
                      <a:pt x="76" y="35"/>
                      <a:pt x="76" y="35"/>
                    </a:cubicBezTo>
                    <a:cubicBezTo>
                      <a:pt x="80" y="29"/>
                      <a:pt x="83" y="23"/>
                      <a:pt x="86" y="17"/>
                    </a:cubicBezTo>
                    <a:cubicBezTo>
                      <a:pt x="87" y="12"/>
                      <a:pt x="89" y="7"/>
                      <a:pt x="89" y="2"/>
                    </a:cubicBezTo>
                    <a:cubicBezTo>
                      <a:pt x="89" y="0"/>
                      <a:pt x="89" y="0"/>
                      <a:pt x="8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9" name="Freeform 233"/>
              <p:cNvSpPr/>
              <p:nvPr/>
            </p:nvSpPr>
            <p:spPr bwMode="auto">
              <a:xfrm>
                <a:off x="4129088" y="5675313"/>
                <a:ext cx="258763" cy="292100"/>
              </a:xfrm>
              <a:custGeom>
                <a:avLst/>
                <a:gdLst>
                  <a:gd name="T0" fmla="*/ 8 w 69"/>
                  <a:gd name="T1" fmla="*/ 2 h 78"/>
                  <a:gd name="T2" fmla="*/ 25 w 69"/>
                  <a:gd name="T3" fmla="*/ 12 h 78"/>
                  <a:gd name="T4" fmla="*/ 31 w 69"/>
                  <a:gd name="T5" fmla="*/ 21 h 78"/>
                  <a:gd name="T6" fmla="*/ 63 w 69"/>
                  <a:gd name="T7" fmla="*/ 15 h 78"/>
                  <a:gd name="T8" fmla="*/ 67 w 69"/>
                  <a:gd name="T9" fmla="*/ 22 h 78"/>
                  <a:gd name="T10" fmla="*/ 40 w 69"/>
                  <a:gd name="T11" fmla="*/ 34 h 78"/>
                  <a:gd name="T12" fmla="*/ 49 w 69"/>
                  <a:gd name="T13" fmla="*/ 47 h 78"/>
                  <a:gd name="T14" fmla="*/ 64 w 69"/>
                  <a:gd name="T15" fmla="*/ 48 h 78"/>
                  <a:gd name="T16" fmla="*/ 69 w 69"/>
                  <a:gd name="T17" fmla="*/ 55 h 78"/>
                  <a:gd name="T18" fmla="*/ 47 w 69"/>
                  <a:gd name="T19" fmla="*/ 61 h 78"/>
                  <a:gd name="T20" fmla="*/ 34 w 69"/>
                  <a:gd name="T21" fmla="*/ 78 h 78"/>
                  <a:gd name="T22" fmla="*/ 30 w 69"/>
                  <a:gd name="T23" fmla="*/ 71 h 78"/>
                  <a:gd name="T24" fmla="*/ 35 w 69"/>
                  <a:gd name="T25" fmla="*/ 57 h 78"/>
                  <a:gd name="T26" fmla="*/ 26 w 69"/>
                  <a:gd name="T27" fmla="*/ 43 h 78"/>
                  <a:gd name="T28" fmla="*/ 5 w 69"/>
                  <a:gd name="T29" fmla="*/ 64 h 78"/>
                  <a:gd name="T30" fmla="*/ 0 w 69"/>
                  <a:gd name="T31" fmla="*/ 57 h 78"/>
                  <a:gd name="T32" fmla="*/ 17 w 69"/>
                  <a:gd name="T33" fmla="*/ 31 h 78"/>
                  <a:gd name="T34" fmla="*/ 11 w 69"/>
                  <a:gd name="T35" fmla="*/ 21 h 78"/>
                  <a:gd name="T36" fmla="*/ 8 w 69"/>
                  <a:gd name="T3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78">
                    <a:moveTo>
                      <a:pt x="8" y="2"/>
                    </a:moveTo>
                    <a:cubicBezTo>
                      <a:pt x="12" y="0"/>
                      <a:pt x="22" y="8"/>
                      <a:pt x="25" y="12"/>
                    </a:cubicBezTo>
                    <a:cubicBezTo>
                      <a:pt x="31" y="21"/>
                      <a:pt x="31" y="21"/>
                      <a:pt x="31" y="21"/>
                    </a:cubicBezTo>
                    <a:cubicBezTo>
                      <a:pt x="63" y="15"/>
                      <a:pt x="63" y="15"/>
                      <a:pt x="63" y="15"/>
                    </a:cubicBezTo>
                    <a:cubicBezTo>
                      <a:pt x="67" y="22"/>
                      <a:pt x="67" y="22"/>
                      <a:pt x="67" y="22"/>
                    </a:cubicBezTo>
                    <a:cubicBezTo>
                      <a:pt x="40" y="34"/>
                      <a:pt x="40" y="34"/>
                      <a:pt x="40" y="34"/>
                    </a:cubicBezTo>
                    <a:cubicBezTo>
                      <a:pt x="49" y="47"/>
                      <a:pt x="49" y="47"/>
                      <a:pt x="49" y="47"/>
                    </a:cubicBezTo>
                    <a:cubicBezTo>
                      <a:pt x="64" y="48"/>
                      <a:pt x="64" y="48"/>
                      <a:pt x="64" y="48"/>
                    </a:cubicBezTo>
                    <a:cubicBezTo>
                      <a:pt x="69" y="55"/>
                      <a:pt x="69" y="55"/>
                      <a:pt x="69" y="55"/>
                    </a:cubicBezTo>
                    <a:cubicBezTo>
                      <a:pt x="47" y="61"/>
                      <a:pt x="47" y="61"/>
                      <a:pt x="47" y="61"/>
                    </a:cubicBezTo>
                    <a:cubicBezTo>
                      <a:pt x="34" y="78"/>
                      <a:pt x="34" y="78"/>
                      <a:pt x="34" y="78"/>
                    </a:cubicBezTo>
                    <a:cubicBezTo>
                      <a:pt x="30" y="71"/>
                      <a:pt x="30" y="71"/>
                      <a:pt x="30" y="71"/>
                    </a:cubicBezTo>
                    <a:cubicBezTo>
                      <a:pt x="35" y="57"/>
                      <a:pt x="35" y="57"/>
                      <a:pt x="35" y="57"/>
                    </a:cubicBezTo>
                    <a:cubicBezTo>
                      <a:pt x="26" y="43"/>
                      <a:pt x="26" y="43"/>
                      <a:pt x="26" y="43"/>
                    </a:cubicBezTo>
                    <a:cubicBezTo>
                      <a:pt x="5" y="64"/>
                      <a:pt x="5" y="64"/>
                      <a:pt x="5" y="64"/>
                    </a:cubicBezTo>
                    <a:cubicBezTo>
                      <a:pt x="0" y="57"/>
                      <a:pt x="0" y="57"/>
                      <a:pt x="0" y="57"/>
                    </a:cubicBezTo>
                    <a:cubicBezTo>
                      <a:pt x="17" y="31"/>
                      <a:pt x="17" y="31"/>
                      <a:pt x="17" y="31"/>
                    </a:cubicBezTo>
                    <a:cubicBezTo>
                      <a:pt x="11" y="21"/>
                      <a:pt x="11" y="21"/>
                      <a:pt x="11" y="21"/>
                    </a:cubicBezTo>
                    <a:cubicBezTo>
                      <a:pt x="8" y="17"/>
                      <a:pt x="5" y="5"/>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0" name="Freeform 234"/>
              <p:cNvSpPr/>
              <p:nvPr/>
            </p:nvSpPr>
            <p:spPr bwMode="auto">
              <a:xfrm>
                <a:off x="3213100" y="5527675"/>
                <a:ext cx="115888" cy="338138"/>
              </a:xfrm>
              <a:custGeom>
                <a:avLst/>
                <a:gdLst>
                  <a:gd name="T0" fmla="*/ 4 w 31"/>
                  <a:gd name="T1" fmla="*/ 10 h 90"/>
                  <a:gd name="T2" fmla="*/ 1 w 31"/>
                  <a:gd name="T3" fmla="*/ 21 h 90"/>
                  <a:gd name="T4" fmla="*/ 3 w 31"/>
                  <a:gd name="T5" fmla="*/ 31 h 90"/>
                  <a:gd name="T6" fmla="*/ 11 w 31"/>
                  <a:gd name="T7" fmla="*/ 41 h 90"/>
                  <a:gd name="T8" fmla="*/ 11 w 31"/>
                  <a:gd name="T9" fmla="*/ 90 h 90"/>
                  <a:gd name="T10" fmla="*/ 20 w 31"/>
                  <a:gd name="T11" fmla="*/ 90 h 90"/>
                  <a:gd name="T12" fmla="*/ 20 w 31"/>
                  <a:gd name="T13" fmla="*/ 41 h 90"/>
                  <a:gd name="T14" fmla="*/ 29 w 31"/>
                  <a:gd name="T15" fmla="*/ 31 h 90"/>
                  <a:gd name="T16" fmla="*/ 31 w 31"/>
                  <a:gd name="T17" fmla="*/ 21 h 90"/>
                  <a:gd name="T18" fmla="*/ 28 w 31"/>
                  <a:gd name="T19" fmla="*/ 10 h 90"/>
                  <a:gd name="T20" fmla="*/ 21 w 31"/>
                  <a:gd name="T21" fmla="*/ 0 h 90"/>
                  <a:gd name="T22" fmla="*/ 23 w 31"/>
                  <a:gd name="T23" fmla="*/ 21 h 90"/>
                  <a:gd name="T24" fmla="*/ 20 w 31"/>
                  <a:gd name="T25" fmla="*/ 21 h 90"/>
                  <a:gd name="T26" fmla="*/ 18 w 31"/>
                  <a:gd name="T27" fmla="*/ 0 h 90"/>
                  <a:gd name="T28" fmla="*/ 16 w 31"/>
                  <a:gd name="T29" fmla="*/ 0 h 90"/>
                  <a:gd name="T30" fmla="*/ 14 w 31"/>
                  <a:gd name="T31" fmla="*/ 0 h 90"/>
                  <a:gd name="T32" fmla="*/ 11 w 31"/>
                  <a:gd name="T33" fmla="*/ 21 h 90"/>
                  <a:gd name="T34" fmla="*/ 8 w 31"/>
                  <a:gd name="T35" fmla="*/ 21 h 90"/>
                  <a:gd name="T36" fmla="*/ 11 w 31"/>
                  <a:gd name="T37" fmla="*/ 0 h 90"/>
                  <a:gd name="T38" fmla="*/ 4 w 31"/>
                  <a:gd name="T39"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90">
                    <a:moveTo>
                      <a:pt x="4" y="10"/>
                    </a:moveTo>
                    <a:cubicBezTo>
                      <a:pt x="3" y="14"/>
                      <a:pt x="1" y="18"/>
                      <a:pt x="1" y="21"/>
                    </a:cubicBezTo>
                    <a:cubicBezTo>
                      <a:pt x="0" y="25"/>
                      <a:pt x="1" y="28"/>
                      <a:pt x="3" y="31"/>
                    </a:cubicBezTo>
                    <a:cubicBezTo>
                      <a:pt x="5" y="34"/>
                      <a:pt x="8" y="39"/>
                      <a:pt x="11" y="41"/>
                    </a:cubicBezTo>
                    <a:cubicBezTo>
                      <a:pt x="11" y="90"/>
                      <a:pt x="11" y="90"/>
                      <a:pt x="11" y="90"/>
                    </a:cubicBezTo>
                    <a:cubicBezTo>
                      <a:pt x="20" y="90"/>
                      <a:pt x="20" y="90"/>
                      <a:pt x="20" y="90"/>
                    </a:cubicBezTo>
                    <a:cubicBezTo>
                      <a:pt x="20" y="41"/>
                      <a:pt x="20" y="41"/>
                      <a:pt x="20" y="41"/>
                    </a:cubicBezTo>
                    <a:cubicBezTo>
                      <a:pt x="24" y="39"/>
                      <a:pt x="27" y="34"/>
                      <a:pt x="29" y="31"/>
                    </a:cubicBezTo>
                    <a:cubicBezTo>
                      <a:pt x="31" y="28"/>
                      <a:pt x="31" y="25"/>
                      <a:pt x="31" y="21"/>
                    </a:cubicBezTo>
                    <a:cubicBezTo>
                      <a:pt x="31" y="18"/>
                      <a:pt x="29" y="14"/>
                      <a:pt x="28" y="10"/>
                    </a:cubicBezTo>
                    <a:cubicBezTo>
                      <a:pt x="27" y="7"/>
                      <a:pt x="25" y="0"/>
                      <a:pt x="21" y="0"/>
                    </a:cubicBezTo>
                    <a:cubicBezTo>
                      <a:pt x="23" y="21"/>
                      <a:pt x="23" y="21"/>
                      <a:pt x="23" y="21"/>
                    </a:cubicBezTo>
                    <a:cubicBezTo>
                      <a:pt x="20" y="21"/>
                      <a:pt x="20" y="21"/>
                      <a:pt x="20" y="21"/>
                    </a:cubicBezTo>
                    <a:cubicBezTo>
                      <a:pt x="18" y="0"/>
                      <a:pt x="18" y="0"/>
                      <a:pt x="18" y="0"/>
                    </a:cubicBezTo>
                    <a:cubicBezTo>
                      <a:pt x="16" y="0"/>
                      <a:pt x="16" y="0"/>
                      <a:pt x="16" y="0"/>
                    </a:cubicBezTo>
                    <a:cubicBezTo>
                      <a:pt x="14" y="0"/>
                      <a:pt x="14" y="0"/>
                      <a:pt x="14" y="0"/>
                    </a:cubicBezTo>
                    <a:cubicBezTo>
                      <a:pt x="11" y="21"/>
                      <a:pt x="11" y="21"/>
                      <a:pt x="11" y="21"/>
                    </a:cubicBezTo>
                    <a:cubicBezTo>
                      <a:pt x="8" y="21"/>
                      <a:pt x="8" y="21"/>
                      <a:pt x="8" y="21"/>
                    </a:cubicBezTo>
                    <a:cubicBezTo>
                      <a:pt x="11" y="0"/>
                      <a:pt x="11" y="0"/>
                      <a:pt x="11" y="0"/>
                    </a:cubicBezTo>
                    <a:cubicBezTo>
                      <a:pt x="7" y="0"/>
                      <a:pt x="5" y="7"/>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1" name="Freeform 235"/>
              <p:cNvSpPr/>
              <p:nvPr/>
            </p:nvSpPr>
            <p:spPr bwMode="auto">
              <a:xfrm>
                <a:off x="3367088" y="5521325"/>
                <a:ext cx="123825" cy="344488"/>
              </a:xfrm>
              <a:custGeom>
                <a:avLst/>
                <a:gdLst>
                  <a:gd name="T0" fmla="*/ 21 w 33"/>
                  <a:gd name="T1" fmla="*/ 92 h 92"/>
                  <a:gd name="T2" fmla="*/ 21 w 33"/>
                  <a:gd name="T3" fmla="*/ 44 h 92"/>
                  <a:gd name="T4" fmla="*/ 33 w 33"/>
                  <a:gd name="T5" fmla="*/ 24 h 92"/>
                  <a:gd name="T6" fmla="*/ 17 w 33"/>
                  <a:gd name="T7" fmla="*/ 0 h 92"/>
                  <a:gd name="T8" fmla="*/ 0 w 33"/>
                  <a:gd name="T9" fmla="*/ 24 h 92"/>
                  <a:gd name="T10" fmla="*/ 12 w 33"/>
                  <a:gd name="T11" fmla="*/ 44 h 92"/>
                  <a:gd name="T12" fmla="*/ 12 w 33"/>
                  <a:gd name="T13" fmla="*/ 92 h 92"/>
                  <a:gd name="T14" fmla="*/ 21 w 3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2">
                    <a:moveTo>
                      <a:pt x="21" y="92"/>
                    </a:moveTo>
                    <a:cubicBezTo>
                      <a:pt x="21" y="44"/>
                      <a:pt x="21" y="44"/>
                      <a:pt x="21" y="44"/>
                    </a:cubicBezTo>
                    <a:cubicBezTo>
                      <a:pt x="28" y="41"/>
                      <a:pt x="33" y="34"/>
                      <a:pt x="33" y="24"/>
                    </a:cubicBezTo>
                    <a:cubicBezTo>
                      <a:pt x="33" y="13"/>
                      <a:pt x="26" y="0"/>
                      <a:pt x="17" y="0"/>
                    </a:cubicBezTo>
                    <a:cubicBezTo>
                      <a:pt x="7" y="0"/>
                      <a:pt x="0" y="13"/>
                      <a:pt x="0" y="24"/>
                    </a:cubicBezTo>
                    <a:cubicBezTo>
                      <a:pt x="0" y="33"/>
                      <a:pt x="5" y="41"/>
                      <a:pt x="12" y="44"/>
                    </a:cubicBezTo>
                    <a:cubicBezTo>
                      <a:pt x="12" y="92"/>
                      <a:pt x="12" y="92"/>
                      <a:pt x="12" y="92"/>
                    </a:cubicBezTo>
                    <a:lnTo>
                      <a:pt x="21"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2" name="Oval 236"/>
              <p:cNvSpPr>
                <a:spLocks noChangeArrowheads="1"/>
              </p:cNvSpPr>
              <p:nvPr/>
            </p:nvSpPr>
            <p:spPr bwMode="auto">
              <a:xfrm>
                <a:off x="3724275" y="6403975"/>
                <a:ext cx="168275" cy="168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3" name="Rectangle 237"/>
              <p:cNvSpPr>
                <a:spLocks noChangeArrowheads="1"/>
              </p:cNvSpPr>
              <p:nvPr/>
            </p:nvSpPr>
            <p:spPr bwMode="auto">
              <a:xfrm>
                <a:off x="3798888" y="6362700"/>
                <a:ext cx="1905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4" name="Rectangle 239"/>
              <p:cNvSpPr>
                <a:spLocks noChangeArrowheads="1"/>
              </p:cNvSpPr>
              <p:nvPr/>
            </p:nvSpPr>
            <p:spPr bwMode="auto">
              <a:xfrm>
                <a:off x="3903663" y="6478588"/>
                <a:ext cx="301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5" name="Rectangle 240"/>
              <p:cNvSpPr>
                <a:spLocks noChangeArrowheads="1"/>
              </p:cNvSpPr>
              <p:nvPr/>
            </p:nvSpPr>
            <p:spPr bwMode="auto">
              <a:xfrm>
                <a:off x="3798888" y="6583363"/>
                <a:ext cx="1905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6" name="Rectangle 241"/>
              <p:cNvSpPr>
                <a:spLocks noChangeArrowheads="1"/>
              </p:cNvSpPr>
              <p:nvPr/>
            </p:nvSpPr>
            <p:spPr bwMode="auto">
              <a:xfrm>
                <a:off x="3683000" y="6478588"/>
                <a:ext cx="301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7" name="Freeform 242"/>
              <p:cNvSpPr/>
              <p:nvPr/>
            </p:nvSpPr>
            <p:spPr bwMode="auto">
              <a:xfrm>
                <a:off x="3870325" y="6392863"/>
                <a:ext cx="33338" cy="33338"/>
              </a:xfrm>
              <a:custGeom>
                <a:avLst/>
                <a:gdLst>
                  <a:gd name="T0" fmla="*/ 21 w 21"/>
                  <a:gd name="T1" fmla="*/ 9 h 21"/>
                  <a:gd name="T2" fmla="*/ 9 w 21"/>
                  <a:gd name="T3" fmla="*/ 21 h 21"/>
                  <a:gd name="T4" fmla="*/ 0 w 21"/>
                  <a:gd name="T5" fmla="*/ 11 h 21"/>
                  <a:gd name="T6" fmla="*/ 12 w 21"/>
                  <a:gd name="T7" fmla="*/ 0 h 21"/>
                  <a:gd name="T8" fmla="*/ 21 w 21"/>
                  <a:gd name="T9" fmla="*/ 9 h 21"/>
                </a:gdLst>
                <a:ahLst/>
                <a:cxnLst>
                  <a:cxn ang="0">
                    <a:pos x="T0" y="T1"/>
                  </a:cxn>
                  <a:cxn ang="0">
                    <a:pos x="T2" y="T3"/>
                  </a:cxn>
                  <a:cxn ang="0">
                    <a:pos x="T4" y="T5"/>
                  </a:cxn>
                  <a:cxn ang="0">
                    <a:pos x="T6" y="T7"/>
                  </a:cxn>
                  <a:cxn ang="0">
                    <a:pos x="T8" y="T9"/>
                  </a:cxn>
                </a:cxnLst>
                <a:rect l="0" t="0" r="r" b="b"/>
                <a:pathLst>
                  <a:path w="21" h="21">
                    <a:moveTo>
                      <a:pt x="21" y="9"/>
                    </a:moveTo>
                    <a:lnTo>
                      <a:pt x="9" y="21"/>
                    </a:lnTo>
                    <a:lnTo>
                      <a:pt x="0" y="11"/>
                    </a:lnTo>
                    <a:lnTo>
                      <a:pt x="12" y="0"/>
                    </a:lnTo>
                    <a:lnTo>
                      <a:pt x="2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8" name="Freeform 243"/>
              <p:cNvSpPr/>
              <p:nvPr/>
            </p:nvSpPr>
            <p:spPr bwMode="auto">
              <a:xfrm>
                <a:off x="3870325" y="6550025"/>
                <a:ext cx="33338" cy="33338"/>
              </a:xfrm>
              <a:custGeom>
                <a:avLst/>
                <a:gdLst>
                  <a:gd name="T0" fmla="*/ 9 w 21"/>
                  <a:gd name="T1" fmla="*/ 0 h 21"/>
                  <a:gd name="T2" fmla="*/ 21 w 21"/>
                  <a:gd name="T3" fmla="*/ 12 h 21"/>
                  <a:gd name="T4" fmla="*/ 12 w 21"/>
                  <a:gd name="T5" fmla="*/ 21 h 21"/>
                  <a:gd name="T6" fmla="*/ 0 w 21"/>
                  <a:gd name="T7" fmla="*/ 9 h 21"/>
                  <a:gd name="T8" fmla="*/ 9 w 21"/>
                  <a:gd name="T9" fmla="*/ 0 h 21"/>
                </a:gdLst>
                <a:ahLst/>
                <a:cxnLst>
                  <a:cxn ang="0">
                    <a:pos x="T0" y="T1"/>
                  </a:cxn>
                  <a:cxn ang="0">
                    <a:pos x="T2" y="T3"/>
                  </a:cxn>
                  <a:cxn ang="0">
                    <a:pos x="T4" y="T5"/>
                  </a:cxn>
                  <a:cxn ang="0">
                    <a:pos x="T6" y="T7"/>
                  </a:cxn>
                  <a:cxn ang="0">
                    <a:pos x="T8" y="T9"/>
                  </a:cxn>
                </a:cxnLst>
                <a:rect l="0" t="0" r="r" b="b"/>
                <a:pathLst>
                  <a:path w="21" h="21">
                    <a:moveTo>
                      <a:pt x="9" y="0"/>
                    </a:moveTo>
                    <a:lnTo>
                      <a:pt x="21" y="12"/>
                    </a:lnTo>
                    <a:lnTo>
                      <a:pt x="12" y="21"/>
                    </a:lnTo>
                    <a:lnTo>
                      <a:pt x="0" y="9"/>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9" name="Freeform 244"/>
              <p:cNvSpPr/>
              <p:nvPr/>
            </p:nvSpPr>
            <p:spPr bwMode="auto">
              <a:xfrm>
                <a:off x="3713163" y="6550025"/>
                <a:ext cx="33338" cy="33338"/>
              </a:xfrm>
              <a:custGeom>
                <a:avLst/>
                <a:gdLst>
                  <a:gd name="T0" fmla="*/ 11 w 21"/>
                  <a:gd name="T1" fmla="*/ 0 h 21"/>
                  <a:gd name="T2" fmla="*/ 21 w 21"/>
                  <a:gd name="T3" fmla="*/ 9 h 21"/>
                  <a:gd name="T4" fmla="*/ 9 w 21"/>
                  <a:gd name="T5" fmla="*/ 21 h 21"/>
                  <a:gd name="T6" fmla="*/ 0 w 21"/>
                  <a:gd name="T7" fmla="*/ 12 h 21"/>
                  <a:gd name="T8" fmla="*/ 11 w 21"/>
                  <a:gd name="T9" fmla="*/ 0 h 21"/>
                </a:gdLst>
                <a:ahLst/>
                <a:cxnLst>
                  <a:cxn ang="0">
                    <a:pos x="T0" y="T1"/>
                  </a:cxn>
                  <a:cxn ang="0">
                    <a:pos x="T2" y="T3"/>
                  </a:cxn>
                  <a:cxn ang="0">
                    <a:pos x="T4" y="T5"/>
                  </a:cxn>
                  <a:cxn ang="0">
                    <a:pos x="T6" y="T7"/>
                  </a:cxn>
                  <a:cxn ang="0">
                    <a:pos x="T8" y="T9"/>
                  </a:cxn>
                </a:cxnLst>
                <a:rect l="0" t="0" r="r" b="b"/>
                <a:pathLst>
                  <a:path w="21" h="21">
                    <a:moveTo>
                      <a:pt x="11" y="0"/>
                    </a:moveTo>
                    <a:lnTo>
                      <a:pt x="21" y="9"/>
                    </a:lnTo>
                    <a:lnTo>
                      <a:pt x="9" y="21"/>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80" name="Freeform 245"/>
              <p:cNvSpPr/>
              <p:nvPr/>
            </p:nvSpPr>
            <p:spPr bwMode="auto">
              <a:xfrm>
                <a:off x="3713163" y="6392863"/>
                <a:ext cx="33338" cy="33338"/>
              </a:xfrm>
              <a:custGeom>
                <a:avLst/>
                <a:gdLst>
                  <a:gd name="T0" fmla="*/ 21 w 21"/>
                  <a:gd name="T1" fmla="*/ 11 h 21"/>
                  <a:gd name="T2" fmla="*/ 11 w 21"/>
                  <a:gd name="T3" fmla="*/ 21 h 21"/>
                  <a:gd name="T4" fmla="*/ 0 w 21"/>
                  <a:gd name="T5" fmla="*/ 9 h 21"/>
                  <a:gd name="T6" fmla="*/ 9 w 21"/>
                  <a:gd name="T7" fmla="*/ 0 h 21"/>
                  <a:gd name="T8" fmla="*/ 21 w 21"/>
                  <a:gd name="T9" fmla="*/ 11 h 21"/>
                </a:gdLst>
                <a:ahLst/>
                <a:cxnLst>
                  <a:cxn ang="0">
                    <a:pos x="T0" y="T1"/>
                  </a:cxn>
                  <a:cxn ang="0">
                    <a:pos x="T2" y="T3"/>
                  </a:cxn>
                  <a:cxn ang="0">
                    <a:pos x="T4" y="T5"/>
                  </a:cxn>
                  <a:cxn ang="0">
                    <a:pos x="T6" y="T7"/>
                  </a:cxn>
                  <a:cxn ang="0">
                    <a:pos x="T8" y="T9"/>
                  </a:cxn>
                </a:cxnLst>
                <a:rect l="0" t="0" r="r" b="b"/>
                <a:pathLst>
                  <a:path w="21" h="21">
                    <a:moveTo>
                      <a:pt x="21" y="11"/>
                    </a:moveTo>
                    <a:lnTo>
                      <a:pt x="11" y="21"/>
                    </a:lnTo>
                    <a:lnTo>
                      <a:pt x="0" y="9"/>
                    </a:lnTo>
                    <a:lnTo>
                      <a:pt x="9" y="0"/>
                    </a:lnTo>
                    <a:lnTo>
                      <a:pt x="2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81" name="Freeform 246"/>
              <p:cNvSpPr/>
              <p:nvPr/>
            </p:nvSpPr>
            <p:spPr bwMode="auto">
              <a:xfrm>
                <a:off x="3836988" y="6365875"/>
                <a:ext cx="28575" cy="38100"/>
              </a:xfrm>
              <a:custGeom>
                <a:avLst/>
                <a:gdLst>
                  <a:gd name="T0" fmla="*/ 18 w 18"/>
                  <a:gd name="T1" fmla="*/ 5 h 24"/>
                  <a:gd name="T2" fmla="*/ 11 w 18"/>
                  <a:gd name="T3" fmla="*/ 24 h 24"/>
                  <a:gd name="T4" fmla="*/ 0 w 18"/>
                  <a:gd name="T5" fmla="*/ 19 h 24"/>
                  <a:gd name="T6" fmla="*/ 7 w 18"/>
                  <a:gd name="T7" fmla="*/ 0 h 24"/>
                  <a:gd name="T8" fmla="*/ 18 w 18"/>
                  <a:gd name="T9" fmla="*/ 5 h 24"/>
                </a:gdLst>
                <a:ahLst/>
                <a:cxnLst>
                  <a:cxn ang="0">
                    <a:pos x="T0" y="T1"/>
                  </a:cxn>
                  <a:cxn ang="0">
                    <a:pos x="T2" y="T3"/>
                  </a:cxn>
                  <a:cxn ang="0">
                    <a:pos x="T4" y="T5"/>
                  </a:cxn>
                  <a:cxn ang="0">
                    <a:pos x="T6" y="T7"/>
                  </a:cxn>
                  <a:cxn ang="0">
                    <a:pos x="T8" y="T9"/>
                  </a:cxn>
                </a:cxnLst>
                <a:rect l="0" t="0" r="r" b="b"/>
                <a:pathLst>
                  <a:path w="18" h="24">
                    <a:moveTo>
                      <a:pt x="18" y="5"/>
                    </a:moveTo>
                    <a:lnTo>
                      <a:pt x="11" y="24"/>
                    </a:lnTo>
                    <a:lnTo>
                      <a:pt x="0" y="19"/>
                    </a:lnTo>
                    <a:lnTo>
                      <a:pt x="7" y="0"/>
                    </a:lnTo>
                    <a:lnTo>
                      <a:pt x="1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82" name="Freeform 247"/>
              <p:cNvSpPr/>
              <p:nvPr/>
            </p:nvSpPr>
            <p:spPr bwMode="auto">
              <a:xfrm>
                <a:off x="3892550" y="6516688"/>
                <a:ext cx="38100" cy="30163"/>
              </a:xfrm>
              <a:custGeom>
                <a:avLst/>
                <a:gdLst>
                  <a:gd name="T0" fmla="*/ 5 w 24"/>
                  <a:gd name="T1" fmla="*/ 0 h 19"/>
                  <a:gd name="T2" fmla="*/ 24 w 24"/>
                  <a:gd name="T3" fmla="*/ 7 h 19"/>
                  <a:gd name="T4" fmla="*/ 19 w 24"/>
                  <a:gd name="T5" fmla="*/ 19 h 19"/>
                  <a:gd name="T6" fmla="*/ 0 w 24"/>
                  <a:gd name="T7" fmla="*/ 11 h 19"/>
                  <a:gd name="T8" fmla="*/ 5 w 24"/>
                  <a:gd name="T9" fmla="*/ 0 h 19"/>
                </a:gdLst>
                <a:ahLst/>
                <a:cxnLst>
                  <a:cxn ang="0">
                    <a:pos x="T0" y="T1"/>
                  </a:cxn>
                  <a:cxn ang="0">
                    <a:pos x="T2" y="T3"/>
                  </a:cxn>
                  <a:cxn ang="0">
                    <a:pos x="T4" y="T5"/>
                  </a:cxn>
                  <a:cxn ang="0">
                    <a:pos x="T6" y="T7"/>
                  </a:cxn>
                  <a:cxn ang="0">
                    <a:pos x="T8" y="T9"/>
                  </a:cxn>
                </a:cxnLst>
                <a:rect l="0" t="0" r="r" b="b"/>
                <a:pathLst>
                  <a:path w="24" h="19">
                    <a:moveTo>
                      <a:pt x="5" y="0"/>
                    </a:moveTo>
                    <a:lnTo>
                      <a:pt x="24" y="7"/>
                    </a:lnTo>
                    <a:lnTo>
                      <a:pt x="19" y="19"/>
                    </a:lnTo>
                    <a:lnTo>
                      <a:pt x="0" y="11"/>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83" name="Freeform 248"/>
              <p:cNvSpPr/>
              <p:nvPr/>
            </p:nvSpPr>
            <p:spPr bwMode="auto">
              <a:xfrm>
                <a:off x="3749675" y="6572250"/>
                <a:ext cx="33338" cy="38100"/>
              </a:xfrm>
              <a:custGeom>
                <a:avLst/>
                <a:gdLst>
                  <a:gd name="T0" fmla="*/ 21 w 21"/>
                  <a:gd name="T1" fmla="*/ 5 h 24"/>
                  <a:gd name="T2" fmla="*/ 12 w 21"/>
                  <a:gd name="T3" fmla="*/ 24 h 24"/>
                  <a:gd name="T4" fmla="*/ 0 w 21"/>
                  <a:gd name="T5" fmla="*/ 19 h 24"/>
                  <a:gd name="T6" fmla="*/ 7 w 21"/>
                  <a:gd name="T7" fmla="*/ 0 h 24"/>
                  <a:gd name="T8" fmla="*/ 21 w 21"/>
                  <a:gd name="T9" fmla="*/ 5 h 24"/>
                </a:gdLst>
                <a:ahLst/>
                <a:cxnLst>
                  <a:cxn ang="0">
                    <a:pos x="T0" y="T1"/>
                  </a:cxn>
                  <a:cxn ang="0">
                    <a:pos x="T2" y="T3"/>
                  </a:cxn>
                  <a:cxn ang="0">
                    <a:pos x="T4" y="T5"/>
                  </a:cxn>
                  <a:cxn ang="0">
                    <a:pos x="T6" y="T7"/>
                  </a:cxn>
                  <a:cxn ang="0">
                    <a:pos x="T8" y="T9"/>
                  </a:cxn>
                </a:cxnLst>
                <a:rect l="0" t="0" r="r" b="b"/>
                <a:pathLst>
                  <a:path w="21" h="24">
                    <a:moveTo>
                      <a:pt x="21" y="5"/>
                    </a:moveTo>
                    <a:lnTo>
                      <a:pt x="12" y="24"/>
                    </a:lnTo>
                    <a:lnTo>
                      <a:pt x="0" y="19"/>
                    </a:lnTo>
                    <a:lnTo>
                      <a:pt x="7" y="0"/>
                    </a:lnTo>
                    <a:lnTo>
                      <a:pt x="2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84" name="Freeform 249"/>
              <p:cNvSpPr/>
              <p:nvPr/>
            </p:nvSpPr>
            <p:spPr bwMode="auto">
              <a:xfrm>
                <a:off x="3686175" y="6429375"/>
                <a:ext cx="38100" cy="30163"/>
              </a:xfrm>
              <a:custGeom>
                <a:avLst/>
                <a:gdLst>
                  <a:gd name="T0" fmla="*/ 19 w 24"/>
                  <a:gd name="T1" fmla="*/ 19 h 19"/>
                  <a:gd name="T2" fmla="*/ 0 w 24"/>
                  <a:gd name="T3" fmla="*/ 12 h 19"/>
                  <a:gd name="T4" fmla="*/ 7 w 24"/>
                  <a:gd name="T5" fmla="*/ 0 h 19"/>
                  <a:gd name="T6" fmla="*/ 24 w 24"/>
                  <a:gd name="T7" fmla="*/ 7 h 19"/>
                  <a:gd name="T8" fmla="*/ 19 w 24"/>
                  <a:gd name="T9" fmla="*/ 19 h 19"/>
                </a:gdLst>
                <a:ahLst/>
                <a:cxnLst>
                  <a:cxn ang="0">
                    <a:pos x="T0" y="T1"/>
                  </a:cxn>
                  <a:cxn ang="0">
                    <a:pos x="T2" y="T3"/>
                  </a:cxn>
                  <a:cxn ang="0">
                    <a:pos x="T4" y="T5"/>
                  </a:cxn>
                  <a:cxn ang="0">
                    <a:pos x="T6" y="T7"/>
                  </a:cxn>
                  <a:cxn ang="0">
                    <a:pos x="T8" y="T9"/>
                  </a:cxn>
                </a:cxnLst>
                <a:rect l="0" t="0" r="r" b="b"/>
                <a:pathLst>
                  <a:path w="24" h="19">
                    <a:moveTo>
                      <a:pt x="19" y="19"/>
                    </a:moveTo>
                    <a:lnTo>
                      <a:pt x="0" y="12"/>
                    </a:lnTo>
                    <a:lnTo>
                      <a:pt x="7" y="0"/>
                    </a:lnTo>
                    <a:lnTo>
                      <a:pt x="24" y="7"/>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85" name="Freeform 250"/>
              <p:cNvSpPr/>
              <p:nvPr/>
            </p:nvSpPr>
            <p:spPr bwMode="auto">
              <a:xfrm>
                <a:off x="3892550" y="6429375"/>
                <a:ext cx="38100" cy="30163"/>
              </a:xfrm>
              <a:custGeom>
                <a:avLst/>
                <a:gdLst>
                  <a:gd name="T0" fmla="*/ 0 w 24"/>
                  <a:gd name="T1" fmla="*/ 7 h 19"/>
                  <a:gd name="T2" fmla="*/ 19 w 24"/>
                  <a:gd name="T3" fmla="*/ 0 h 19"/>
                  <a:gd name="T4" fmla="*/ 24 w 24"/>
                  <a:gd name="T5" fmla="*/ 12 h 19"/>
                  <a:gd name="T6" fmla="*/ 5 w 24"/>
                  <a:gd name="T7" fmla="*/ 19 h 19"/>
                  <a:gd name="T8" fmla="*/ 0 w 24"/>
                  <a:gd name="T9" fmla="*/ 7 h 19"/>
                </a:gdLst>
                <a:ahLst/>
                <a:cxnLst>
                  <a:cxn ang="0">
                    <a:pos x="T0" y="T1"/>
                  </a:cxn>
                  <a:cxn ang="0">
                    <a:pos x="T2" y="T3"/>
                  </a:cxn>
                  <a:cxn ang="0">
                    <a:pos x="T4" y="T5"/>
                  </a:cxn>
                  <a:cxn ang="0">
                    <a:pos x="T6" y="T7"/>
                  </a:cxn>
                  <a:cxn ang="0">
                    <a:pos x="T8" y="T9"/>
                  </a:cxn>
                </a:cxnLst>
                <a:rect l="0" t="0" r="r" b="b"/>
                <a:pathLst>
                  <a:path w="24" h="19">
                    <a:moveTo>
                      <a:pt x="0" y="7"/>
                    </a:moveTo>
                    <a:lnTo>
                      <a:pt x="19" y="0"/>
                    </a:lnTo>
                    <a:lnTo>
                      <a:pt x="24" y="12"/>
                    </a:lnTo>
                    <a:lnTo>
                      <a:pt x="5" y="19"/>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86" name="Freeform 251"/>
              <p:cNvSpPr/>
              <p:nvPr/>
            </p:nvSpPr>
            <p:spPr bwMode="auto">
              <a:xfrm>
                <a:off x="3836988" y="6572250"/>
                <a:ext cx="28575" cy="38100"/>
              </a:xfrm>
              <a:custGeom>
                <a:avLst/>
                <a:gdLst>
                  <a:gd name="T0" fmla="*/ 18 w 18"/>
                  <a:gd name="T1" fmla="*/ 17 h 24"/>
                  <a:gd name="T2" fmla="*/ 7 w 18"/>
                  <a:gd name="T3" fmla="*/ 24 h 24"/>
                  <a:gd name="T4" fmla="*/ 0 w 18"/>
                  <a:gd name="T5" fmla="*/ 5 h 24"/>
                  <a:gd name="T6" fmla="*/ 11 w 18"/>
                  <a:gd name="T7" fmla="*/ 0 h 24"/>
                  <a:gd name="T8" fmla="*/ 18 w 18"/>
                  <a:gd name="T9" fmla="*/ 17 h 24"/>
                </a:gdLst>
                <a:ahLst/>
                <a:cxnLst>
                  <a:cxn ang="0">
                    <a:pos x="T0" y="T1"/>
                  </a:cxn>
                  <a:cxn ang="0">
                    <a:pos x="T2" y="T3"/>
                  </a:cxn>
                  <a:cxn ang="0">
                    <a:pos x="T4" y="T5"/>
                  </a:cxn>
                  <a:cxn ang="0">
                    <a:pos x="T6" y="T7"/>
                  </a:cxn>
                  <a:cxn ang="0">
                    <a:pos x="T8" y="T9"/>
                  </a:cxn>
                </a:cxnLst>
                <a:rect l="0" t="0" r="r" b="b"/>
                <a:pathLst>
                  <a:path w="18" h="24">
                    <a:moveTo>
                      <a:pt x="18" y="17"/>
                    </a:moveTo>
                    <a:lnTo>
                      <a:pt x="7" y="24"/>
                    </a:lnTo>
                    <a:lnTo>
                      <a:pt x="0" y="5"/>
                    </a:lnTo>
                    <a:lnTo>
                      <a:pt x="11" y="0"/>
                    </a:lnTo>
                    <a:lnTo>
                      <a:pt x="1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87" name="Freeform 252"/>
              <p:cNvSpPr/>
              <p:nvPr/>
            </p:nvSpPr>
            <p:spPr bwMode="auto">
              <a:xfrm>
                <a:off x="3686175" y="6516688"/>
                <a:ext cx="38100" cy="30163"/>
              </a:xfrm>
              <a:custGeom>
                <a:avLst/>
                <a:gdLst>
                  <a:gd name="T0" fmla="*/ 24 w 24"/>
                  <a:gd name="T1" fmla="*/ 11 h 19"/>
                  <a:gd name="T2" fmla="*/ 7 w 24"/>
                  <a:gd name="T3" fmla="*/ 19 h 19"/>
                  <a:gd name="T4" fmla="*/ 0 w 24"/>
                  <a:gd name="T5" fmla="*/ 7 h 19"/>
                  <a:gd name="T6" fmla="*/ 19 w 24"/>
                  <a:gd name="T7" fmla="*/ 0 h 19"/>
                  <a:gd name="T8" fmla="*/ 24 w 24"/>
                  <a:gd name="T9" fmla="*/ 11 h 19"/>
                </a:gdLst>
                <a:ahLst/>
                <a:cxnLst>
                  <a:cxn ang="0">
                    <a:pos x="T0" y="T1"/>
                  </a:cxn>
                  <a:cxn ang="0">
                    <a:pos x="T2" y="T3"/>
                  </a:cxn>
                  <a:cxn ang="0">
                    <a:pos x="T4" y="T5"/>
                  </a:cxn>
                  <a:cxn ang="0">
                    <a:pos x="T6" y="T7"/>
                  </a:cxn>
                  <a:cxn ang="0">
                    <a:pos x="T8" y="T9"/>
                  </a:cxn>
                </a:cxnLst>
                <a:rect l="0" t="0" r="r" b="b"/>
                <a:pathLst>
                  <a:path w="24" h="19">
                    <a:moveTo>
                      <a:pt x="24" y="11"/>
                    </a:moveTo>
                    <a:lnTo>
                      <a:pt x="7" y="19"/>
                    </a:lnTo>
                    <a:lnTo>
                      <a:pt x="0" y="7"/>
                    </a:lnTo>
                    <a:lnTo>
                      <a:pt x="19" y="0"/>
                    </a:lnTo>
                    <a:lnTo>
                      <a:pt x="2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88" name="Freeform 253"/>
              <p:cNvSpPr/>
              <p:nvPr/>
            </p:nvSpPr>
            <p:spPr bwMode="auto">
              <a:xfrm>
                <a:off x="3749675" y="6365875"/>
                <a:ext cx="30163" cy="38100"/>
              </a:xfrm>
              <a:custGeom>
                <a:avLst/>
                <a:gdLst>
                  <a:gd name="T0" fmla="*/ 19 w 19"/>
                  <a:gd name="T1" fmla="*/ 19 h 24"/>
                  <a:gd name="T2" fmla="*/ 7 w 19"/>
                  <a:gd name="T3" fmla="*/ 24 h 24"/>
                  <a:gd name="T4" fmla="*/ 0 w 19"/>
                  <a:gd name="T5" fmla="*/ 7 h 24"/>
                  <a:gd name="T6" fmla="*/ 12 w 19"/>
                  <a:gd name="T7" fmla="*/ 0 h 24"/>
                  <a:gd name="T8" fmla="*/ 19 w 19"/>
                  <a:gd name="T9" fmla="*/ 19 h 24"/>
                </a:gdLst>
                <a:ahLst/>
                <a:cxnLst>
                  <a:cxn ang="0">
                    <a:pos x="T0" y="T1"/>
                  </a:cxn>
                  <a:cxn ang="0">
                    <a:pos x="T2" y="T3"/>
                  </a:cxn>
                  <a:cxn ang="0">
                    <a:pos x="T4" y="T5"/>
                  </a:cxn>
                  <a:cxn ang="0">
                    <a:pos x="T6" y="T7"/>
                  </a:cxn>
                  <a:cxn ang="0">
                    <a:pos x="T8" y="T9"/>
                  </a:cxn>
                </a:cxnLst>
                <a:rect l="0" t="0" r="r" b="b"/>
                <a:pathLst>
                  <a:path w="19" h="24">
                    <a:moveTo>
                      <a:pt x="19" y="19"/>
                    </a:moveTo>
                    <a:lnTo>
                      <a:pt x="7" y="24"/>
                    </a:lnTo>
                    <a:lnTo>
                      <a:pt x="0" y="7"/>
                    </a:lnTo>
                    <a:lnTo>
                      <a:pt x="12" y="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grpSp>
        <p:grpSp>
          <p:nvGrpSpPr>
            <p:cNvPr id="10" name="组合 391"/>
            <p:cNvGrpSpPr/>
            <p:nvPr/>
          </p:nvGrpSpPr>
          <p:grpSpPr bwMode="auto">
            <a:xfrm>
              <a:off x="520779" y="1680596"/>
              <a:ext cx="5352224" cy="5171070"/>
              <a:chOff x="1522809" y="853493"/>
              <a:chExt cx="5352224" cy="5171070"/>
            </a:xfrm>
          </p:grpSpPr>
          <p:grpSp>
            <p:nvGrpSpPr>
              <p:cNvPr id="11" name="Group 939"/>
              <p:cNvGrpSpPr/>
              <p:nvPr/>
            </p:nvGrpSpPr>
            <p:grpSpPr bwMode="auto">
              <a:xfrm>
                <a:off x="1943101" y="3008313"/>
                <a:ext cx="2538413" cy="3016250"/>
                <a:chOff x="7075488" y="1492250"/>
                <a:chExt cx="3382963" cy="4022726"/>
              </a:xfrm>
            </p:grpSpPr>
            <p:sp>
              <p:nvSpPr>
                <p:cNvPr id="149" name="Freeform 5"/>
                <p:cNvSpPr/>
                <p:nvPr/>
              </p:nvSpPr>
              <p:spPr bwMode="auto">
                <a:xfrm>
                  <a:off x="7842023" y="3850994"/>
                  <a:ext cx="2424807" cy="1663982"/>
                </a:xfrm>
                <a:custGeom>
                  <a:avLst/>
                  <a:gdLst>
                    <a:gd name="T0" fmla="*/ 1213 w 1251"/>
                    <a:gd name="T1" fmla="*/ 62 h 856"/>
                    <a:gd name="T2" fmla="*/ 1213 w 1251"/>
                    <a:gd name="T3" fmla="*/ 62 h 856"/>
                    <a:gd name="T4" fmla="*/ 1183 w 1251"/>
                    <a:gd name="T5" fmla="*/ 231 h 856"/>
                    <a:gd name="T6" fmla="*/ 316 w 1251"/>
                    <a:gd name="T7" fmla="*/ 856 h 856"/>
                    <a:gd name="T8" fmla="*/ 4 w 1251"/>
                    <a:gd name="T9" fmla="*/ 856 h 856"/>
                    <a:gd name="T10" fmla="*/ 55 w 1251"/>
                    <a:gd name="T11" fmla="*/ 745 h 856"/>
                    <a:gd name="T12" fmla="*/ 1050 w 1251"/>
                    <a:gd name="T13" fmla="*/ 39 h 856"/>
                    <a:gd name="T14" fmla="*/ 1213 w 1251"/>
                    <a:gd name="T15" fmla="*/ 62 h 8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856">
                      <a:moveTo>
                        <a:pt x="1213" y="62"/>
                      </a:moveTo>
                      <a:cubicBezTo>
                        <a:pt x="1213" y="62"/>
                        <a:pt x="1213" y="62"/>
                        <a:pt x="1213" y="62"/>
                      </a:cubicBezTo>
                      <a:cubicBezTo>
                        <a:pt x="1251" y="117"/>
                        <a:pt x="1237" y="192"/>
                        <a:pt x="1183" y="231"/>
                      </a:cubicBezTo>
                      <a:cubicBezTo>
                        <a:pt x="316" y="856"/>
                        <a:pt x="316" y="856"/>
                        <a:pt x="316" y="856"/>
                      </a:cubicBezTo>
                      <a:cubicBezTo>
                        <a:pt x="4" y="856"/>
                        <a:pt x="4" y="856"/>
                        <a:pt x="4" y="856"/>
                      </a:cubicBezTo>
                      <a:cubicBezTo>
                        <a:pt x="0" y="814"/>
                        <a:pt x="19" y="772"/>
                        <a:pt x="55" y="745"/>
                      </a:cubicBezTo>
                      <a:cubicBezTo>
                        <a:pt x="1050" y="39"/>
                        <a:pt x="1050" y="39"/>
                        <a:pt x="1050" y="39"/>
                      </a:cubicBezTo>
                      <a:cubicBezTo>
                        <a:pt x="1104" y="0"/>
                        <a:pt x="1174" y="8"/>
                        <a:pt x="1213" y="62"/>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0" name="Freeform 6"/>
                <p:cNvSpPr/>
                <p:nvPr/>
              </p:nvSpPr>
              <p:spPr bwMode="auto">
                <a:xfrm>
                  <a:off x="7078187" y="4016122"/>
                  <a:ext cx="2409996" cy="1498854"/>
                </a:xfrm>
                <a:custGeom>
                  <a:avLst/>
                  <a:gdLst>
                    <a:gd name="T0" fmla="*/ 1016 w 1520"/>
                    <a:gd name="T1" fmla="*/ 944 h 944"/>
                    <a:gd name="T2" fmla="*/ 1520 w 1520"/>
                    <a:gd name="T3" fmla="*/ 518 h 944"/>
                    <a:gd name="T4" fmla="*/ 464 w 1520"/>
                    <a:gd name="T5" fmla="*/ 0 h 944"/>
                    <a:gd name="T6" fmla="*/ 0 w 1520"/>
                    <a:gd name="T7" fmla="*/ 944 h 944"/>
                    <a:gd name="T8" fmla="*/ 1016 w 1520"/>
                    <a:gd name="T9" fmla="*/ 944 h 944"/>
                  </a:gdLst>
                  <a:ahLst/>
                  <a:cxnLst>
                    <a:cxn ang="0">
                      <a:pos x="T0" y="T1"/>
                    </a:cxn>
                    <a:cxn ang="0">
                      <a:pos x="T2" y="T3"/>
                    </a:cxn>
                    <a:cxn ang="0">
                      <a:pos x="T4" y="T5"/>
                    </a:cxn>
                    <a:cxn ang="0">
                      <a:pos x="T6" y="T7"/>
                    </a:cxn>
                    <a:cxn ang="0">
                      <a:pos x="T8" y="T9"/>
                    </a:cxn>
                  </a:cxnLst>
                  <a:rect l="0" t="0" r="r" b="b"/>
                  <a:pathLst>
                    <a:path w="1520" h="944">
                      <a:moveTo>
                        <a:pt x="1016" y="944"/>
                      </a:moveTo>
                      <a:lnTo>
                        <a:pt x="1520" y="518"/>
                      </a:lnTo>
                      <a:lnTo>
                        <a:pt x="464" y="0"/>
                      </a:lnTo>
                      <a:lnTo>
                        <a:pt x="0" y="944"/>
                      </a:lnTo>
                      <a:lnTo>
                        <a:pt x="1016" y="944"/>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1" name="Freeform 7"/>
                <p:cNvSpPr/>
                <p:nvPr/>
              </p:nvSpPr>
              <p:spPr bwMode="auto">
                <a:xfrm>
                  <a:off x="8358299" y="4611007"/>
                  <a:ext cx="1766765" cy="903969"/>
                </a:xfrm>
                <a:custGeom>
                  <a:avLst/>
                  <a:gdLst>
                    <a:gd name="T0" fmla="*/ 872 w 910"/>
                    <a:gd name="T1" fmla="*/ 69 h 465"/>
                    <a:gd name="T2" fmla="*/ 872 w 910"/>
                    <a:gd name="T3" fmla="*/ 69 h 465"/>
                    <a:gd name="T4" fmla="*/ 819 w 910"/>
                    <a:gd name="T5" fmla="*/ 209 h 465"/>
                    <a:gd name="T6" fmla="*/ 428 w 910"/>
                    <a:gd name="T7" fmla="*/ 465 h 465"/>
                    <a:gd name="T8" fmla="*/ 0 w 910"/>
                    <a:gd name="T9" fmla="*/ 465 h 465"/>
                    <a:gd name="T10" fmla="*/ 703 w 910"/>
                    <a:gd name="T11" fmla="*/ 39 h 465"/>
                    <a:gd name="T12" fmla="*/ 872 w 910"/>
                    <a:gd name="T13" fmla="*/ 69 h 465"/>
                  </a:gdLst>
                  <a:ahLst/>
                  <a:cxnLst>
                    <a:cxn ang="0">
                      <a:pos x="T0" y="T1"/>
                    </a:cxn>
                    <a:cxn ang="0">
                      <a:pos x="T2" y="T3"/>
                    </a:cxn>
                    <a:cxn ang="0">
                      <a:pos x="T4" y="T5"/>
                    </a:cxn>
                    <a:cxn ang="0">
                      <a:pos x="T6" y="T7"/>
                    </a:cxn>
                    <a:cxn ang="0">
                      <a:pos x="T8" y="T9"/>
                    </a:cxn>
                    <a:cxn ang="0">
                      <a:pos x="T10" y="T11"/>
                    </a:cxn>
                    <a:cxn ang="0">
                      <a:pos x="T12" y="T13"/>
                    </a:cxn>
                  </a:cxnLst>
                  <a:rect l="0" t="0" r="r" b="b"/>
                  <a:pathLst>
                    <a:path w="910" h="465">
                      <a:moveTo>
                        <a:pt x="872" y="69"/>
                      </a:moveTo>
                      <a:cubicBezTo>
                        <a:pt x="872" y="69"/>
                        <a:pt x="872" y="69"/>
                        <a:pt x="872" y="69"/>
                      </a:cubicBezTo>
                      <a:cubicBezTo>
                        <a:pt x="910" y="123"/>
                        <a:pt x="872" y="168"/>
                        <a:pt x="819" y="209"/>
                      </a:cubicBezTo>
                      <a:cubicBezTo>
                        <a:pt x="428" y="465"/>
                        <a:pt x="428" y="465"/>
                        <a:pt x="428" y="465"/>
                      </a:cubicBezTo>
                      <a:cubicBezTo>
                        <a:pt x="0" y="465"/>
                        <a:pt x="0" y="465"/>
                        <a:pt x="0" y="465"/>
                      </a:cubicBezTo>
                      <a:cubicBezTo>
                        <a:pt x="703" y="39"/>
                        <a:pt x="703" y="39"/>
                        <a:pt x="703" y="39"/>
                      </a:cubicBezTo>
                      <a:cubicBezTo>
                        <a:pt x="757" y="0"/>
                        <a:pt x="834" y="14"/>
                        <a:pt x="872" y="69"/>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2" name="Freeform 8"/>
                <p:cNvSpPr/>
                <p:nvPr/>
              </p:nvSpPr>
              <p:spPr bwMode="auto">
                <a:xfrm>
                  <a:off x="8292706" y="2949142"/>
                  <a:ext cx="2160321" cy="1958249"/>
                </a:xfrm>
                <a:custGeom>
                  <a:avLst/>
                  <a:gdLst>
                    <a:gd name="T0" fmla="*/ 1073 w 1115"/>
                    <a:gd name="T1" fmla="*/ 55 h 1007"/>
                    <a:gd name="T2" fmla="*/ 1073 w 1115"/>
                    <a:gd name="T3" fmla="*/ 55 h 1007"/>
                    <a:gd name="T4" fmla="*/ 1060 w 1115"/>
                    <a:gd name="T5" fmla="*/ 220 h 1007"/>
                    <a:gd name="T6" fmla="*/ 206 w 1115"/>
                    <a:gd name="T7" fmla="*/ 964 h 1007"/>
                    <a:gd name="T8" fmla="*/ 42 w 1115"/>
                    <a:gd name="T9" fmla="*/ 951 h 1007"/>
                    <a:gd name="T10" fmla="*/ 42 w 1115"/>
                    <a:gd name="T11" fmla="*/ 951 h 1007"/>
                    <a:gd name="T12" fmla="*/ 55 w 1115"/>
                    <a:gd name="T13" fmla="*/ 786 h 1007"/>
                    <a:gd name="T14" fmla="*/ 908 w 1115"/>
                    <a:gd name="T15" fmla="*/ 42 h 1007"/>
                    <a:gd name="T16" fmla="*/ 1073 w 1115"/>
                    <a:gd name="T17" fmla="*/ 55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5" h="1007">
                      <a:moveTo>
                        <a:pt x="1073" y="55"/>
                      </a:moveTo>
                      <a:cubicBezTo>
                        <a:pt x="1073" y="55"/>
                        <a:pt x="1073" y="55"/>
                        <a:pt x="1073" y="55"/>
                      </a:cubicBezTo>
                      <a:cubicBezTo>
                        <a:pt x="1115" y="104"/>
                        <a:pt x="1108" y="178"/>
                        <a:pt x="1060" y="220"/>
                      </a:cubicBezTo>
                      <a:cubicBezTo>
                        <a:pt x="206" y="964"/>
                        <a:pt x="206" y="964"/>
                        <a:pt x="206" y="964"/>
                      </a:cubicBezTo>
                      <a:cubicBezTo>
                        <a:pt x="158" y="1007"/>
                        <a:pt x="83" y="1000"/>
                        <a:pt x="42" y="951"/>
                      </a:cubicBezTo>
                      <a:cubicBezTo>
                        <a:pt x="42" y="951"/>
                        <a:pt x="42" y="951"/>
                        <a:pt x="42" y="951"/>
                      </a:cubicBezTo>
                      <a:cubicBezTo>
                        <a:pt x="0" y="902"/>
                        <a:pt x="6" y="828"/>
                        <a:pt x="55" y="786"/>
                      </a:cubicBezTo>
                      <a:cubicBezTo>
                        <a:pt x="908" y="42"/>
                        <a:pt x="908" y="42"/>
                        <a:pt x="908" y="42"/>
                      </a:cubicBezTo>
                      <a:cubicBezTo>
                        <a:pt x="957" y="0"/>
                        <a:pt x="1031" y="6"/>
                        <a:pt x="1073" y="55"/>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3" name="Freeform 9"/>
                <p:cNvSpPr/>
                <p:nvPr/>
              </p:nvSpPr>
              <p:spPr bwMode="auto">
                <a:xfrm>
                  <a:off x="9744205" y="3323856"/>
                  <a:ext cx="230632" cy="317554"/>
                </a:xfrm>
                <a:custGeom>
                  <a:avLst/>
                  <a:gdLst>
                    <a:gd name="T0" fmla="*/ 23 w 119"/>
                    <a:gd name="T1" fmla="*/ 0 h 164"/>
                    <a:gd name="T2" fmla="*/ 119 w 119"/>
                    <a:gd name="T3" fmla="*/ 150 h 164"/>
                    <a:gd name="T4" fmla="*/ 23 w 119"/>
                    <a:gd name="T5" fmla="*/ 0 h 164"/>
                  </a:gdLst>
                  <a:ahLst/>
                  <a:cxnLst>
                    <a:cxn ang="0">
                      <a:pos x="T0" y="T1"/>
                    </a:cxn>
                    <a:cxn ang="0">
                      <a:pos x="T2" y="T3"/>
                    </a:cxn>
                    <a:cxn ang="0">
                      <a:pos x="T4" y="T5"/>
                    </a:cxn>
                  </a:cxnLst>
                  <a:rect l="0" t="0" r="r" b="b"/>
                  <a:pathLst>
                    <a:path w="119" h="164">
                      <a:moveTo>
                        <a:pt x="23" y="0"/>
                      </a:moveTo>
                      <a:cubicBezTo>
                        <a:pt x="23" y="86"/>
                        <a:pt x="75" y="139"/>
                        <a:pt x="119" y="150"/>
                      </a:cubicBezTo>
                      <a:cubicBezTo>
                        <a:pt x="43" y="164"/>
                        <a:pt x="0" y="104"/>
                        <a:pt x="23" y="0"/>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4" name="Freeform 10"/>
                <p:cNvSpPr/>
                <p:nvPr/>
              </p:nvSpPr>
              <p:spPr bwMode="auto">
                <a:xfrm>
                  <a:off x="7076072" y="3734559"/>
                  <a:ext cx="981772" cy="1712672"/>
                </a:xfrm>
                <a:custGeom>
                  <a:avLst/>
                  <a:gdLst>
                    <a:gd name="T0" fmla="*/ 105 w 505"/>
                    <a:gd name="T1" fmla="*/ 843 h 881"/>
                    <a:gd name="T2" fmla="*/ 182 w 505"/>
                    <a:gd name="T3" fmla="*/ 881 h 881"/>
                    <a:gd name="T4" fmla="*/ 220 w 505"/>
                    <a:gd name="T5" fmla="*/ 782 h 881"/>
                    <a:gd name="T6" fmla="*/ 441 w 505"/>
                    <a:gd name="T7" fmla="*/ 166 h 881"/>
                    <a:gd name="T8" fmla="*/ 109 w 505"/>
                    <a:gd name="T9" fmla="*/ 157 h 881"/>
                    <a:gd name="T10" fmla="*/ 31 w 505"/>
                    <a:gd name="T11" fmla="*/ 635 h 881"/>
                    <a:gd name="T12" fmla="*/ 105 w 505"/>
                    <a:gd name="T13" fmla="*/ 843 h 881"/>
                  </a:gdLst>
                  <a:ahLst/>
                  <a:cxnLst>
                    <a:cxn ang="0">
                      <a:pos x="T0" y="T1"/>
                    </a:cxn>
                    <a:cxn ang="0">
                      <a:pos x="T2" y="T3"/>
                    </a:cxn>
                    <a:cxn ang="0">
                      <a:pos x="T4" y="T5"/>
                    </a:cxn>
                    <a:cxn ang="0">
                      <a:pos x="T6" y="T7"/>
                    </a:cxn>
                    <a:cxn ang="0">
                      <a:pos x="T8" y="T9"/>
                    </a:cxn>
                    <a:cxn ang="0">
                      <a:pos x="T10" y="T11"/>
                    </a:cxn>
                    <a:cxn ang="0">
                      <a:pos x="T12" y="T13"/>
                    </a:cxn>
                  </a:cxnLst>
                  <a:rect l="0" t="0" r="r" b="b"/>
                  <a:pathLst>
                    <a:path w="505" h="881">
                      <a:moveTo>
                        <a:pt x="105" y="843"/>
                      </a:moveTo>
                      <a:cubicBezTo>
                        <a:pt x="182" y="881"/>
                        <a:pt x="182" y="881"/>
                        <a:pt x="182" y="881"/>
                      </a:cubicBezTo>
                      <a:cubicBezTo>
                        <a:pt x="220" y="782"/>
                        <a:pt x="220" y="782"/>
                        <a:pt x="220" y="782"/>
                      </a:cubicBezTo>
                      <a:cubicBezTo>
                        <a:pt x="441" y="166"/>
                        <a:pt x="441" y="166"/>
                        <a:pt x="441" y="166"/>
                      </a:cubicBezTo>
                      <a:cubicBezTo>
                        <a:pt x="505" y="0"/>
                        <a:pt x="210" y="206"/>
                        <a:pt x="109" y="157"/>
                      </a:cubicBezTo>
                      <a:cubicBezTo>
                        <a:pt x="31" y="635"/>
                        <a:pt x="31" y="635"/>
                        <a:pt x="31" y="635"/>
                      </a:cubicBezTo>
                      <a:cubicBezTo>
                        <a:pt x="0" y="714"/>
                        <a:pt x="34" y="808"/>
                        <a:pt x="105" y="843"/>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5" name="Freeform 11"/>
                <p:cNvSpPr/>
                <p:nvPr/>
              </p:nvSpPr>
              <p:spPr bwMode="auto">
                <a:xfrm>
                  <a:off x="7590232" y="4047878"/>
                  <a:ext cx="450685" cy="1160130"/>
                </a:xfrm>
                <a:custGeom>
                  <a:avLst/>
                  <a:gdLst>
                    <a:gd name="T0" fmla="*/ 216 w 232"/>
                    <a:gd name="T1" fmla="*/ 597 h 597"/>
                    <a:gd name="T2" fmla="*/ 176 w 232"/>
                    <a:gd name="T3" fmla="*/ 304 h 597"/>
                    <a:gd name="T4" fmla="*/ 176 w 232"/>
                    <a:gd name="T5" fmla="*/ 11 h 597"/>
                    <a:gd name="T6" fmla="*/ 46 w 232"/>
                    <a:gd name="T7" fmla="*/ 2 h 597"/>
                    <a:gd name="T8" fmla="*/ 0 w 232"/>
                    <a:gd name="T9" fmla="*/ 246 h 597"/>
                    <a:gd name="T10" fmla="*/ 216 w 232"/>
                    <a:gd name="T11" fmla="*/ 597 h 597"/>
                  </a:gdLst>
                  <a:ahLst/>
                  <a:cxnLst>
                    <a:cxn ang="0">
                      <a:pos x="T0" y="T1"/>
                    </a:cxn>
                    <a:cxn ang="0">
                      <a:pos x="T2" y="T3"/>
                    </a:cxn>
                    <a:cxn ang="0">
                      <a:pos x="T4" y="T5"/>
                    </a:cxn>
                    <a:cxn ang="0">
                      <a:pos x="T6" y="T7"/>
                    </a:cxn>
                    <a:cxn ang="0">
                      <a:pos x="T8" y="T9"/>
                    </a:cxn>
                    <a:cxn ang="0">
                      <a:pos x="T10" y="T11"/>
                    </a:cxn>
                  </a:cxnLst>
                  <a:rect l="0" t="0" r="r" b="b"/>
                  <a:pathLst>
                    <a:path w="232" h="597">
                      <a:moveTo>
                        <a:pt x="216" y="597"/>
                      </a:moveTo>
                      <a:cubicBezTo>
                        <a:pt x="226" y="540"/>
                        <a:pt x="213" y="404"/>
                        <a:pt x="176" y="304"/>
                      </a:cubicBezTo>
                      <a:cubicBezTo>
                        <a:pt x="176" y="11"/>
                        <a:pt x="176" y="11"/>
                        <a:pt x="176" y="11"/>
                      </a:cubicBezTo>
                      <a:cubicBezTo>
                        <a:pt x="150" y="22"/>
                        <a:pt x="71" y="0"/>
                        <a:pt x="46" y="2"/>
                      </a:cubicBezTo>
                      <a:cubicBezTo>
                        <a:pt x="61" y="17"/>
                        <a:pt x="28" y="171"/>
                        <a:pt x="0" y="246"/>
                      </a:cubicBezTo>
                      <a:cubicBezTo>
                        <a:pt x="100" y="277"/>
                        <a:pt x="232" y="508"/>
                        <a:pt x="216" y="597"/>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6" name="Freeform 12"/>
                <p:cNvSpPr/>
                <p:nvPr/>
              </p:nvSpPr>
              <p:spPr bwMode="auto">
                <a:xfrm>
                  <a:off x="7930890" y="1492629"/>
                  <a:ext cx="1895835" cy="3719613"/>
                </a:xfrm>
                <a:custGeom>
                  <a:avLst/>
                  <a:gdLst>
                    <a:gd name="T0" fmla="*/ 200 w 977"/>
                    <a:gd name="T1" fmla="*/ 0 h 1914"/>
                    <a:gd name="T2" fmla="*/ 778 w 977"/>
                    <a:gd name="T3" fmla="*/ 0 h 1914"/>
                    <a:gd name="T4" fmla="*/ 976 w 977"/>
                    <a:gd name="T5" fmla="*/ 199 h 1914"/>
                    <a:gd name="T6" fmla="*/ 975 w 977"/>
                    <a:gd name="T7" fmla="*/ 1715 h 1914"/>
                    <a:gd name="T8" fmla="*/ 776 w 977"/>
                    <a:gd name="T9" fmla="*/ 1914 h 1914"/>
                    <a:gd name="T10" fmla="*/ 199 w 977"/>
                    <a:gd name="T11" fmla="*/ 1914 h 1914"/>
                    <a:gd name="T12" fmla="*/ 0 w 977"/>
                    <a:gd name="T13" fmla="*/ 1715 h 1914"/>
                    <a:gd name="T14" fmla="*/ 1 w 977"/>
                    <a:gd name="T15" fmla="*/ 199 h 1914"/>
                    <a:gd name="T16" fmla="*/ 200 w 977"/>
                    <a:gd name="T17" fmla="*/ 0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914">
                      <a:moveTo>
                        <a:pt x="200" y="0"/>
                      </a:moveTo>
                      <a:cubicBezTo>
                        <a:pt x="778" y="0"/>
                        <a:pt x="778" y="0"/>
                        <a:pt x="778" y="0"/>
                      </a:cubicBezTo>
                      <a:cubicBezTo>
                        <a:pt x="887" y="0"/>
                        <a:pt x="977" y="90"/>
                        <a:pt x="976" y="199"/>
                      </a:cubicBezTo>
                      <a:cubicBezTo>
                        <a:pt x="975" y="1715"/>
                        <a:pt x="975" y="1715"/>
                        <a:pt x="975" y="1715"/>
                      </a:cubicBezTo>
                      <a:cubicBezTo>
                        <a:pt x="975" y="1825"/>
                        <a:pt x="886" y="1914"/>
                        <a:pt x="776" y="1914"/>
                      </a:cubicBezTo>
                      <a:cubicBezTo>
                        <a:pt x="199" y="1914"/>
                        <a:pt x="199" y="1914"/>
                        <a:pt x="199" y="1914"/>
                      </a:cubicBezTo>
                      <a:cubicBezTo>
                        <a:pt x="89" y="1914"/>
                        <a:pt x="0" y="1824"/>
                        <a:pt x="0" y="1715"/>
                      </a:cubicBezTo>
                      <a:cubicBezTo>
                        <a:pt x="1" y="199"/>
                        <a:pt x="1" y="199"/>
                        <a:pt x="1" y="199"/>
                      </a:cubicBezTo>
                      <a:cubicBezTo>
                        <a:pt x="1" y="89"/>
                        <a:pt x="91" y="0"/>
                        <a:pt x="200" y="0"/>
                      </a:cubicBez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7" name="Freeform 13"/>
                <p:cNvSpPr/>
                <p:nvPr/>
              </p:nvSpPr>
              <p:spPr bwMode="auto">
                <a:xfrm>
                  <a:off x="7968976" y="1532853"/>
                  <a:ext cx="1819663" cy="3641283"/>
                </a:xfrm>
                <a:custGeom>
                  <a:avLst/>
                  <a:gdLst>
                    <a:gd name="T0" fmla="*/ 193 w 938"/>
                    <a:gd name="T1" fmla="*/ 0 h 1874"/>
                    <a:gd name="T2" fmla="*/ 747 w 938"/>
                    <a:gd name="T3" fmla="*/ 1 h 1874"/>
                    <a:gd name="T4" fmla="*/ 938 w 938"/>
                    <a:gd name="T5" fmla="*/ 192 h 1874"/>
                    <a:gd name="T6" fmla="*/ 937 w 938"/>
                    <a:gd name="T7" fmla="*/ 1683 h 1874"/>
                    <a:gd name="T8" fmla="*/ 746 w 938"/>
                    <a:gd name="T9" fmla="*/ 1874 h 1874"/>
                    <a:gd name="T10" fmla="*/ 191 w 938"/>
                    <a:gd name="T11" fmla="*/ 1873 h 1874"/>
                    <a:gd name="T12" fmla="*/ 0 w 938"/>
                    <a:gd name="T13" fmla="*/ 1682 h 1874"/>
                    <a:gd name="T14" fmla="*/ 2 w 938"/>
                    <a:gd name="T15" fmla="*/ 191 h 1874"/>
                    <a:gd name="T16" fmla="*/ 193 w 938"/>
                    <a:gd name="T17" fmla="*/ 0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874">
                      <a:moveTo>
                        <a:pt x="193" y="0"/>
                      </a:moveTo>
                      <a:cubicBezTo>
                        <a:pt x="747" y="1"/>
                        <a:pt x="747" y="1"/>
                        <a:pt x="747" y="1"/>
                      </a:cubicBezTo>
                      <a:cubicBezTo>
                        <a:pt x="852" y="1"/>
                        <a:pt x="938" y="87"/>
                        <a:pt x="938" y="192"/>
                      </a:cubicBezTo>
                      <a:cubicBezTo>
                        <a:pt x="937" y="1683"/>
                        <a:pt x="937" y="1683"/>
                        <a:pt x="937" y="1683"/>
                      </a:cubicBezTo>
                      <a:cubicBezTo>
                        <a:pt x="937" y="1788"/>
                        <a:pt x="851" y="1874"/>
                        <a:pt x="746" y="1874"/>
                      </a:cubicBezTo>
                      <a:cubicBezTo>
                        <a:pt x="191" y="1873"/>
                        <a:pt x="191" y="1873"/>
                        <a:pt x="191" y="1873"/>
                      </a:cubicBezTo>
                      <a:cubicBezTo>
                        <a:pt x="86" y="1873"/>
                        <a:pt x="0" y="1787"/>
                        <a:pt x="0" y="1682"/>
                      </a:cubicBezTo>
                      <a:cubicBezTo>
                        <a:pt x="2" y="191"/>
                        <a:pt x="2" y="191"/>
                        <a:pt x="2" y="191"/>
                      </a:cubicBezTo>
                      <a:cubicBezTo>
                        <a:pt x="2" y="86"/>
                        <a:pt x="88" y="0"/>
                        <a:pt x="193" y="0"/>
                      </a:cubicBezTo>
                      <a:close/>
                    </a:path>
                  </a:pathLst>
                </a:custGeom>
                <a:solidFill>
                  <a:srgbClr val="04030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8" name="Freeform 14"/>
                <p:cNvSpPr/>
                <p:nvPr/>
              </p:nvSpPr>
              <p:spPr bwMode="auto">
                <a:xfrm>
                  <a:off x="8282127" y="1532853"/>
                  <a:ext cx="1506512" cy="3630697"/>
                </a:xfrm>
                <a:custGeom>
                  <a:avLst/>
                  <a:gdLst>
                    <a:gd name="T0" fmla="*/ 32 w 777"/>
                    <a:gd name="T1" fmla="*/ 0 h 1869"/>
                    <a:gd name="T2" fmla="*/ 586 w 777"/>
                    <a:gd name="T3" fmla="*/ 1 h 1869"/>
                    <a:gd name="T4" fmla="*/ 777 w 777"/>
                    <a:gd name="T5" fmla="*/ 192 h 1869"/>
                    <a:gd name="T6" fmla="*/ 776 w 777"/>
                    <a:gd name="T7" fmla="*/ 1683 h 1869"/>
                    <a:gd name="T8" fmla="*/ 628 w 777"/>
                    <a:gd name="T9" fmla="*/ 1869 h 1869"/>
                    <a:gd name="T10" fmla="*/ 0 w 777"/>
                    <a:gd name="T11" fmla="*/ 3 h 1869"/>
                    <a:gd name="T12" fmla="*/ 32 w 777"/>
                    <a:gd name="T13" fmla="*/ 0 h 1869"/>
                  </a:gdLst>
                  <a:ahLst/>
                  <a:cxnLst>
                    <a:cxn ang="0">
                      <a:pos x="T0" y="T1"/>
                    </a:cxn>
                    <a:cxn ang="0">
                      <a:pos x="T2" y="T3"/>
                    </a:cxn>
                    <a:cxn ang="0">
                      <a:pos x="T4" y="T5"/>
                    </a:cxn>
                    <a:cxn ang="0">
                      <a:pos x="T6" y="T7"/>
                    </a:cxn>
                    <a:cxn ang="0">
                      <a:pos x="T8" y="T9"/>
                    </a:cxn>
                    <a:cxn ang="0">
                      <a:pos x="T10" y="T11"/>
                    </a:cxn>
                    <a:cxn ang="0">
                      <a:pos x="T12" y="T13"/>
                    </a:cxn>
                  </a:cxnLst>
                  <a:rect l="0" t="0" r="r" b="b"/>
                  <a:pathLst>
                    <a:path w="777" h="1869">
                      <a:moveTo>
                        <a:pt x="32" y="0"/>
                      </a:moveTo>
                      <a:cubicBezTo>
                        <a:pt x="586" y="1"/>
                        <a:pt x="586" y="1"/>
                        <a:pt x="586" y="1"/>
                      </a:cubicBezTo>
                      <a:cubicBezTo>
                        <a:pt x="691" y="1"/>
                        <a:pt x="777" y="87"/>
                        <a:pt x="777" y="192"/>
                      </a:cubicBezTo>
                      <a:cubicBezTo>
                        <a:pt x="776" y="1683"/>
                        <a:pt x="776" y="1683"/>
                        <a:pt x="776" y="1683"/>
                      </a:cubicBezTo>
                      <a:cubicBezTo>
                        <a:pt x="776" y="1773"/>
                        <a:pt x="712" y="1849"/>
                        <a:pt x="628" y="1869"/>
                      </a:cubicBezTo>
                      <a:cubicBezTo>
                        <a:pt x="0" y="3"/>
                        <a:pt x="0" y="3"/>
                        <a:pt x="0" y="3"/>
                      </a:cubicBezTo>
                      <a:cubicBezTo>
                        <a:pt x="10" y="1"/>
                        <a:pt x="21" y="0"/>
                        <a:pt x="32" y="0"/>
                      </a:cubicBezTo>
                      <a:close/>
                    </a:path>
                  </a:pathLst>
                </a:cu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9" name="Freeform 15"/>
                <p:cNvSpPr/>
                <p:nvPr/>
              </p:nvSpPr>
              <p:spPr bwMode="auto">
                <a:xfrm>
                  <a:off x="8682029" y="4727443"/>
                  <a:ext cx="389323" cy="391650"/>
                </a:xfrm>
                <a:custGeom>
                  <a:avLst/>
                  <a:gdLst>
                    <a:gd name="T0" fmla="*/ 101 w 201"/>
                    <a:gd name="T1" fmla="*/ 0 h 201"/>
                    <a:gd name="T2" fmla="*/ 201 w 201"/>
                    <a:gd name="T3" fmla="*/ 101 h 201"/>
                    <a:gd name="T4" fmla="*/ 101 w 201"/>
                    <a:gd name="T5" fmla="*/ 201 h 201"/>
                    <a:gd name="T6" fmla="*/ 0 w 201"/>
                    <a:gd name="T7" fmla="*/ 100 h 201"/>
                    <a:gd name="T8" fmla="*/ 101 w 201"/>
                    <a:gd name="T9" fmla="*/ 0 h 201"/>
                  </a:gdLst>
                  <a:ahLst/>
                  <a:cxnLst>
                    <a:cxn ang="0">
                      <a:pos x="T0" y="T1"/>
                    </a:cxn>
                    <a:cxn ang="0">
                      <a:pos x="T2" y="T3"/>
                    </a:cxn>
                    <a:cxn ang="0">
                      <a:pos x="T4" y="T5"/>
                    </a:cxn>
                    <a:cxn ang="0">
                      <a:pos x="T6" y="T7"/>
                    </a:cxn>
                    <a:cxn ang="0">
                      <a:pos x="T8" y="T9"/>
                    </a:cxn>
                  </a:cxnLst>
                  <a:rect l="0" t="0" r="r" b="b"/>
                  <a:pathLst>
                    <a:path w="201" h="201">
                      <a:moveTo>
                        <a:pt x="101" y="0"/>
                      </a:moveTo>
                      <a:cubicBezTo>
                        <a:pt x="156" y="0"/>
                        <a:pt x="201" y="45"/>
                        <a:pt x="201" y="101"/>
                      </a:cubicBezTo>
                      <a:cubicBezTo>
                        <a:pt x="201" y="156"/>
                        <a:pt x="156" y="201"/>
                        <a:pt x="101" y="201"/>
                      </a:cubicBezTo>
                      <a:cubicBezTo>
                        <a:pt x="45" y="201"/>
                        <a:pt x="0" y="156"/>
                        <a:pt x="0" y="100"/>
                      </a:cubicBezTo>
                      <a:cubicBezTo>
                        <a:pt x="0" y="45"/>
                        <a:pt x="45" y="0"/>
                        <a:pt x="101" y="0"/>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0" name="Freeform 16"/>
                <p:cNvSpPr/>
                <p:nvPr/>
              </p:nvSpPr>
              <p:spPr bwMode="auto">
                <a:xfrm>
                  <a:off x="8732811" y="4776135"/>
                  <a:ext cx="291992" cy="296383"/>
                </a:xfrm>
                <a:custGeom>
                  <a:avLst/>
                  <a:gdLst>
                    <a:gd name="T0" fmla="*/ 76 w 152"/>
                    <a:gd name="T1" fmla="*/ 1 h 153"/>
                    <a:gd name="T2" fmla="*/ 152 w 152"/>
                    <a:gd name="T3" fmla="*/ 77 h 153"/>
                    <a:gd name="T4" fmla="*/ 76 w 152"/>
                    <a:gd name="T5" fmla="*/ 153 h 153"/>
                    <a:gd name="T6" fmla="*/ 0 w 152"/>
                    <a:gd name="T7" fmla="*/ 76 h 153"/>
                    <a:gd name="T8" fmla="*/ 76 w 152"/>
                    <a:gd name="T9" fmla="*/ 1 h 153"/>
                  </a:gdLst>
                  <a:ahLst/>
                  <a:cxnLst>
                    <a:cxn ang="0">
                      <a:pos x="T0" y="T1"/>
                    </a:cxn>
                    <a:cxn ang="0">
                      <a:pos x="T2" y="T3"/>
                    </a:cxn>
                    <a:cxn ang="0">
                      <a:pos x="T4" y="T5"/>
                    </a:cxn>
                    <a:cxn ang="0">
                      <a:pos x="T6" y="T7"/>
                    </a:cxn>
                    <a:cxn ang="0">
                      <a:pos x="T8" y="T9"/>
                    </a:cxn>
                  </a:cxnLst>
                  <a:rect l="0" t="0" r="r" b="b"/>
                  <a:pathLst>
                    <a:path w="152" h="153">
                      <a:moveTo>
                        <a:pt x="76" y="1"/>
                      </a:moveTo>
                      <a:cubicBezTo>
                        <a:pt x="118" y="1"/>
                        <a:pt x="152" y="35"/>
                        <a:pt x="152" y="77"/>
                      </a:cubicBezTo>
                      <a:cubicBezTo>
                        <a:pt x="152" y="119"/>
                        <a:pt x="118" y="153"/>
                        <a:pt x="76" y="153"/>
                      </a:cubicBezTo>
                      <a:cubicBezTo>
                        <a:pt x="34" y="152"/>
                        <a:pt x="0" y="118"/>
                        <a:pt x="0" y="76"/>
                      </a:cubicBezTo>
                      <a:cubicBezTo>
                        <a:pt x="0" y="34"/>
                        <a:pt x="34" y="0"/>
                        <a:pt x="76" y="1"/>
                      </a:cubicBezTo>
                      <a:close/>
                    </a:path>
                  </a:pathLst>
                </a:custGeom>
                <a:solidFill>
                  <a:srgbClr val="04030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1" name="Freeform 17"/>
                <p:cNvSpPr/>
                <p:nvPr/>
              </p:nvSpPr>
              <p:spPr bwMode="auto">
                <a:xfrm>
                  <a:off x="8406964" y="1911800"/>
                  <a:ext cx="1250490" cy="2756366"/>
                </a:xfrm>
                <a:custGeom>
                  <a:avLst/>
                  <a:gdLst>
                    <a:gd name="T0" fmla="*/ 0 w 789"/>
                    <a:gd name="T1" fmla="*/ 0 h 1736"/>
                    <a:gd name="T2" fmla="*/ 789 w 789"/>
                    <a:gd name="T3" fmla="*/ 2 h 1736"/>
                    <a:gd name="T4" fmla="*/ 787 w 789"/>
                    <a:gd name="T5" fmla="*/ 1736 h 1736"/>
                    <a:gd name="T6" fmla="*/ 584 w 789"/>
                    <a:gd name="T7" fmla="*/ 1735 h 1736"/>
                    <a:gd name="T8" fmla="*/ 0 w 789"/>
                    <a:gd name="T9" fmla="*/ 0 h 1736"/>
                  </a:gdLst>
                  <a:ahLst/>
                  <a:cxnLst>
                    <a:cxn ang="0">
                      <a:pos x="T0" y="T1"/>
                    </a:cxn>
                    <a:cxn ang="0">
                      <a:pos x="T2" y="T3"/>
                    </a:cxn>
                    <a:cxn ang="0">
                      <a:pos x="T4" y="T5"/>
                    </a:cxn>
                    <a:cxn ang="0">
                      <a:pos x="T6" y="T7"/>
                    </a:cxn>
                    <a:cxn ang="0">
                      <a:pos x="T8" y="T9"/>
                    </a:cxn>
                  </a:cxnLst>
                  <a:rect l="0" t="0" r="r" b="b"/>
                  <a:pathLst>
                    <a:path w="789" h="1736">
                      <a:moveTo>
                        <a:pt x="0" y="0"/>
                      </a:moveTo>
                      <a:lnTo>
                        <a:pt x="789" y="2"/>
                      </a:lnTo>
                      <a:lnTo>
                        <a:pt x="787" y="1736"/>
                      </a:lnTo>
                      <a:lnTo>
                        <a:pt x="584" y="1735"/>
                      </a:lnTo>
                      <a:lnTo>
                        <a:pt x="0" y="0"/>
                      </a:lnTo>
                      <a:close/>
                    </a:path>
                  </a:pathLst>
                </a:custGeom>
                <a:solidFill>
                  <a:srgbClr val="F6AC19"/>
                </a:solidFill>
                <a:ln w="9525">
                  <a:solidFill>
                    <a:srgbClr val="F6AC19"/>
                  </a:solidFill>
                  <a:round/>
                </a:ln>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2" name="Freeform 18"/>
                <p:cNvSpPr/>
                <p:nvPr/>
              </p:nvSpPr>
              <p:spPr bwMode="auto">
                <a:xfrm>
                  <a:off x="8172101" y="4892571"/>
                  <a:ext cx="357584" cy="61394"/>
                </a:xfrm>
                <a:custGeom>
                  <a:avLst/>
                  <a:gdLst>
                    <a:gd name="T0" fmla="*/ 16 w 184"/>
                    <a:gd name="T1" fmla="*/ 31 h 31"/>
                    <a:gd name="T2" fmla="*/ 168 w 184"/>
                    <a:gd name="T3" fmla="*/ 31 h 31"/>
                    <a:gd name="T4" fmla="*/ 184 w 184"/>
                    <a:gd name="T5" fmla="*/ 16 h 31"/>
                    <a:gd name="T6" fmla="*/ 184 w 184"/>
                    <a:gd name="T7" fmla="*/ 16 h 31"/>
                    <a:gd name="T8" fmla="*/ 168 w 184"/>
                    <a:gd name="T9" fmla="*/ 0 h 31"/>
                    <a:gd name="T10" fmla="*/ 16 w 184"/>
                    <a:gd name="T11" fmla="*/ 0 h 31"/>
                    <a:gd name="T12" fmla="*/ 0 w 184"/>
                    <a:gd name="T13" fmla="*/ 15 h 31"/>
                    <a:gd name="T14" fmla="*/ 0 w 184"/>
                    <a:gd name="T15" fmla="*/ 15 h 31"/>
                    <a:gd name="T16" fmla="*/ 16 w 18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
                      <a:moveTo>
                        <a:pt x="16" y="31"/>
                      </a:moveTo>
                      <a:cubicBezTo>
                        <a:pt x="168" y="31"/>
                        <a:pt x="168" y="31"/>
                        <a:pt x="168" y="31"/>
                      </a:cubicBezTo>
                      <a:cubicBezTo>
                        <a:pt x="177" y="31"/>
                        <a:pt x="184" y="24"/>
                        <a:pt x="184" y="16"/>
                      </a:cubicBezTo>
                      <a:cubicBezTo>
                        <a:pt x="184" y="16"/>
                        <a:pt x="184" y="16"/>
                        <a:pt x="184" y="16"/>
                      </a:cubicBezTo>
                      <a:cubicBezTo>
                        <a:pt x="184" y="7"/>
                        <a:pt x="177" y="0"/>
                        <a:pt x="168" y="0"/>
                      </a:cubicBezTo>
                      <a:cubicBezTo>
                        <a:pt x="16" y="0"/>
                        <a:pt x="16" y="0"/>
                        <a:pt x="16" y="0"/>
                      </a:cubicBezTo>
                      <a:cubicBezTo>
                        <a:pt x="7" y="0"/>
                        <a:pt x="0" y="7"/>
                        <a:pt x="0" y="15"/>
                      </a:cubicBezTo>
                      <a:cubicBezTo>
                        <a:pt x="0" y="15"/>
                        <a:pt x="0" y="15"/>
                        <a:pt x="0" y="15"/>
                      </a:cubicBezTo>
                      <a:cubicBezTo>
                        <a:pt x="0" y="24"/>
                        <a:pt x="7" y="31"/>
                        <a:pt x="16" y="31"/>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3" name="Freeform 19"/>
                <p:cNvSpPr/>
                <p:nvPr/>
              </p:nvSpPr>
              <p:spPr bwMode="auto">
                <a:xfrm>
                  <a:off x="9227928" y="4892571"/>
                  <a:ext cx="355469" cy="61394"/>
                </a:xfrm>
                <a:custGeom>
                  <a:avLst/>
                  <a:gdLst>
                    <a:gd name="T0" fmla="*/ 15 w 183"/>
                    <a:gd name="T1" fmla="*/ 31 h 31"/>
                    <a:gd name="T2" fmla="*/ 168 w 183"/>
                    <a:gd name="T3" fmla="*/ 31 h 31"/>
                    <a:gd name="T4" fmla="*/ 183 w 183"/>
                    <a:gd name="T5" fmla="*/ 16 h 31"/>
                    <a:gd name="T6" fmla="*/ 183 w 183"/>
                    <a:gd name="T7" fmla="*/ 16 h 31"/>
                    <a:gd name="T8" fmla="*/ 168 w 183"/>
                    <a:gd name="T9" fmla="*/ 0 h 31"/>
                    <a:gd name="T10" fmla="*/ 15 w 183"/>
                    <a:gd name="T11" fmla="*/ 0 h 31"/>
                    <a:gd name="T12" fmla="*/ 0 w 183"/>
                    <a:gd name="T13" fmla="*/ 15 h 31"/>
                    <a:gd name="T14" fmla="*/ 0 w 183"/>
                    <a:gd name="T15" fmla="*/ 15 h 31"/>
                    <a:gd name="T16" fmla="*/ 15 w 18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31">
                      <a:moveTo>
                        <a:pt x="15" y="31"/>
                      </a:moveTo>
                      <a:cubicBezTo>
                        <a:pt x="168" y="31"/>
                        <a:pt x="168" y="31"/>
                        <a:pt x="168" y="31"/>
                      </a:cubicBezTo>
                      <a:cubicBezTo>
                        <a:pt x="176" y="31"/>
                        <a:pt x="183" y="24"/>
                        <a:pt x="183" y="16"/>
                      </a:cubicBezTo>
                      <a:cubicBezTo>
                        <a:pt x="183" y="16"/>
                        <a:pt x="183" y="16"/>
                        <a:pt x="183" y="16"/>
                      </a:cubicBezTo>
                      <a:cubicBezTo>
                        <a:pt x="183" y="7"/>
                        <a:pt x="176" y="0"/>
                        <a:pt x="168" y="0"/>
                      </a:cubicBezTo>
                      <a:cubicBezTo>
                        <a:pt x="15" y="0"/>
                        <a:pt x="15" y="0"/>
                        <a:pt x="15" y="0"/>
                      </a:cubicBezTo>
                      <a:cubicBezTo>
                        <a:pt x="7" y="0"/>
                        <a:pt x="0" y="7"/>
                        <a:pt x="0" y="15"/>
                      </a:cubicBezTo>
                      <a:cubicBezTo>
                        <a:pt x="0" y="15"/>
                        <a:pt x="0" y="15"/>
                        <a:pt x="0" y="15"/>
                      </a:cubicBezTo>
                      <a:cubicBezTo>
                        <a:pt x="0" y="24"/>
                        <a:pt x="7" y="31"/>
                        <a:pt x="15" y="31"/>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4" name="Freeform 20"/>
                <p:cNvSpPr/>
                <p:nvPr/>
              </p:nvSpPr>
              <p:spPr bwMode="auto">
                <a:xfrm>
                  <a:off x="8102276" y="1911800"/>
                  <a:ext cx="1229331" cy="2754250"/>
                </a:xfrm>
                <a:custGeom>
                  <a:avLst/>
                  <a:gdLst>
                    <a:gd name="T0" fmla="*/ 1 w 776"/>
                    <a:gd name="T1" fmla="*/ 0 h 1735"/>
                    <a:gd name="T2" fmla="*/ 192 w 776"/>
                    <a:gd name="T3" fmla="*/ 0 h 1735"/>
                    <a:gd name="T4" fmla="*/ 776 w 776"/>
                    <a:gd name="T5" fmla="*/ 1735 h 1735"/>
                    <a:gd name="T6" fmla="*/ 0 w 776"/>
                    <a:gd name="T7" fmla="*/ 1735 h 1735"/>
                    <a:gd name="T8" fmla="*/ 1 w 776"/>
                    <a:gd name="T9" fmla="*/ 0 h 1735"/>
                  </a:gdLst>
                  <a:ahLst/>
                  <a:cxnLst>
                    <a:cxn ang="0">
                      <a:pos x="T0" y="T1"/>
                    </a:cxn>
                    <a:cxn ang="0">
                      <a:pos x="T2" y="T3"/>
                    </a:cxn>
                    <a:cxn ang="0">
                      <a:pos x="T4" y="T5"/>
                    </a:cxn>
                    <a:cxn ang="0">
                      <a:pos x="T6" y="T7"/>
                    </a:cxn>
                    <a:cxn ang="0">
                      <a:pos x="T8" y="T9"/>
                    </a:cxn>
                  </a:cxnLst>
                  <a:rect l="0" t="0" r="r" b="b"/>
                  <a:pathLst>
                    <a:path w="776" h="1735">
                      <a:moveTo>
                        <a:pt x="1" y="0"/>
                      </a:moveTo>
                      <a:lnTo>
                        <a:pt x="192" y="0"/>
                      </a:lnTo>
                      <a:lnTo>
                        <a:pt x="776" y="1735"/>
                      </a:lnTo>
                      <a:lnTo>
                        <a:pt x="0" y="1735"/>
                      </a:lnTo>
                      <a:lnTo>
                        <a:pt x="1" y="0"/>
                      </a:lnTo>
                      <a:close/>
                    </a:path>
                  </a:pathLst>
                </a:custGeom>
                <a:solidFill>
                  <a:srgbClr val="E69C0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5" name="Freeform 21"/>
                <p:cNvSpPr/>
                <p:nvPr/>
              </p:nvSpPr>
              <p:spPr bwMode="auto">
                <a:xfrm>
                  <a:off x="7251690" y="3414887"/>
                  <a:ext cx="1163738" cy="906087"/>
                </a:xfrm>
                <a:custGeom>
                  <a:avLst/>
                  <a:gdLst>
                    <a:gd name="T0" fmla="*/ 25 w 599"/>
                    <a:gd name="T1" fmla="*/ 386 h 467"/>
                    <a:gd name="T2" fmla="*/ 52 w 599"/>
                    <a:gd name="T3" fmla="*/ 467 h 467"/>
                    <a:gd name="T4" fmla="*/ 150 w 599"/>
                    <a:gd name="T5" fmla="*/ 424 h 467"/>
                    <a:gd name="T6" fmla="*/ 447 w 599"/>
                    <a:gd name="T7" fmla="*/ 296 h 467"/>
                    <a:gd name="T8" fmla="*/ 567 w 599"/>
                    <a:gd name="T9" fmla="*/ 20 h 467"/>
                    <a:gd name="T10" fmla="*/ 537 w 599"/>
                    <a:gd name="T11" fmla="*/ 6 h 467"/>
                    <a:gd name="T12" fmla="*/ 121 w 599"/>
                    <a:gd name="T13" fmla="*/ 186 h 467"/>
                    <a:gd name="T14" fmla="*/ 25 w 599"/>
                    <a:gd name="T15" fmla="*/ 386 h 4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9" h="467">
                      <a:moveTo>
                        <a:pt x="25" y="386"/>
                      </a:moveTo>
                      <a:cubicBezTo>
                        <a:pt x="52" y="467"/>
                        <a:pt x="52" y="467"/>
                        <a:pt x="52" y="467"/>
                      </a:cubicBezTo>
                      <a:cubicBezTo>
                        <a:pt x="150" y="424"/>
                        <a:pt x="150" y="424"/>
                        <a:pt x="150" y="424"/>
                      </a:cubicBezTo>
                      <a:cubicBezTo>
                        <a:pt x="447" y="296"/>
                        <a:pt x="447" y="296"/>
                        <a:pt x="447" y="296"/>
                      </a:cubicBezTo>
                      <a:cubicBezTo>
                        <a:pt x="598" y="230"/>
                        <a:pt x="599" y="119"/>
                        <a:pt x="567" y="20"/>
                      </a:cubicBezTo>
                      <a:cubicBezTo>
                        <a:pt x="562" y="5"/>
                        <a:pt x="550" y="0"/>
                        <a:pt x="537" y="6"/>
                      </a:cubicBezTo>
                      <a:cubicBezTo>
                        <a:pt x="121" y="186"/>
                        <a:pt x="121" y="186"/>
                        <a:pt x="121" y="186"/>
                      </a:cubicBezTo>
                      <a:cubicBezTo>
                        <a:pt x="43" y="220"/>
                        <a:pt x="0" y="310"/>
                        <a:pt x="25" y="386"/>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6" name="Freeform 22"/>
                <p:cNvSpPr/>
                <p:nvPr/>
              </p:nvSpPr>
              <p:spPr bwMode="auto">
                <a:xfrm>
                  <a:off x="7937237" y="3408537"/>
                  <a:ext cx="425294" cy="300618"/>
                </a:xfrm>
                <a:custGeom>
                  <a:avLst/>
                  <a:gdLst>
                    <a:gd name="T0" fmla="*/ 211 w 218"/>
                    <a:gd name="T1" fmla="*/ 16 h 154"/>
                    <a:gd name="T2" fmla="*/ 187 w 218"/>
                    <a:gd name="T3" fmla="*/ 6 h 154"/>
                    <a:gd name="T4" fmla="*/ 0 w 218"/>
                    <a:gd name="T5" fmla="*/ 88 h 154"/>
                    <a:gd name="T6" fmla="*/ 202 w 218"/>
                    <a:gd name="T7" fmla="*/ 68 h 154"/>
                    <a:gd name="T8" fmla="*/ 211 w 218"/>
                    <a:gd name="T9" fmla="*/ 16 h 154"/>
                  </a:gdLst>
                  <a:ahLst/>
                  <a:cxnLst>
                    <a:cxn ang="0">
                      <a:pos x="T0" y="T1"/>
                    </a:cxn>
                    <a:cxn ang="0">
                      <a:pos x="T2" y="T3"/>
                    </a:cxn>
                    <a:cxn ang="0">
                      <a:pos x="T4" y="T5"/>
                    </a:cxn>
                    <a:cxn ang="0">
                      <a:pos x="T6" y="T7"/>
                    </a:cxn>
                    <a:cxn ang="0">
                      <a:pos x="T8" y="T9"/>
                    </a:cxn>
                  </a:cxnLst>
                  <a:rect l="0" t="0" r="r" b="b"/>
                  <a:pathLst>
                    <a:path w="218" h="154">
                      <a:moveTo>
                        <a:pt x="211" y="16"/>
                      </a:moveTo>
                      <a:cubicBezTo>
                        <a:pt x="206" y="0"/>
                        <a:pt x="194" y="3"/>
                        <a:pt x="187" y="6"/>
                      </a:cubicBezTo>
                      <a:cubicBezTo>
                        <a:pt x="0" y="88"/>
                        <a:pt x="0" y="88"/>
                        <a:pt x="0" y="88"/>
                      </a:cubicBezTo>
                      <a:cubicBezTo>
                        <a:pt x="34" y="154"/>
                        <a:pt x="137" y="121"/>
                        <a:pt x="202" y="68"/>
                      </a:cubicBezTo>
                      <a:cubicBezTo>
                        <a:pt x="212" y="61"/>
                        <a:pt x="218" y="36"/>
                        <a:pt x="211" y="16"/>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7" name="Freeform 23"/>
                <p:cNvSpPr/>
                <p:nvPr/>
              </p:nvSpPr>
              <p:spPr bwMode="auto">
                <a:xfrm>
                  <a:off x="7478090" y="3931441"/>
                  <a:ext cx="567058" cy="1321024"/>
                </a:xfrm>
                <a:custGeom>
                  <a:avLst/>
                  <a:gdLst>
                    <a:gd name="T0" fmla="*/ 274 w 292"/>
                    <a:gd name="T1" fmla="*/ 657 h 680"/>
                    <a:gd name="T2" fmla="*/ 113 w 292"/>
                    <a:gd name="T3" fmla="*/ 259 h 680"/>
                    <a:gd name="T4" fmla="*/ 158 w 292"/>
                    <a:gd name="T5" fmla="*/ 91 h 680"/>
                    <a:gd name="T6" fmla="*/ 235 w 292"/>
                    <a:gd name="T7" fmla="*/ 71 h 680"/>
                    <a:gd name="T8" fmla="*/ 88 w 292"/>
                    <a:gd name="T9" fmla="*/ 31 h 680"/>
                    <a:gd name="T10" fmla="*/ 0 w 292"/>
                    <a:gd name="T11" fmla="*/ 323 h 680"/>
                    <a:gd name="T12" fmla="*/ 274 w 292"/>
                    <a:gd name="T13" fmla="*/ 657 h 680"/>
                  </a:gdLst>
                  <a:ahLst/>
                  <a:cxnLst>
                    <a:cxn ang="0">
                      <a:pos x="T0" y="T1"/>
                    </a:cxn>
                    <a:cxn ang="0">
                      <a:pos x="T2" y="T3"/>
                    </a:cxn>
                    <a:cxn ang="0">
                      <a:pos x="T4" y="T5"/>
                    </a:cxn>
                    <a:cxn ang="0">
                      <a:pos x="T6" y="T7"/>
                    </a:cxn>
                    <a:cxn ang="0">
                      <a:pos x="T8" y="T9"/>
                    </a:cxn>
                    <a:cxn ang="0">
                      <a:pos x="T10" y="T11"/>
                    </a:cxn>
                    <a:cxn ang="0">
                      <a:pos x="T12" y="T13"/>
                    </a:cxn>
                  </a:cxnLst>
                  <a:rect l="0" t="0" r="r" b="b"/>
                  <a:pathLst>
                    <a:path w="292" h="680">
                      <a:moveTo>
                        <a:pt x="274" y="657"/>
                      </a:moveTo>
                      <a:cubicBezTo>
                        <a:pt x="292" y="580"/>
                        <a:pt x="253" y="281"/>
                        <a:pt x="113" y="259"/>
                      </a:cubicBezTo>
                      <a:cubicBezTo>
                        <a:pt x="155" y="197"/>
                        <a:pt x="173" y="106"/>
                        <a:pt x="158" y="91"/>
                      </a:cubicBezTo>
                      <a:cubicBezTo>
                        <a:pt x="183" y="90"/>
                        <a:pt x="203" y="82"/>
                        <a:pt x="235" y="71"/>
                      </a:cubicBezTo>
                      <a:cubicBezTo>
                        <a:pt x="184" y="0"/>
                        <a:pt x="113" y="29"/>
                        <a:pt x="88" y="31"/>
                      </a:cubicBezTo>
                      <a:cubicBezTo>
                        <a:pt x="103" y="45"/>
                        <a:pt x="26" y="248"/>
                        <a:pt x="0" y="323"/>
                      </a:cubicBezTo>
                      <a:cubicBezTo>
                        <a:pt x="66" y="382"/>
                        <a:pt x="149" y="680"/>
                        <a:pt x="274" y="657"/>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8" name="Freeform 24"/>
                <p:cNvSpPr/>
                <p:nvPr/>
              </p:nvSpPr>
              <p:spPr bwMode="auto">
                <a:xfrm>
                  <a:off x="7463278" y="3931441"/>
                  <a:ext cx="545899" cy="1321024"/>
                </a:xfrm>
                <a:custGeom>
                  <a:avLst/>
                  <a:gdLst>
                    <a:gd name="T0" fmla="*/ 281 w 281"/>
                    <a:gd name="T1" fmla="*/ 657 h 680"/>
                    <a:gd name="T2" fmla="*/ 120 w 281"/>
                    <a:gd name="T3" fmla="*/ 259 h 680"/>
                    <a:gd name="T4" fmla="*/ 164 w 281"/>
                    <a:gd name="T5" fmla="*/ 91 h 680"/>
                    <a:gd name="T6" fmla="*/ 241 w 281"/>
                    <a:gd name="T7" fmla="*/ 71 h 680"/>
                    <a:gd name="T8" fmla="*/ 94 w 281"/>
                    <a:gd name="T9" fmla="*/ 31 h 680"/>
                    <a:gd name="T10" fmla="*/ 0 w 281"/>
                    <a:gd name="T11" fmla="*/ 323 h 680"/>
                    <a:gd name="T12" fmla="*/ 281 w 281"/>
                    <a:gd name="T13" fmla="*/ 657 h 680"/>
                  </a:gdLst>
                  <a:ahLst/>
                  <a:cxnLst>
                    <a:cxn ang="0">
                      <a:pos x="T0" y="T1"/>
                    </a:cxn>
                    <a:cxn ang="0">
                      <a:pos x="T2" y="T3"/>
                    </a:cxn>
                    <a:cxn ang="0">
                      <a:pos x="T4" y="T5"/>
                    </a:cxn>
                    <a:cxn ang="0">
                      <a:pos x="T6" y="T7"/>
                    </a:cxn>
                    <a:cxn ang="0">
                      <a:pos x="T8" y="T9"/>
                    </a:cxn>
                    <a:cxn ang="0">
                      <a:pos x="T10" y="T11"/>
                    </a:cxn>
                    <a:cxn ang="0">
                      <a:pos x="T12" y="T13"/>
                    </a:cxn>
                  </a:cxnLst>
                  <a:rect l="0" t="0" r="r" b="b"/>
                  <a:pathLst>
                    <a:path w="281" h="680">
                      <a:moveTo>
                        <a:pt x="281" y="657"/>
                      </a:moveTo>
                      <a:cubicBezTo>
                        <a:pt x="279" y="577"/>
                        <a:pt x="241" y="290"/>
                        <a:pt x="120" y="259"/>
                      </a:cubicBezTo>
                      <a:cubicBezTo>
                        <a:pt x="163" y="197"/>
                        <a:pt x="178" y="106"/>
                        <a:pt x="164" y="91"/>
                      </a:cubicBezTo>
                      <a:cubicBezTo>
                        <a:pt x="189" y="90"/>
                        <a:pt x="209" y="82"/>
                        <a:pt x="241" y="71"/>
                      </a:cubicBezTo>
                      <a:cubicBezTo>
                        <a:pt x="192" y="0"/>
                        <a:pt x="119" y="29"/>
                        <a:pt x="94" y="31"/>
                      </a:cubicBezTo>
                      <a:cubicBezTo>
                        <a:pt x="109" y="45"/>
                        <a:pt x="28" y="248"/>
                        <a:pt x="0" y="323"/>
                      </a:cubicBezTo>
                      <a:cubicBezTo>
                        <a:pt x="64" y="382"/>
                        <a:pt x="155" y="680"/>
                        <a:pt x="281" y="657"/>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9" name="Freeform 25"/>
                <p:cNvSpPr/>
                <p:nvPr/>
              </p:nvSpPr>
              <p:spPr bwMode="auto">
                <a:xfrm>
                  <a:off x="7621971" y="4052112"/>
                  <a:ext cx="160807" cy="67745"/>
                </a:xfrm>
                <a:custGeom>
                  <a:avLst/>
                  <a:gdLst>
                    <a:gd name="T0" fmla="*/ 0 w 83"/>
                    <a:gd name="T1" fmla="*/ 0 h 35"/>
                    <a:gd name="T2" fmla="*/ 83 w 83"/>
                    <a:gd name="T3" fmla="*/ 29 h 35"/>
                    <a:gd name="T4" fmla="*/ 0 w 83"/>
                    <a:gd name="T5" fmla="*/ 0 h 35"/>
                  </a:gdLst>
                  <a:ahLst/>
                  <a:cxnLst>
                    <a:cxn ang="0">
                      <a:pos x="T0" y="T1"/>
                    </a:cxn>
                    <a:cxn ang="0">
                      <a:pos x="T2" y="T3"/>
                    </a:cxn>
                    <a:cxn ang="0">
                      <a:pos x="T4" y="T5"/>
                    </a:cxn>
                  </a:cxnLst>
                  <a:rect l="0" t="0" r="r" b="b"/>
                  <a:pathLst>
                    <a:path w="83" h="35">
                      <a:moveTo>
                        <a:pt x="0" y="0"/>
                      </a:moveTo>
                      <a:cubicBezTo>
                        <a:pt x="24" y="18"/>
                        <a:pt x="43" y="23"/>
                        <a:pt x="83" y="29"/>
                      </a:cubicBezTo>
                      <a:cubicBezTo>
                        <a:pt x="60" y="35"/>
                        <a:pt x="27" y="32"/>
                        <a:pt x="0" y="0"/>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70" name="Freeform 26"/>
                <p:cNvSpPr/>
                <p:nvPr/>
              </p:nvSpPr>
              <p:spPr bwMode="auto">
                <a:xfrm>
                  <a:off x="7423077" y="4369666"/>
                  <a:ext cx="272949" cy="69861"/>
                </a:xfrm>
                <a:custGeom>
                  <a:avLst/>
                  <a:gdLst>
                    <a:gd name="T0" fmla="*/ 0 w 142"/>
                    <a:gd name="T1" fmla="*/ 36 h 36"/>
                    <a:gd name="T2" fmla="*/ 142 w 142"/>
                    <a:gd name="T3" fmla="*/ 33 h 36"/>
                    <a:gd name="T4" fmla="*/ 0 w 142"/>
                    <a:gd name="T5" fmla="*/ 36 h 36"/>
                  </a:gdLst>
                  <a:ahLst/>
                  <a:cxnLst>
                    <a:cxn ang="0">
                      <a:pos x="T0" y="T1"/>
                    </a:cxn>
                    <a:cxn ang="0">
                      <a:pos x="T2" y="T3"/>
                    </a:cxn>
                    <a:cxn ang="0">
                      <a:pos x="T4" y="T5"/>
                    </a:cxn>
                  </a:cxnLst>
                  <a:rect l="0" t="0" r="r" b="b"/>
                  <a:pathLst>
                    <a:path w="142" h="36">
                      <a:moveTo>
                        <a:pt x="0" y="36"/>
                      </a:moveTo>
                      <a:cubicBezTo>
                        <a:pt x="46" y="21"/>
                        <a:pt x="78" y="23"/>
                        <a:pt x="142" y="33"/>
                      </a:cubicBezTo>
                      <a:cubicBezTo>
                        <a:pt x="111" y="13"/>
                        <a:pt x="57" y="0"/>
                        <a:pt x="0" y="36"/>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71" name="Freeform 27"/>
                <p:cNvSpPr/>
                <p:nvPr/>
              </p:nvSpPr>
              <p:spPr bwMode="auto">
                <a:xfrm>
                  <a:off x="7444236" y="4422591"/>
                  <a:ext cx="251790" cy="122787"/>
                </a:xfrm>
                <a:custGeom>
                  <a:avLst/>
                  <a:gdLst>
                    <a:gd name="T0" fmla="*/ 0 w 130"/>
                    <a:gd name="T1" fmla="*/ 63 h 63"/>
                    <a:gd name="T2" fmla="*/ 130 w 130"/>
                    <a:gd name="T3" fmla="*/ 6 h 63"/>
                    <a:gd name="T4" fmla="*/ 0 w 130"/>
                    <a:gd name="T5" fmla="*/ 63 h 63"/>
                  </a:gdLst>
                  <a:ahLst/>
                  <a:cxnLst>
                    <a:cxn ang="0">
                      <a:pos x="T0" y="T1"/>
                    </a:cxn>
                    <a:cxn ang="0">
                      <a:pos x="T2" y="T3"/>
                    </a:cxn>
                    <a:cxn ang="0">
                      <a:pos x="T4" y="T5"/>
                    </a:cxn>
                  </a:cxnLst>
                  <a:rect l="0" t="0" r="r" b="b"/>
                  <a:pathLst>
                    <a:path w="130" h="63">
                      <a:moveTo>
                        <a:pt x="0" y="63"/>
                      </a:moveTo>
                      <a:cubicBezTo>
                        <a:pt x="37" y="32"/>
                        <a:pt x="67" y="21"/>
                        <a:pt x="130" y="6"/>
                      </a:cubicBezTo>
                      <a:cubicBezTo>
                        <a:pt x="94" y="0"/>
                        <a:pt x="39" y="9"/>
                        <a:pt x="0" y="63"/>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72" name="Freeform 28"/>
                <p:cNvSpPr/>
                <p:nvPr/>
              </p:nvSpPr>
              <p:spPr bwMode="auto">
                <a:xfrm>
                  <a:off x="9392968" y="4528442"/>
                  <a:ext cx="742677" cy="654161"/>
                </a:xfrm>
                <a:custGeom>
                  <a:avLst/>
                  <a:gdLst>
                    <a:gd name="T0" fmla="*/ 350 w 382"/>
                    <a:gd name="T1" fmla="*/ 57 h 337"/>
                    <a:gd name="T2" fmla="*/ 350 w 382"/>
                    <a:gd name="T3" fmla="*/ 57 h 337"/>
                    <a:gd name="T4" fmla="*/ 326 w 382"/>
                    <a:gd name="T5" fmla="*/ 197 h 337"/>
                    <a:gd name="T6" fmla="*/ 172 w 382"/>
                    <a:gd name="T7" fmla="*/ 305 h 337"/>
                    <a:gd name="T8" fmla="*/ 32 w 382"/>
                    <a:gd name="T9" fmla="*/ 281 h 337"/>
                    <a:gd name="T10" fmla="*/ 32 w 382"/>
                    <a:gd name="T11" fmla="*/ 281 h 337"/>
                    <a:gd name="T12" fmla="*/ 56 w 382"/>
                    <a:gd name="T13" fmla="*/ 141 h 337"/>
                    <a:gd name="T14" fmla="*/ 210 w 382"/>
                    <a:gd name="T15" fmla="*/ 32 h 337"/>
                    <a:gd name="T16" fmla="*/ 350 w 382"/>
                    <a:gd name="T17" fmla="*/ 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337">
                      <a:moveTo>
                        <a:pt x="350" y="57"/>
                      </a:moveTo>
                      <a:cubicBezTo>
                        <a:pt x="350" y="57"/>
                        <a:pt x="350" y="57"/>
                        <a:pt x="350" y="57"/>
                      </a:cubicBezTo>
                      <a:cubicBezTo>
                        <a:pt x="382" y="102"/>
                        <a:pt x="371" y="165"/>
                        <a:pt x="326" y="197"/>
                      </a:cubicBezTo>
                      <a:cubicBezTo>
                        <a:pt x="172" y="305"/>
                        <a:pt x="172" y="305"/>
                        <a:pt x="172" y="305"/>
                      </a:cubicBezTo>
                      <a:cubicBezTo>
                        <a:pt x="127" y="337"/>
                        <a:pt x="64" y="326"/>
                        <a:pt x="32" y="281"/>
                      </a:cubicBezTo>
                      <a:cubicBezTo>
                        <a:pt x="32" y="281"/>
                        <a:pt x="32" y="281"/>
                        <a:pt x="32" y="281"/>
                      </a:cubicBezTo>
                      <a:cubicBezTo>
                        <a:pt x="0" y="235"/>
                        <a:pt x="11" y="172"/>
                        <a:pt x="56" y="141"/>
                      </a:cubicBezTo>
                      <a:cubicBezTo>
                        <a:pt x="210" y="32"/>
                        <a:pt x="210" y="32"/>
                        <a:pt x="210" y="32"/>
                      </a:cubicBezTo>
                      <a:cubicBezTo>
                        <a:pt x="255" y="0"/>
                        <a:pt x="319" y="11"/>
                        <a:pt x="350" y="57"/>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73" name="Freeform 29"/>
                <p:cNvSpPr/>
                <p:nvPr/>
              </p:nvSpPr>
              <p:spPr bwMode="auto">
                <a:xfrm>
                  <a:off x="9439517" y="4738029"/>
                  <a:ext cx="404135" cy="395883"/>
                </a:xfrm>
                <a:custGeom>
                  <a:avLst/>
                  <a:gdLst>
                    <a:gd name="T0" fmla="*/ 181 w 208"/>
                    <a:gd name="T1" fmla="*/ 48 h 204"/>
                    <a:gd name="T2" fmla="*/ 181 w 208"/>
                    <a:gd name="T3" fmla="*/ 48 h 204"/>
                    <a:gd name="T4" fmla="*/ 160 w 208"/>
                    <a:gd name="T5" fmla="*/ 167 h 204"/>
                    <a:gd name="T6" fmla="*/ 146 w 208"/>
                    <a:gd name="T7" fmla="*/ 177 h 204"/>
                    <a:gd name="T8" fmla="*/ 27 w 208"/>
                    <a:gd name="T9" fmla="*/ 156 h 204"/>
                    <a:gd name="T10" fmla="*/ 27 w 208"/>
                    <a:gd name="T11" fmla="*/ 156 h 204"/>
                    <a:gd name="T12" fmla="*/ 47 w 208"/>
                    <a:gd name="T13" fmla="*/ 37 h 204"/>
                    <a:gd name="T14" fmla="*/ 62 w 208"/>
                    <a:gd name="T15" fmla="*/ 27 h 204"/>
                    <a:gd name="T16" fmla="*/ 181 w 208"/>
                    <a:gd name="T17" fmla="*/ 4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4">
                      <a:moveTo>
                        <a:pt x="181" y="48"/>
                      </a:moveTo>
                      <a:cubicBezTo>
                        <a:pt x="181" y="48"/>
                        <a:pt x="181" y="48"/>
                        <a:pt x="181" y="48"/>
                      </a:cubicBezTo>
                      <a:cubicBezTo>
                        <a:pt x="208" y="86"/>
                        <a:pt x="198" y="140"/>
                        <a:pt x="160" y="167"/>
                      </a:cubicBezTo>
                      <a:cubicBezTo>
                        <a:pt x="146" y="177"/>
                        <a:pt x="146" y="177"/>
                        <a:pt x="146" y="177"/>
                      </a:cubicBezTo>
                      <a:cubicBezTo>
                        <a:pt x="107" y="204"/>
                        <a:pt x="54" y="195"/>
                        <a:pt x="27" y="156"/>
                      </a:cubicBezTo>
                      <a:cubicBezTo>
                        <a:pt x="27" y="156"/>
                        <a:pt x="27" y="156"/>
                        <a:pt x="27" y="156"/>
                      </a:cubicBezTo>
                      <a:cubicBezTo>
                        <a:pt x="0" y="118"/>
                        <a:pt x="9" y="64"/>
                        <a:pt x="47" y="37"/>
                      </a:cubicBezTo>
                      <a:cubicBezTo>
                        <a:pt x="62" y="27"/>
                        <a:pt x="62" y="27"/>
                        <a:pt x="62" y="27"/>
                      </a:cubicBezTo>
                      <a:cubicBezTo>
                        <a:pt x="100" y="0"/>
                        <a:pt x="154" y="10"/>
                        <a:pt x="181" y="48"/>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74" name="Freeform 30"/>
                <p:cNvSpPr/>
                <p:nvPr/>
              </p:nvSpPr>
              <p:spPr bwMode="auto">
                <a:xfrm>
                  <a:off x="9615136" y="3745143"/>
                  <a:ext cx="804037" cy="724023"/>
                </a:xfrm>
                <a:custGeom>
                  <a:avLst/>
                  <a:gdLst>
                    <a:gd name="T0" fmla="*/ 380 w 417"/>
                    <a:gd name="T1" fmla="*/ 66 h 373"/>
                    <a:gd name="T2" fmla="*/ 380 w 417"/>
                    <a:gd name="T3" fmla="*/ 66 h 373"/>
                    <a:gd name="T4" fmla="*/ 351 w 417"/>
                    <a:gd name="T5" fmla="*/ 229 h 373"/>
                    <a:gd name="T6" fmla="*/ 199 w 417"/>
                    <a:gd name="T7" fmla="*/ 336 h 373"/>
                    <a:gd name="T8" fmla="*/ 36 w 417"/>
                    <a:gd name="T9" fmla="*/ 308 h 373"/>
                    <a:gd name="T10" fmla="*/ 36 w 417"/>
                    <a:gd name="T11" fmla="*/ 308 h 373"/>
                    <a:gd name="T12" fmla="*/ 65 w 417"/>
                    <a:gd name="T13" fmla="*/ 145 h 373"/>
                    <a:gd name="T14" fmla="*/ 217 w 417"/>
                    <a:gd name="T15" fmla="*/ 37 h 373"/>
                    <a:gd name="T16" fmla="*/ 380 w 417"/>
                    <a:gd name="T17" fmla="*/ 6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373">
                      <a:moveTo>
                        <a:pt x="380" y="66"/>
                      </a:moveTo>
                      <a:cubicBezTo>
                        <a:pt x="380" y="66"/>
                        <a:pt x="380" y="66"/>
                        <a:pt x="380" y="66"/>
                      </a:cubicBezTo>
                      <a:cubicBezTo>
                        <a:pt x="417" y="119"/>
                        <a:pt x="404" y="192"/>
                        <a:pt x="351" y="229"/>
                      </a:cubicBezTo>
                      <a:cubicBezTo>
                        <a:pt x="199" y="336"/>
                        <a:pt x="199" y="336"/>
                        <a:pt x="199" y="336"/>
                      </a:cubicBezTo>
                      <a:cubicBezTo>
                        <a:pt x="147" y="373"/>
                        <a:pt x="73" y="360"/>
                        <a:pt x="36" y="308"/>
                      </a:cubicBezTo>
                      <a:cubicBezTo>
                        <a:pt x="36" y="308"/>
                        <a:pt x="36" y="308"/>
                        <a:pt x="36" y="308"/>
                      </a:cubicBezTo>
                      <a:cubicBezTo>
                        <a:pt x="0" y="255"/>
                        <a:pt x="12" y="182"/>
                        <a:pt x="65" y="145"/>
                      </a:cubicBezTo>
                      <a:cubicBezTo>
                        <a:pt x="217" y="37"/>
                        <a:pt x="217" y="37"/>
                        <a:pt x="217" y="37"/>
                      </a:cubicBezTo>
                      <a:cubicBezTo>
                        <a:pt x="270" y="0"/>
                        <a:pt x="343" y="13"/>
                        <a:pt x="380" y="66"/>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75" name="Freeform 31"/>
                <p:cNvSpPr/>
                <p:nvPr/>
              </p:nvSpPr>
              <p:spPr bwMode="auto">
                <a:xfrm>
                  <a:off x="9659569" y="3986484"/>
                  <a:ext cx="437989" cy="429757"/>
                </a:xfrm>
                <a:custGeom>
                  <a:avLst/>
                  <a:gdLst>
                    <a:gd name="T0" fmla="*/ 197 w 226"/>
                    <a:gd name="T1" fmla="*/ 52 h 222"/>
                    <a:gd name="T2" fmla="*/ 197 w 226"/>
                    <a:gd name="T3" fmla="*/ 52 h 222"/>
                    <a:gd name="T4" fmla="*/ 174 w 226"/>
                    <a:gd name="T5" fmla="*/ 182 h 222"/>
                    <a:gd name="T6" fmla="*/ 159 w 226"/>
                    <a:gd name="T7" fmla="*/ 193 h 222"/>
                    <a:gd name="T8" fmla="*/ 29 w 226"/>
                    <a:gd name="T9" fmla="*/ 170 h 222"/>
                    <a:gd name="T10" fmla="*/ 29 w 226"/>
                    <a:gd name="T11" fmla="*/ 170 h 222"/>
                    <a:gd name="T12" fmla="*/ 52 w 226"/>
                    <a:gd name="T13" fmla="*/ 41 h 222"/>
                    <a:gd name="T14" fmla="*/ 67 w 226"/>
                    <a:gd name="T15" fmla="*/ 29 h 222"/>
                    <a:gd name="T16" fmla="*/ 197 w 226"/>
                    <a:gd name="T17" fmla="*/ 5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2">
                      <a:moveTo>
                        <a:pt x="197" y="52"/>
                      </a:moveTo>
                      <a:cubicBezTo>
                        <a:pt x="197" y="52"/>
                        <a:pt x="197" y="52"/>
                        <a:pt x="197" y="52"/>
                      </a:cubicBezTo>
                      <a:cubicBezTo>
                        <a:pt x="226" y="94"/>
                        <a:pt x="216" y="152"/>
                        <a:pt x="174" y="182"/>
                      </a:cubicBezTo>
                      <a:cubicBezTo>
                        <a:pt x="159" y="193"/>
                        <a:pt x="159" y="193"/>
                        <a:pt x="159" y="193"/>
                      </a:cubicBezTo>
                      <a:cubicBezTo>
                        <a:pt x="117" y="222"/>
                        <a:pt x="58" y="212"/>
                        <a:pt x="29" y="170"/>
                      </a:cubicBezTo>
                      <a:cubicBezTo>
                        <a:pt x="29" y="170"/>
                        <a:pt x="29" y="170"/>
                        <a:pt x="29" y="170"/>
                      </a:cubicBezTo>
                      <a:cubicBezTo>
                        <a:pt x="0" y="128"/>
                        <a:pt x="10" y="70"/>
                        <a:pt x="52" y="41"/>
                      </a:cubicBezTo>
                      <a:cubicBezTo>
                        <a:pt x="67" y="29"/>
                        <a:pt x="67" y="29"/>
                        <a:pt x="67" y="29"/>
                      </a:cubicBezTo>
                      <a:cubicBezTo>
                        <a:pt x="109" y="0"/>
                        <a:pt x="168" y="10"/>
                        <a:pt x="197" y="52"/>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76" name="Freeform 32"/>
                <p:cNvSpPr/>
                <p:nvPr/>
              </p:nvSpPr>
              <p:spPr bwMode="auto">
                <a:xfrm>
                  <a:off x="7937237" y="3537675"/>
                  <a:ext cx="120606" cy="110085"/>
                </a:xfrm>
                <a:custGeom>
                  <a:avLst/>
                  <a:gdLst>
                    <a:gd name="T0" fmla="*/ 48 w 61"/>
                    <a:gd name="T1" fmla="*/ 0 h 56"/>
                    <a:gd name="T2" fmla="*/ 0 w 61"/>
                    <a:gd name="T3" fmla="*/ 21 h 56"/>
                    <a:gd name="T4" fmla="*/ 59 w 61"/>
                    <a:gd name="T5" fmla="*/ 56 h 56"/>
                    <a:gd name="T6" fmla="*/ 55 w 61"/>
                    <a:gd name="T7" fmla="*/ 16 h 56"/>
                    <a:gd name="T8" fmla="*/ 55 w 61"/>
                    <a:gd name="T9" fmla="*/ 16 h 56"/>
                    <a:gd name="T10" fmla="*/ 48 w 61"/>
                    <a:gd name="T11" fmla="*/ 0 h 56"/>
                  </a:gdLst>
                  <a:ahLst/>
                  <a:cxnLst>
                    <a:cxn ang="0">
                      <a:pos x="T0" y="T1"/>
                    </a:cxn>
                    <a:cxn ang="0">
                      <a:pos x="T2" y="T3"/>
                    </a:cxn>
                    <a:cxn ang="0">
                      <a:pos x="T4" y="T5"/>
                    </a:cxn>
                    <a:cxn ang="0">
                      <a:pos x="T6" y="T7"/>
                    </a:cxn>
                    <a:cxn ang="0">
                      <a:pos x="T8" y="T9"/>
                    </a:cxn>
                    <a:cxn ang="0">
                      <a:pos x="T10" y="T11"/>
                    </a:cxn>
                  </a:cxnLst>
                  <a:rect l="0" t="0" r="r" b="b"/>
                  <a:pathLst>
                    <a:path w="61" h="56">
                      <a:moveTo>
                        <a:pt x="48" y="0"/>
                      </a:moveTo>
                      <a:cubicBezTo>
                        <a:pt x="0" y="21"/>
                        <a:pt x="0" y="21"/>
                        <a:pt x="0" y="21"/>
                      </a:cubicBezTo>
                      <a:cubicBezTo>
                        <a:pt x="12" y="44"/>
                        <a:pt x="33" y="55"/>
                        <a:pt x="59" y="56"/>
                      </a:cubicBezTo>
                      <a:cubicBezTo>
                        <a:pt x="61" y="43"/>
                        <a:pt x="60" y="30"/>
                        <a:pt x="55" y="16"/>
                      </a:cubicBezTo>
                      <a:cubicBezTo>
                        <a:pt x="55" y="16"/>
                        <a:pt x="55" y="16"/>
                        <a:pt x="55" y="16"/>
                      </a:cubicBezTo>
                      <a:cubicBezTo>
                        <a:pt x="54" y="11"/>
                        <a:pt x="51" y="5"/>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77" name="Freeform 33"/>
                <p:cNvSpPr/>
                <p:nvPr/>
              </p:nvSpPr>
              <p:spPr bwMode="auto">
                <a:xfrm>
                  <a:off x="9907129" y="4014006"/>
                  <a:ext cx="171386" cy="209585"/>
                </a:xfrm>
                <a:custGeom>
                  <a:avLst/>
                  <a:gdLst>
                    <a:gd name="T0" fmla="*/ 69 w 88"/>
                    <a:gd name="T1" fmla="*/ 38 h 108"/>
                    <a:gd name="T2" fmla="*/ 69 w 88"/>
                    <a:gd name="T3" fmla="*/ 38 h 108"/>
                    <a:gd name="T4" fmla="*/ 84 w 88"/>
                    <a:gd name="T5" fmla="*/ 108 h 108"/>
                    <a:gd name="T6" fmla="*/ 19 w 88"/>
                    <a:gd name="T7" fmla="*/ 71 h 108"/>
                    <a:gd name="T8" fmla="*/ 19 w 88"/>
                    <a:gd name="T9" fmla="*/ 71 h 108"/>
                    <a:gd name="T10" fmla="*/ 7 w 88"/>
                    <a:gd name="T11" fmla="*/ 0 h 108"/>
                    <a:gd name="T12" fmla="*/ 69 w 88"/>
                    <a:gd name="T13" fmla="*/ 38 h 108"/>
                  </a:gdLst>
                  <a:ahLst/>
                  <a:cxnLst>
                    <a:cxn ang="0">
                      <a:pos x="T0" y="T1"/>
                    </a:cxn>
                    <a:cxn ang="0">
                      <a:pos x="T2" y="T3"/>
                    </a:cxn>
                    <a:cxn ang="0">
                      <a:pos x="T4" y="T5"/>
                    </a:cxn>
                    <a:cxn ang="0">
                      <a:pos x="T6" y="T7"/>
                    </a:cxn>
                    <a:cxn ang="0">
                      <a:pos x="T8" y="T9"/>
                    </a:cxn>
                    <a:cxn ang="0">
                      <a:pos x="T10" y="T11"/>
                    </a:cxn>
                    <a:cxn ang="0">
                      <a:pos x="T12" y="T13"/>
                    </a:cxn>
                  </a:cxnLst>
                  <a:rect l="0" t="0" r="r" b="b"/>
                  <a:pathLst>
                    <a:path w="88" h="108">
                      <a:moveTo>
                        <a:pt x="69" y="38"/>
                      </a:moveTo>
                      <a:cubicBezTo>
                        <a:pt x="69" y="38"/>
                        <a:pt x="69" y="38"/>
                        <a:pt x="69" y="38"/>
                      </a:cubicBezTo>
                      <a:cubicBezTo>
                        <a:pt x="84" y="59"/>
                        <a:pt x="88" y="84"/>
                        <a:pt x="84" y="108"/>
                      </a:cubicBezTo>
                      <a:cubicBezTo>
                        <a:pt x="59" y="106"/>
                        <a:pt x="35" y="94"/>
                        <a:pt x="19" y="71"/>
                      </a:cubicBezTo>
                      <a:cubicBezTo>
                        <a:pt x="19" y="71"/>
                        <a:pt x="19" y="71"/>
                        <a:pt x="19" y="71"/>
                      </a:cubicBezTo>
                      <a:cubicBezTo>
                        <a:pt x="4" y="50"/>
                        <a:pt x="0" y="23"/>
                        <a:pt x="7" y="0"/>
                      </a:cubicBezTo>
                      <a:cubicBezTo>
                        <a:pt x="31" y="3"/>
                        <a:pt x="54" y="17"/>
                        <a:pt x="69"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78" name="Freeform 34"/>
                <p:cNvSpPr/>
                <p:nvPr/>
              </p:nvSpPr>
              <p:spPr bwMode="auto">
                <a:xfrm>
                  <a:off x="9640527" y="4761315"/>
                  <a:ext cx="186198" cy="215937"/>
                </a:xfrm>
                <a:custGeom>
                  <a:avLst/>
                  <a:gdLst>
                    <a:gd name="T0" fmla="*/ 77 w 96"/>
                    <a:gd name="T1" fmla="*/ 36 h 111"/>
                    <a:gd name="T2" fmla="*/ 77 w 96"/>
                    <a:gd name="T3" fmla="*/ 36 h 111"/>
                    <a:gd name="T4" fmla="*/ 88 w 96"/>
                    <a:gd name="T5" fmla="*/ 111 h 111"/>
                    <a:gd name="T6" fmla="*/ 19 w 96"/>
                    <a:gd name="T7" fmla="*/ 75 h 111"/>
                    <a:gd name="T8" fmla="*/ 19 w 96"/>
                    <a:gd name="T9" fmla="*/ 75 h 111"/>
                    <a:gd name="T10" fmla="*/ 8 w 96"/>
                    <a:gd name="T11" fmla="*/ 0 h 111"/>
                    <a:gd name="T12" fmla="*/ 77 w 96"/>
                    <a:gd name="T13" fmla="*/ 36 h 111"/>
                  </a:gdLst>
                  <a:ahLst/>
                  <a:cxnLst>
                    <a:cxn ang="0">
                      <a:pos x="T0" y="T1"/>
                    </a:cxn>
                    <a:cxn ang="0">
                      <a:pos x="T2" y="T3"/>
                    </a:cxn>
                    <a:cxn ang="0">
                      <a:pos x="T4" y="T5"/>
                    </a:cxn>
                    <a:cxn ang="0">
                      <a:pos x="T6" y="T7"/>
                    </a:cxn>
                    <a:cxn ang="0">
                      <a:pos x="T8" y="T9"/>
                    </a:cxn>
                    <a:cxn ang="0">
                      <a:pos x="T10" y="T11"/>
                    </a:cxn>
                    <a:cxn ang="0">
                      <a:pos x="T12" y="T13"/>
                    </a:cxn>
                  </a:cxnLst>
                  <a:rect l="0" t="0" r="r" b="b"/>
                  <a:pathLst>
                    <a:path w="96" h="111">
                      <a:moveTo>
                        <a:pt x="77" y="36"/>
                      </a:moveTo>
                      <a:cubicBezTo>
                        <a:pt x="77" y="36"/>
                        <a:pt x="77" y="36"/>
                        <a:pt x="77" y="36"/>
                      </a:cubicBezTo>
                      <a:cubicBezTo>
                        <a:pt x="93" y="59"/>
                        <a:pt x="96" y="87"/>
                        <a:pt x="88" y="111"/>
                      </a:cubicBezTo>
                      <a:cubicBezTo>
                        <a:pt x="61" y="111"/>
                        <a:pt x="35" y="98"/>
                        <a:pt x="19" y="75"/>
                      </a:cubicBezTo>
                      <a:cubicBezTo>
                        <a:pt x="19" y="75"/>
                        <a:pt x="19" y="75"/>
                        <a:pt x="19" y="75"/>
                      </a:cubicBezTo>
                      <a:cubicBezTo>
                        <a:pt x="3" y="52"/>
                        <a:pt x="0" y="24"/>
                        <a:pt x="8" y="0"/>
                      </a:cubicBezTo>
                      <a:cubicBezTo>
                        <a:pt x="34" y="0"/>
                        <a:pt x="60" y="13"/>
                        <a:pt x="77"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grpSp>
          <p:grpSp>
            <p:nvGrpSpPr>
              <p:cNvPr id="12" name="Group 928"/>
              <p:cNvGrpSpPr/>
              <p:nvPr/>
            </p:nvGrpSpPr>
            <p:grpSpPr>
              <a:xfrm>
                <a:off x="1665218" y="853493"/>
                <a:ext cx="4839699" cy="3354176"/>
                <a:chOff x="295275" y="0"/>
                <a:chExt cx="10628313" cy="7366000"/>
              </a:xfrm>
              <a:solidFill>
                <a:srgbClr val="F6AC19"/>
              </a:solidFill>
            </p:grpSpPr>
            <p:sp>
              <p:nvSpPr>
                <p:cNvPr id="90" name="Freeform 257"/>
                <p:cNvSpPr/>
                <p:nvPr/>
              </p:nvSpPr>
              <p:spPr bwMode="auto">
                <a:xfrm>
                  <a:off x="3749675" y="6727825"/>
                  <a:ext cx="247650" cy="427038"/>
                </a:xfrm>
                <a:custGeom>
                  <a:avLst/>
                  <a:gdLst>
                    <a:gd name="T0" fmla="*/ 0 w 66"/>
                    <a:gd name="T1" fmla="*/ 79 h 114"/>
                    <a:gd name="T2" fmla="*/ 0 w 66"/>
                    <a:gd name="T3" fmla="*/ 95 h 114"/>
                    <a:gd name="T4" fmla="*/ 19 w 66"/>
                    <a:gd name="T5" fmla="*/ 114 h 114"/>
                    <a:gd name="T6" fmla="*/ 47 w 66"/>
                    <a:gd name="T7" fmla="*/ 114 h 114"/>
                    <a:gd name="T8" fmla="*/ 66 w 66"/>
                    <a:gd name="T9" fmla="*/ 95 h 114"/>
                    <a:gd name="T10" fmla="*/ 66 w 66"/>
                    <a:gd name="T11" fmla="*/ 79 h 114"/>
                    <a:gd name="T12" fmla="*/ 42 w 66"/>
                    <a:gd name="T13" fmla="*/ 79 h 114"/>
                    <a:gd name="T14" fmla="*/ 42 w 66"/>
                    <a:gd name="T15" fmla="*/ 65 h 114"/>
                    <a:gd name="T16" fmla="*/ 66 w 66"/>
                    <a:gd name="T17" fmla="*/ 65 h 114"/>
                    <a:gd name="T18" fmla="*/ 66 w 66"/>
                    <a:gd name="T19" fmla="*/ 43 h 114"/>
                    <a:gd name="T20" fmla="*/ 42 w 66"/>
                    <a:gd name="T21" fmla="*/ 43 h 114"/>
                    <a:gd name="T22" fmla="*/ 42 w 66"/>
                    <a:gd name="T23" fmla="*/ 29 h 114"/>
                    <a:gd name="T24" fmla="*/ 66 w 66"/>
                    <a:gd name="T25" fmla="*/ 29 h 114"/>
                    <a:gd name="T26" fmla="*/ 66 w 66"/>
                    <a:gd name="T27" fmla="*/ 19 h 114"/>
                    <a:gd name="T28" fmla="*/ 47 w 66"/>
                    <a:gd name="T29" fmla="*/ 0 h 114"/>
                    <a:gd name="T30" fmla="*/ 19 w 66"/>
                    <a:gd name="T31" fmla="*/ 0 h 114"/>
                    <a:gd name="T32" fmla="*/ 0 w 66"/>
                    <a:gd name="T33" fmla="*/ 19 h 114"/>
                    <a:gd name="T34" fmla="*/ 0 w 66"/>
                    <a:gd name="T35" fmla="*/ 29 h 114"/>
                    <a:gd name="T36" fmla="*/ 23 w 66"/>
                    <a:gd name="T37" fmla="*/ 29 h 114"/>
                    <a:gd name="T38" fmla="*/ 23 w 66"/>
                    <a:gd name="T39" fmla="*/ 43 h 114"/>
                    <a:gd name="T40" fmla="*/ 0 w 66"/>
                    <a:gd name="T41" fmla="*/ 43 h 114"/>
                    <a:gd name="T42" fmla="*/ 0 w 66"/>
                    <a:gd name="T43" fmla="*/ 65 h 114"/>
                    <a:gd name="T44" fmla="*/ 23 w 66"/>
                    <a:gd name="T45" fmla="*/ 65 h 114"/>
                    <a:gd name="T46" fmla="*/ 23 w 66"/>
                    <a:gd name="T47" fmla="*/ 79 h 114"/>
                    <a:gd name="T48" fmla="*/ 0 w 66"/>
                    <a:gd name="T49" fmla="*/ 7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114">
                      <a:moveTo>
                        <a:pt x="0" y="79"/>
                      </a:moveTo>
                      <a:cubicBezTo>
                        <a:pt x="0" y="95"/>
                        <a:pt x="0" y="95"/>
                        <a:pt x="0" y="95"/>
                      </a:cubicBezTo>
                      <a:cubicBezTo>
                        <a:pt x="0" y="105"/>
                        <a:pt x="8" y="114"/>
                        <a:pt x="19" y="114"/>
                      </a:cubicBezTo>
                      <a:cubicBezTo>
                        <a:pt x="47" y="114"/>
                        <a:pt x="47" y="114"/>
                        <a:pt x="47" y="114"/>
                      </a:cubicBezTo>
                      <a:cubicBezTo>
                        <a:pt x="58" y="114"/>
                        <a:pt x="66" y="105"/>
                        <a:pt x="66" y="95"/>
                      </a:cubicBezTo>
                      <a:cubicBezTo>
                        <a:pt x="66" y="79"/>
                        <a:pt x="66" y="79"/>
                        <a:pt x="66" y="79"/>
                      </a:cubicBezTo>
                      <a:cubicBezTo>
                        <a:pt x="42" y="79"/>
                        <a:pt x="42" y="79"/>
                        <a:pt x="42" y="79"/>
                      </a:cubicBezTo>
                      <a:cubicBezTo>
                        <a:pt x="42" y="65"/>
                        <a:pt x="42" y="65"/>
                        <a:pt x="42" y="65"/>
                      </a:cubicBezTo>
                      <a:cubicBezTo>
                        <a:pt x="66" y="65"/>
                        <a:pt x="66" y="65"/>
                        <a:pt x="66" y="65"/>
                      </a:cubicBezTo>
                      <a:cubicBezTo>
                        <a:pt x="66" y="43"/>
                        <a:pt x="66" y="43"/>
                        <a:pt x="66" y="43"/>
                      </a:cubicBezTo>
                      <a:cubicBezTo>
                        <a:pt x="42" y="43"/>
                        <a:pt x="42" y="43"/>
                        <a:pt x="42" y="43"/>
                      </a:cubicBezTo>
                      <a:cubicBezTo>
                        <a:pt x="42" y="29"/>
                        <a:pt x="42" y="29"/>
                        <a:pt x="42" y="29"/>
                      </a:cubicBezTo>
                      <a:cubicBezTo>
                        <a:pt x="66" y="29"/>
                        <a:pt x="66" y="29"/>
                        <a:pt x="66" y="29"/>
                      </a:cubicBezTo>
                      <a:cubicBezTo>
                        <a:pt x="66" y="19"/>
                        <a:pt x="66" y="19"/>
                        <a:pt x="66" y="19"/>
                      </a:cubicBezTo>
                      <a:cubicBezTo>
                        <a:pt x="66" y="9"/>
                        <a:pt x="58" y="0"/>
                        <a:pt x="47" y="0"/>
                      </a:cubicBezTo>
                      <a:cubicBezTo>
                        <a:pt x="19" y="0"/>
                        <a:pt x="19" y="0"/>
                        <a:pt x="19" y="0"/>
                      </a:cubicBezTo>
                      <a:cubicBezTo>
                        <a:pt x="8" y="0"/>
                        <a:pt x="0" y="9"/>
                        <a:pt x="0" y="19"/>
                      </a:cubicBezTo>
                      <a:cubicBezTo>
                        <a:pt x="0" y="29"/>
                        <a:pt x="0" y="29"/>
                        <a:pt x="0" y="29"/>
                      </a:cubicBezTo>
                      <a:cubicBezTo>
                        <a:pt x="23" y="29"/>
                        <a:pt x="23" y="29"/>
                        <a:pt x="23" y="29"/>
                      </a:cubicBezTo>
                      <a:cubicBezTo>
                        <a:pt x="23" y="43"/>
                        <a:pt x="23" y="43"/>
                        <a:pt x="23" y="43"/>
                      </a:cubicBezTo>
                      <a:cubicBezTo>
                        <a:pt x="0" y="43"/>
                        <a:pt x="0" y="43"/>
                        <a:pt x="0" y="43"/>
                      </a:cubicBezTo>
                      <a:cubicBezTo>
                        <a:pt x="0" y="65"/>
                        <a:pt x="0" y="65"/>
                        <a:pt x="0" y="65"/>
                      </a:cubicBezTo>
                      <a:cubicBezTo>
                        <a:pt x="23" y="65"/>
                        <a:pt x="23" y="65"/>
                        <a:pt x="23" y="65"/>
                      </a:cubicBezTo>
                      <a:cubicBezTo>
                        <a:pt x="23" y="79"/>
                        <a:pt x="23" y="79"/>
                        <a:pt x="23" y="79"/>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91" name="Freeform 258"/>
                <p:cNvSpPr/>
                <p:nvPr/>
              </p:nvSpPr>
              <p:spPr bwMode="auto">
                <a:xfrm>
                  <a:off x="3675063" y="7105650"/>
                  <a:ext cx="396875" cy="260350"/>
                </a:xfrm>
                <a:custGeom>
                  <a:avLst/>
                  <a:gdLst>
                    <a:gd name="T0" fmla="*/ 0 w 106"/>
                    <a:gd name="T1" fmla="*/ 3 h 69"/>
                    <a:gd name="T2" fmla="*/ 35 w 106"/>
                    <a:gd name="T3" fmla="*/ 33 h 69"/>
                    <a:gd name="T4" fmla="*/ 46 w 106"/>
                    <a:gd name="T5" fmla="*/ 33 h 69"/>
                    <a:gd name="T6" fmla="*/ 46 w 106"/>
                    <a:gd name="T7" fmla="*/ 55 h 69"/>
                    <a:gd name="T8" fmla="*/ 32 w 106"/>
                    <a:gd name="T9" fmla="*/ 55 h 69"/>
                    <a:gd name="T10" fmla="*/ 32 w 106"/>
                    <a:gd name="T11" fmla="*/ 69 h 69"/>
                    <a:gd name="T12" fmla="*/ 74 w 106"/>
                    <a:gd name="T13" fmla="*/ 69 h 69"/>
                    <a:gd name="T14" fmla="*/ 74 w 106"/>
                    <a:gd name="T15" fmla="*/ 55 h 69"/>
                    <a:gd name="T16" fmla="*/ 60 w 106"/>
                    <a:gd name="T17" fmla="*/ 55 h 69"/>
                    <a:gd name="T18" fmla="*/ 60 w 106"/>
                    <a:gd name="T19" fmla="*/ 33 h 69"/>
                    <a:gd name="T20" fmla="*/ 71 w 106"/>
                    <a:gd name="T21" fmla="*/ 33 h 69"/>
                    <a:gd name="T22" fmla="*/ 106 w 106"/>
                    <a:gd name="T23" fmla="*/ 3 h 69"/>
                    <a:gd name="T24" fmla="*/ 92 w 106"/>
                    <a:gd name="T25" fmla="*/ 0 h 69"/>
                    <a:gd name="T26" fmla="*/ 71 w 106"/>
                    <a:gd name="T27" fmla="*/ 19 h 69"/>
                    <a:gd name="T28" fmla="*/ 35 w 106"/>
                    <a:gd name="T29" fmla="*/ 19 h 69"/>
                    <a:gd name="T30" fmla="*/ 14 w 106"/>
                    <a:gd name="T31" fmla="*/ 0 h 69"/>
                    <a:gd name="T32" fmla="*/ 0 w 106"/>
                    <a:gd name="T3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69">
                      <a:moveTo>
                        <a:pt x="0" y="3"/>
                      </a:moveTo>
                      <a:cubicBezTo>
                        <a:pt x="3" y="20"/>
                        <a:pt x="18" y="33"/>
                        <a:pt x="35" y="33"/>
                      </a:cubicBezTo>
                      <a:cubicBezTo>
                        <a:pt x="46" y="33"/>
                        <a:pt x="46" y="33"/>
                        <a:pt x="46" y="33"/>
                      </a:cubicBezTo>
                      <a:cubicBezTo>
                        <a:pt x="46" y="55"/>
                        <a:pt x="46" y="55"/>
                        <a:pt x="46" y="55"/>
                      </a:cubicBezTo>
                      <a:cubicBezTo>
                        <a:pt x="32" y="55"/>
                        <a:pt x="32" y="55"/>
                        <a:pt x="32" y="55"/>
                      </a:cubicBezTo>
                      <a:cubicBezTo>
                        <a:pt x="32" y="69"/>
                        <a:pt x="32" y="69"/>
                        <a:pt x="32" y="69"/>
                      </a:cubicBezTo>
                      <a:cubicBezTo>
                        <a:pt x="74" y="69"/>
                        <a:pt x="74" y="69"/>
                        <a:pt x="74" y="69"/>
                      </a:cubicBezTo>
                      <a:cubicBezTo>
                        <a:pt x="74" y="55"/>
                        <a:pt x="74" y="55"/>
                        <a:pt x="74" y="55"/>
                      </a:cubicBezTo>
                      <a:cubicBezTo>
                        <a:pt x="60" y="55"/>
                        <a:pt x="60" y="55"/>
                        <a:pt x="60" y="55"/>
                      </a:cubicBezTo>
                      <a:cubicBezTo>
                        <a:pt x="60" y="33"/>
                        <a:pt x="60" y="33"/>
                        <a:pt x="60" y="33"/>
                      </a:cubicBezTo>
                      <a:cubicBezTo>
                        <a:pt x="71" y="33"/>
                        <a:pt x="71" y="33"/>
                        <a:pt x="71" y="33"/>
                      </a:cubicBezTo>
                      <a:cubicBezTo>
                        <a:pt x="88" y="33"/>
                        <a:pt x="103" y="18"/>
                        <a:pt x="106" y="3"/>
                      </a:cubicBezTo>
                      <a:cubicBezTo>
                        <a:pt x="92" y="0"/>
                        <a:pt x="92" y="0"/>
                        <a:pt x="92" y="0"/>
                      </a:cubicBezTo>
                      <a:cubicBezTo>
                        <a:pt x="90" y="9"/>
                        <a:pt x="81" y="19"/>
                        <a:pt x="71" y="19"/>
                      </a:cubicBezTo>
                      <a:cubicBezTo>
                        <a:pt x="35" y="19"/>
                        <a:pt x="35" y="19"/>
                        <a:pt x="35" y="19"/>
                      </a:cubicBezTo>
                      <a:cubicBezTo>
                        <a:pt x="25" y="19"/>
                        <a:pt x="16" y="10"/>
                        <a:pt x="14"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92" name="Freeform 259"/>
                <p:cNvSpPr/>
                <p:nvPr/>
              </p:nvSpPr>
              <p:spPr bwMode="auto">
                <a:xfrm>
                  <a:off x="5307013" y="3019425"/>
                  <a:ext cx="601663" cy="563563"/>
                </a:xfrm>
                <a:custGeom>
                  <a:avLst/>
                  <a:gdLst>
                    <a:gd name="T0" fmla="*/ 27 w 160"/>
                    <a:gd name="T1" fmla="*/ 150 h 150"/>
                    <a:gd name="T2" fmla="*/ 55 w 160"/>
                    <a:gd name="T3" fmla="*/ 123 h 150"/>
                    <a:gd name="T4" fmla="*/ 55 w 160"/>
                    <a:gd name="T5" fmla="*/ 123 h 150"/>
                    <a:gd name="T6" fmla="*/ 55 w 160"/>
                    <a:gd name="T7" fmla="*/ 34 h 150"/>
                    <a:gd name="T8" fmla="*/ 143 w 160"/>
                    <a:gd name="T9" fmla="*/ 34 h 150"/>
                    <a:gd name="T10" fmla="*/ 143 w 160"/>
                    <a:gd name="T11" fmla="*/ 97 h 150"/>
                    <a:gd name="T12" fmla="*/ 132 w 160"/>
                    <a:gd name="T13" fmla="*/ 96 h 150"/>
                    <a:gd name="T14" fmla="*/ 105 w 160"/>
                    <a:gd name="T15" fmla="*/ 123 h 150"/>
                    <a:gd name="T16" fmla="*/ 132 w 160"/>
                    <a:gd name="T17" fmla="*/ 150 h 150"/>
                    <a:gd name="T18" fmla="*/ 160 w 160"/>
                    <a:gd name="T19" fmla="*/ 123 h 150"/>
                    <a:gd name="T20" fmla="*/ 160 w 160"/>
                    <a:gd name="T21" fmla="*/ 123 h 150"/>
                    <a:gd name="T22" fmla="*/ 160 w 160"/>
                    <a:gd name="T23" fmla="*/ 123 h 150"/>
                    <a:gd name="T24" fmla="*/ 160 w 160"/>
                    <a:gd name="T25" fmla="*/ 34 h 150"/>
                    <a:gd name="T26" fmla="*/ 160 w 160"/>
                    <a:gd name="T27" fmla="*/ 0 h 150"/>
                    <a:gd name="T28" fmla="*/ 143 w 160"/>
                    <a:gd name="T29" fmla="*/ 0 h 150"/>
                    <a:gd name="T30" fmla="*/ 55 w 160"/>
                    <a:gd name="T31" fmla="*/ 0 h 150"/>
                    <a:gd name="T32" fmla="*/ 37 w 160"/>
                    <a:gd name="T33" fmla="*/ 0 h 150"/>
                    <a:gd name="T34" fmla="*/ 37 w 160"/>
                    <a:gd name="T35" fmla="*/ 34 h 150"/>
                    <a:gd name="T36" fmla="*/ 37 w 160"/>
                    <a:gd name="T37" fmla="*/ 97 h 150"/>
                    <a:gd name="T38" fmla="*/ 27 w 160"/>
                    <a:gd name="T39" fmla="*/ 96 h 150"/>
                    <a:gd name="T40" fmla="*/ 0 w 160"/>
                    <a:gd name="T41" fmla="*/ 123 h 150"/>
                    <a:gd name="T42" fmla="*/ 27 w 160"/>
                    <a:gd name="T4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50">
                      <a:moveTo>
                        <a:pt x="27" y="150"/>
                      </a:moveTo>
                      <a:cubicBezTo>
                        <a:pt x="42" y="150"/>
                        <a:pt x="55" y="138"/>
                        <a:pt x="55" y="123"/>
                      </a:cubicBezTo>
                      <a:cubicBezTo>
                        <a:pt x="55" y="123"/>
                        <a:pt x="55" y="123"/>
                        <a:pt x="55" y="123"/>
                      </a:cubicBezTo>
                      <a:cubicBezTo>
                        <a:pt x="55" y="34"/>
                        <a:pt x="55" y="34"/>
                        <a:pt x="55" y="34"/>
                      </a:cubicBezTo>
                      <a:cubicBezTo>
                        <a:pt x="143" y="34"/>
                        <a:pt x="143" y="34"/>
                        <a:pt x="143" y="34"/>
                      </a:cubicBezTo>
                      <a:cubicBezTo>
                        <a:pt x="143" y="97"/>
                        <a:pt x="143" y="97"/>
                        <a:pt x="143" y="97"/>
                      </a:cubicBezTo>
                      <a:cubicBezTo>
                        <a:pt x="139" y="96"/>
                        <a:pt x="136" y="96"/>
                        <a:pt x="132" y="96"/>
                      </a:cubicBezTo>
                      <a:cubicBezTo>
                        <a:pt x="117" y="96"/>
                        <a:pt x="105" y="108"/>
                        <a:pt x="105" y="123"/>
                      </a:cubicBezTo>
                      <a:cubicBezTo>
                        <a:pt x="105" y="138"/>
                        <a:pt x="117" y="150"/>
                        <a:pt x="132" y="150"/>
                      </a:cubicBezTo>
                      <a:cubicBezTo>
                        <a:pt x="147" y="150"/>
                        <a:pt x="160" y="138"/>
                        <a:pt x="160" y="123"/>
                      </a:cubicBezTo>
                      <a:cubicBezTo>
                        <a:pt x="160" y="123"/>
                        <a:pt x="160" y="123"/>
                        <a:pt x="160" y="123"/>
                      </a:cubicBezTo>
                      <a:cubicBezTo>
                        <a:pt x="160" y="123"/>
                        <a:pt x="160" y="123"/>
                        <a:pt x="160" y="123"/>
                      </a:cubicBezTo>
                      <a:cubicBezTo>
                        <a:pt x="160" y="34"/>
                        <a:pt x="160" y="34"/>
                        <a:pt x="160" y="34"/>
                      </a:cubicBezTo>
                      <a:cubicBezTo>
                        <a:pt x="160" y="0"/>
                        <a:pt x="160" y="0"/>
                        <a:pt x="160" y="0"/>
                      </a:cubicBezTo>
                      <a:cubicBezTo>
                        <a:pt x="143" y="0"/>
                        <a:pt x="143" y="0"/>
                        <a:pt x="143" y="0"/>
                      </a:cubicBezTo>
                      <a:cubicBezTo>
                        <a:pt x="55" y="0"/>
                        <a:pt x="55" y="0"/>
                        <a:pt x="55" y="0"/>
                      </a:cubicBezTo>
                      <a:cubicBezTo>
                        <a:pt x="37" y="0"/>
                        <a:pt x="37" y="0"/>
                        <a:pt x="37" y="0"/>
                      </a:cubicBezTo>
                      <a:cubicBezTo>
                        <a:pt x="37" y="34"/>
                        <a:pt x="37" y="34"/>
                        <a:pt x="37" y="34"/>
                      </a:cubicBezTo>
                      <a:cubicBezTo>
                        <a:pt x="37" y="97"/>
                        <a:pt x="37" y="97"/>
                        <a:pt x="37" y="97"/>
                      </a:cubicBezTo>
                      <a:cubicBezTo>
                        <a:pt x="34" y="96"/>
                        <a:pt x="31" y="96"/>
                        <a:pt x="27" y="96"/>
                      </a:cubicBezTo>
                      <a:cubicBezTo>
                        <a:pt x="12" y="96"/>
                        <a:pt x="0" y="108"/>
                        <a:pt x="0" y="123"/>
                      </a:cubicBezTo>
                      <a:cubicBezTo>
                        <a:pt x="0" y="138"/>
                        <a:pt x="12" y="150"/>
                        <a:pt x="27"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93" name="Oval 260"/>
                <p:cNvSpPr>
                  <a:spLocks noChangeArrowheads="1"/>
                </p:cNvSpPr>
                <p:nvPr/>
              </p:nvSpPr>
              <p:spPr bwMode="auto">
                <a:xfrm>
                  <a:off x="2795588" y="2185988"/>
                  <a:ext cx="139700"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94" name="Freeform 261"/>
                <p:cNvSpPr/>
                <p:nvPr/>
              </p:nvSpPr>
              <p:spPr bwMode="auto">
                <a:xfrm>
                  <a:off x="2693988" y="2351088"/>
                  <a:ext cx="338138" cy="514350"/>
                </a:xfrm>
                <a:custGeom>
                  <a:avLst/>
                  <a:gdLst>
                    <a:gd name="T0" fmla="*/ 38 w 213"/>
                    <a:gd name="T1" fmla="*/ 59 h 324"/>
                    <a:gd name="T2" fmla="*/ 50 w 213"/>
                    <a:gd name="T3" fmla="*/ 59 h 324"/>
                    <a:gd name="T4" fmla="*/ 50 w 213"/>
                    <a:gd name="T5" fmla="*/ 166 h 324"/>
                    <a:gd name="T6" fmla="*/ 50 w 213"/>
                    <a:gd name="T7" fmla="*/ 166 h 324"/>
                    <a:gd name="T8" fmla="*/ 50 w 213"/>
                    <a:gd name="T9" fmla="*/ 324 h 324"/>
                    <a:gd name="T10" fmla="*/ 100 w 213"/>
                    <a:gd name="T11" fmla="*/ 324 h 324"/>
                    <a:gd name="T12" fmla="*/ 100 w 213"/>
                    <a:gd name="T13" fmla="*/ 154 h 324"/>
                    <a:gd name="T14" fmla="*/ 116 w 213"/>
                    <a:gd name="T15" fmla="*/ 154 h 324"/>
                    <a:gd name="T16" fmla="*/ 116 w 213"/>
                    <a:gd name="T17" fmla="*/ 324 h 324"/>
                    <a:gd name="T18" fmla="*/ 166 w 213"/>
                    <a:gd name="T19" fmla="*/ 324 h 324"/>
                    <a:gd name="T20" fmla="*/ 166 w 213"/>
                    <a:gd name="T21" fmla="*/ 154 h 324"/>
                    <a:gd name="T22" fmla="*/ 166 w 213"/>
                    <a:gd name="T23" fmla="*/ 154 h 324"/>
                    <a:gd name="T24" fmla="*/ 166 w 213"/>
                    <a:gd name="T25" fmla="*/ 59 h 324"/>
                    <a:gd name="T26" fmla="*/ 178 w 213"/>
                    <a:gd name="T27" fmla="*/ 59 h 324"/>
                    <a:gd name="T28" fmla="*/ 178 w 213"/>
                    <a:gd name="T29" fmla="*/ 154 h 324"/>
                    <a:gd name="T30" fmla="*/ 213 w 213"/>
                    <a:gd name="T31" fmla="*/ 154 h 324"/>
                    <a:gd name="T32" fmla="*/ 213 w 213"/>
                    <a:gd name="T33" fmla="*/ 0 h 324"/>
                    <a:gd name="T34" fmla="*/ 0 w 213"/>
                    <a:gd name="T35" fmla="*/ 0 h 324"/>
                    <a:gd name="T36" fmla="*/ 0 w 213"/>
                    <a:gd name="T37" fmla="*/ 154 h 324"/>
                    <a:gd name="T38" fmla="*/ 38 w 213"/>
                    <a:gd name="T39" fmla="*/ 154 h 324"/>
                    <a:gd name="T40" fmla="*/ 38 w 213"/>
                    <a:gd name="T41" fmla="*/ 5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 h="324">
                      <a:moveTo>
                        <a:pt x="38" y="59"/>
                      </a:moveTo>
                      <a:lnTo>
                        <a:pt x="50" y="59"/>
                      </a:lnTo>
                      <a:lnTo>
                        <a:pt x="50" y="166"/>
                      </a:lnTo>
                      <a:lnTo>
                        <a:pt x="50" y="166"/>
                      </a:lnTo>
                      <a:lnTo>
                        <a:pt x="50" y="324"/>
                      </a:lnTo>
                      <a:lnTo>
                        <a:pt x="100" y="324"/>
                      </a:lnTo>
                      <a:lnTo>
                        <a:pt x="100" y="154"/>
                      </a:lnTo>
                      <a:lnTo>
                        <a:pt x="116" y="154"/>
                      </a:lnTo>
                      <a:lnTo>
                        <a:pt x="116" y="324"/>
                      </a:lnTo>
                      <a:lnTo>
                        <a:pt x="166" y="324"/>
                      </a:lnTo>
                      <a:lnTo>
                        <a:pt x="166" y="154"/>
                      </a:lnTo>
                      <a:lnTo>
                        <a:pt x="166" y="154"/>
                      </a:lnTo>
                      <a:lnTo>
                        <a:pt x="166" y="59"/>
                      </a:lnTo>
                      <a:lnTo>
                        <a:pt x="178" y="59"/>
                      </a:lnTo>
                      <a:lnTo>
                        <a:pt x="178" y="154"/>
                      </a:lnTo>
                      <a:lnTo>
                        <a:pt x="213" y="154"/>
                      </a:lnTo>
                      <a:lnTo>
                        <a:pt x="213" y="0"/>
                      </a:lnTo>
                      <a:lnTo>
                        <a:pt x="0" y="0"/>
                      </a:lnTo>
                      <a:lnTo>
                        <a:pt x="0" y="154"/>
                      </a:lnTo>
                      <a:lnTo>
                        <a:pt x="38" y="154"/>
                      </a:lnTo>
                      <a:lnTo>
                        <a:pt x="3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95" name="Oval 262"/>
                <p:cNvSpPr>
                  <a:spLocks noChangeArrowheads="1"/>
                </p:cNvSpPr>
                <p:nvPr/>
              </p:nvSpPr>
              <p:spPr bwMode="auto">
                <a:xfrm>
                  <a:off x="3175000" y="2185988"/>
                  <a:ext cx="139700"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96" name="Freeform 263"/>
                <p:cNvSpPr/>
                <p:nvPr/>
              </p:nvSpPr>
              <p:spPr bwMode="auto">
                <a:xfrm>
                  <a:off x="3051175" y="2351088"/>
                  <a:ext cx="387350" cy="514350"/>
                </a:xfrm>
                <a:custGeom>
                  <a:avLst/>
                  <a:gdLst>
                    <a:gd name="T0" fmla="*/ 210 w 244"/>
                    <a:gd name="T1" fmla="*/ 154 h 324"/>
                    <a:gd name="T2" fmla="*/ 244 w 244"/>
                    <a:gd name="T3" fmla="*/ 154 h 324"/>
                    <a:gd name="T4" fmla="*/ 201 w 244"/>
                    <a:gd name="T5" fmla="*/ 0 h 324"/>
                    <a:gd name="T6" fmla="*/ 45 w 244"/>
                    <a:gd name="T7" fmla="*/ 0 h 324"/>
                    <a:gd name="T8" fmla="*/ 0 w 244"/>
                    <a:gd name="T9" fmla="*/ 154 h 324"/>
                    <a:gd name="T10" fmla="*/ 35 w 244"/>
                    <a:gd name="T11" fmla="*/ 154 h 324"/>
                    <a:gd name="T12" fmla="*/ 62 w 244"/>
                    <a:gd name="T13" fmla="*/ 59 h 324"/>
                    <a:gd name="T14" fmla="*/ 71 w 244"/>
                    <a:gd name="T15" fmla="*/ 59 h 324"/>
                    <a:gd name="T16" fmla="*/ 26 w 244"/>
                    <a:gd name="T17" fmla="*/ 232 h 324"/>
                    <a:gd name="T18" fmla="*/ 64 w 244"/>
                    <a:gd name="T19" fmla="*/ 232 h 324"/>
                    <a:gd name="T20" fmla="*/ 64 w 244"/>
                    <a:gd name="T21" fmla="*/ 324 h 324"/>
                    <a:gd name="T22" fmla="*/ 114 w 244"/>
                    <a:gd name="T23" fmla="*/ 324 h 324"/>
                    <a:gd name="T24" fmla="*/ 114 w 244"/>
                    <a:gd name="T25" fmla="*/ 232 h 324"/>
                    <a:gd name="T26" fmla="*/ 130 w 244"/>
                    <a:gd name="T27" fmla="*/ 232 h 324"/>
                    <a:gd name="T28" fmla="*/ 130 w 244"/>
                    <a:gd name="T29" fmla="*/ 324 h 324"/>
                    <a:gd name="T30" fmla="*/ 180 w 244"/>
                    <a:gd name="T31" fmla="*/ 324 h 324"/>
                    <a:gd name="T32" fmla="*/ 180 w 244"/>
                    <a:gd name="T33" fmla="*/ 232 h 324"/>
                    <a:gd name="T34" fmla="*/ 218 w 244"/>
                    <a:gd name="T35" fmla="*/ 232 h 324"/>
                    <a:gd name="T36" fmla="*/ 170 w 244"/>
                    <a:gd name="T37" fmla="*/ 62 h 324"/>
                    <a:gd name="T38" fmla="*/ 182 w 244"/>
                    <a:gd name="T39" fmla="*/ 62 h 324"/>
                    <a:gd name="T40" fmla="*/ 210 w 244"/>
                    <a:gd name="T41" fmla="*/ 1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4" h="324">
                      <a:moveTo>
                        <a:pt x="210" y="154"/>
                      </a:moveTo>
                      <a:lnTo>
                        <a:pt x="244" y="154"/>
                      </a:lnTo>
                      <a:lnTo>
                        <a:pt x="201" y="0"/>
                      </a:lnTo>
                      <a:lnTo>
                        <a:pt x="45" y="0"/>
                      </a:lnTo>
                      <a:lnTo>
                        <a:pt x="0" y="154"/>
                      </a:lnTo>
                      <a:lnTo>
                        <a:pt x="35" y="154"/>
                      </a:lnTo>
                      <a:lnTo>
                        <a:pt x="62" y="59"/>
                      </a:lnTo>
                      <a:lnTo>
                        <a:pt x="71" y="59"/>
                      </a:lnTo>
                      <a:lnTo>
                        <a:pt x="26" y="232"/>
                      </a:lnTo>
                      <a:lnTo>
                        <a:pt x="64" y="232"/>
                      </a:lnTo>
                      <a:lnTo>
                        <a:pt x="64" y="324"/>
                      </a:lnTo>
                      <a:lnTo>
                        <a:pt x="114" y="324"/>
                      </a:lnTo>
                      <a:lnTo>
                        <a:pt x="114" y="232"/>
                      </a:lnTo>
                      <a:lnTo>
                        <a:pt x="130" y="232"/>
                      </a:lnTo>
                      <a:lnTo>
                        <a:pt x="130" y="324"/>
                      </a:lnTo>
                      <a:lnTo>
                        <a:pt x="180" y="324"/>
                      </a:lnTo>
                      <a:lnTo>
                        <a:pt x="180" y="232"/>
                      </a:lnTo>
                      <a:lnTo>
                        <a:pt x="218" y="232"/>
                      </a:lnTo>
                      <a:lnTo>
                        <a:pt x="170" y="62"/>
                      </a:lnTo>
                      <a:lnTo>
                        <a:pt x="182" y="62"/>
                      </a:lnTo>
                      <a:lnTo>
                        <a:pt x="21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97" name="Freeform 264"/>
                <p:cNvSpPr>
                  <a:spLocks noEditPoints="1"/>
                </p:cNvSpPr>
                <p:nvPr/>
              </p:nvSpPr>
              <p:spPr bwMode="auto">
                <a:xfrm>
                  <a:off x="4478338" y="1476375"/>
                  <a:ext cx="727075" cy="731838"/>
                </a:xfrm>
                <a:custGeom>
                  <a:avLst/>
                  <a:gdLst>
                    <a:gd name="T0" fmla="*/ 146 w 194"/>
                    <a:gd name="T1" fmla="*/ 182 h 195"/>
                    <a:gd name="T2" fmla="*/ 182 w 194"/>
                    <a:gd name="T3" fmla="*/ 146 h 195"/>
                    <a:gd name="T4" fmla="*/ 193 w 194"/>
                    <a:gd name="T5" fmla="*/ 117 h 195"/>
                    <a:gd name="T6" fmla="*/ 193 w 194"/>
                    <a:gd name="T7" fmla="*/ 78 h 195"/>
                    <a:gd name="T8" fmla="*/ 182 w 194"/>
                    <a:gd name="T9" fmla="*/ 49 h 195"/>
                    <a:gd name="T10" fmla="*/ 146 w 194"/>
                    <a:gd name="T11" fmla="*/ 13 h 195"/>
                    <a:gd name="T12" fmla="*/ 133 w 194"/>
                    <a:gd name="T13" fmla="*/ 7 h 195"/>
                    <a:gd name="T14" fmla="*/ 104 w 194"/>
                    <a:gd name="T15" fmla="*/ 0 h 195"/>
                    <a:gd name="T16" fmla="*/ 108 w 194"/>
                    <a:gd name="T17" fmla="*/ 10 h 195"/>
                    <a:gd name="T18" fmla="*/ 120 w 194"/>
                    <a:gd name="T19" fmla="*/ 10 h 195"/>
                    <a:gd name="T20" fmla="*/ 131 w 194"/>
                    <a:gd name="T21" fmla="*/ 13 h 195"/>
                    <a:gd name="T22" fmla="*/ 128 w 194"/>
                    <a:gd name="T23" fmla="*/ 15 h 195"/>
                    <a:gd name="T24" fmla="*/ 113 w 194"/>
                    <a:gd name="T25" fmla="*/ 21 h 195"/>
                    <a:gd name="T26" fmla="*/ 115 w 194"/>
                    <a:gd name="T27" fmla="*/ 31 h 195"/>
                    <a:gd name="T28" fmla="*/ 124 w 194"/>
                    <a:gd name="T29" fmla="*/ 37 h 195"/>
                    <a:gd name="T30" fmla="*/ 138 w 194"/>
                    <a:gd name="T31" fmla="*/ 19 h 195"/>
                    <a:gd name="T32" fmla="*/ 148 w 194"/>
                    <a:gd name="T33" fmla="*/ 23 h 195"/>
                    <a:gd name="T34" fmla="*/ 156 w 194"/>
                    <a:gd name="T35" fmla="*/ 27 h 195"/>
                    <a:gd name="T36" fmla="*/ 160 w 194"/>
                    <a:gd name="T37" fmla="*/ 40 h 195"/>
                    <a:gd name="T38" fmla="*/ 157 w 194"/>
                    <a:gd name="T39" fmla="*/ 47 h 195"/>
                    <a:gd name="T40" fmla="*/ 152 w 194"/>
                    <a:gd name="T41" fmla="*/ 42 h 195"/>
                    <a:gd name="T42" fmla="*/ 140 w 194"/>
                    <a:gd name="T43" fmla="*/ 43 h 195"/>
                    <a:gd name="T44" fmla="*/ 149 w 194"/>
                    <a:gd name="T45" fmla="*/ 48 h 195"/>
                    <a:gd name="T46" fmla="*/ 128 w 194"/>
                    <a:gd name="T47" fmla="*/ 56 h 195"/>
                    <a:gd name="T48" fmla="*/ 118 w 194"/>
                    <a:gd name="T49" fmla="*/ 63 h 195"/>
                    <a:gd name="T50" fmla="*/ 105 w 194"/>
                    <a:gd name="T51" fmla="*/ 75 h 195"/>
                    <a:gd name="T52" fmla="*/ 112 w 194"/>
                    <a:gd name="T53" fmla="*/ 115 h 195"/>
                    <a:gd name="T54" fmla="*/ 123 w 194"/>
                    <a:gd name="T55" fmla="*/ 118 h 195"/>
                    <a:gd name="T56" fmla="*/ 134 w 194"/>
                    <a:gd name="T57" fmla="*/ 122 h 195"/>
                    <a:gd name="T58" fmla="*/ 152 w 194"/>
                    <a:gd name="T59" fmla="*/ 131 h 195"/>
                    <a:gd name="T60" fmla="*/ 162 w 194"/>
                    <a:gd name="T61" fmla="*/ 141 h 195"/>
                    <a:gd name="T62" fmla="*/ 176 w 194"/>
                    <a:gd name="T63" fmla="*/ 146 h 195"/>
                    <a:gd name="T64" fmla="*/ 111 w 194"/>
                    <a:gd name="T65" fmla="*/ 170 h 195"/>
                    <a:gd name="T66" fmla="*/ 1 w 194"/>
                    <a:gd name="T67" fmla="*/ 83 h 195"/>
                    <a:gd name="T68" fmla="*/ 3 w 194"/>
                    <a:gd name="T69" fmla="*/ 122 h 195"/>
                    <a:gd name="T70" fmla="*/ 21 w 194"/>
                    <a:gd name="T71" fmla="*/ 157 h 195"/>
                    <a:gd name="T72" fmla="*/ 62 w 194"/>
                    <a:gd name="T73" fmla="*/ 188 h 195"/>
                    <a:gd name="T74" fmla="*/ 99 w 194"/>
                    <a:gd name="T75" fmla="*/ 155 h 195"/>
                    <a:gd name="T76" fmla="*/ 96 w 194"/>
                    <a:gd name="T77" fmla="*/ 139 h 195"/>
                    <a:gd name="T78" fmla="*/ 101 w 194"/>
                    <a:gd name="T79" fmla="*/ 124 h 195"/>
                    <a:gd name="T80" fmla="*/ 89 w 194"/>
                    <a:gd name="T81" fmla="*/ 120 h 195"/>
                    <a:gd name="T82" fmla="*/ 76 w 194"/>
                    <a:gd name="T83" fmla="*/ 112 h 195"/>
                    <a:gd name="T84" fmla="*/ 56 w 194"/>
                    <a:gd name="T85" fmla="*/ 103 h 195"/>
                    <a:gd name="T86" fmla="*/ 47 w 194"/>
                    <a:gd name="T87" fmla="*/ 87 h 195"/>
                    <a:gd name="T88" fmla="*/ 42 w 194"/>
                    <a:gd name="T89" fmla="*/ 85 h 195"/>
                    <a:gd name="T90" fmla="*/ 42 w 194"/>
                    <a:gd name="T91" fmla="*/ 88 h 195"/>
                    <a:gd name="T92" fmla="*/ 35 w 194"/>
                    <a:gd name="T93" fmla="*/ 72 h 195"/>
                    <a:gd name="T94" fmla="*/ 35 w 194"/>
                    <a:gd name="T95" fmla="*/ 56 h 195"/>
                    <a:gd name="T96" fmla="*/ 43 w 194"/>
                    <a:gd name="T97" fmla="*/ 38 h 195"/>
                    <a:gd name="T98" fmla="*/ 41 w 194"/>
                    <a:gd name="T99" fmla="*/ 28 h 195"/>
                    <a:gd name="T100" fmla="*/ 87 w 194"/>
                    <a:gd name="T101" fmla="*/ 7 h 195"/>
                    <a:gd name="T102" fmla="*/ 104 w 194"/>
                    <a:gd name="T103" fmla="*/ 0 h 195"/>
                    <a:gd name="T104" fmla="*/ 60 w 194"/>
                    <a:gd name="T105" fmla="*/ 7 h 195"/>
                    <a:gd name="T106" fmla="*/ 28 w 194"/>
                    <a:gd name="T107" fmla="*/ 29 h 195"/>
                    <a:gd name="T108" fmla="*/ 7 w 194"/>
                    <a:gd name="T109" fmla="*/ 62 h 195"/>
                    <a:gd name="T110" fmla="*/ 103 w 194"/>
                    <a:gd name="T111" fmla="*/ 122 h 195"/>
                    <a:gd name="T112" fmla="*/ 90 w 194"/>
                    <a:gd name="T113" fmla="*/ 108 h 195"/>
                    <a:gd name="T114" fmla="*/ 86 w 194"/>
                    <a:gd name="T115" fmla="*/ 99 h 195"/>
                    <a:gd name="T116" fmla="*/ 69 w 194"/>
                    <a:gd name="T117" fmla="*/ 102 h 195"/>
                    <a:gd name="T118" fmla="*/ 78 w 194"/>
                    <a:gd name="T119" fmla="*/ 81 h 195"/>
                    <a:gd name="T120" fmla="*/ 96 w 194"/>
                    <a:gd name="T121" fmla="*/ 81 h 195"/>
                    <a:gd name="T122" fmla="*/ 101 w 194"/>
                    <a:gd name="T123" fmla="*/ 8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 h="195">
                      <a:moveTo>
                        <a:pt x="104" y="194"/>
                      </a:moveTo>
                      <a:cubicBezTo>
                        <a:pt x="109" y="194"/>
                        <a:pt x="114" y="193"/>
                        <a:pt x="119" y="192"/>
                      </a:cubicBezTo>
                      <a:cubicBezTo>
                        <a:pt x="122" y="191"/>
                        <a:pt x="125" y="191"/>
                        <a:pt x="128" y="190"/>
                      </a:cubicBezTo>
                      <a:cubicBezTo>
                        <a:pt x="130" y="189"/>
                        <a:pt x="131" y="188"/>
                        <a:pt x="133" y="188"/>
                      </a:cubicBezTo>
                      <a:cubicBezTo>
                        <a:pt x="136" y="187"/>
                        <a:pt x="139" y="185"/>
                        <a:pt x="141" y="184"/>
                      </a:cubicBezTo>
                      <a:cubicBezTo>
                        <a:pt x="143" y="183"/>
                        <a:pt x="144" y="183"/>
                        <a:pt x="146" y="182"/>
                      </a:cubicBezTo>
                      <a:cubicBezTo>
                        <a:pt x="152" y="178"/>
                        <a:pt x="157" y="174"/>
                        <a:pt x="163" y="169"/>
                      </a:cubicBezTo>
                      <a:cubicBezTo>
                        <a:pt x="164" y="168"/>
                        <a:pt x="165" y="167"/>
                        <a:pt x="166" y="166"/>
                      </a:cubicBezTo>
                      <a:cubicBezTo>
                        <a:pt x="167" y="165"/>
                        <a:pt x="168" y="164"/>
                        <a:pt x="169" y="163"/>
                      </a:cubicBezTo>
                      <a:cubicBezTo>
                        <a:pt x="171" y="161"/>
                        <a:pt x="172" y="159"/>
                        <a:pt x="174" y="157"/>
                      </a:cubicBezTo>
                      <a:cubicBezTo>
                        <a:pt x="176" y="155"/>
                        <a:pt x="178" y="151"/>
                        <a:pt x="180" y="148"/>
                      </a:cubicBezTo>
                      <a:cubicBezTo>
                        <a:pt x="181" y="147"/>
                        <a:pt x="181" y="147"/>
                        <a:pt x="182" y="146"/>
                      </a:cubicBezTo>
                      <a:cubicBezTo>
                        <a:pt x="182" y="144"/>
                        <a:pt x="183" y="143"/>
                        <a:pt x="184" y="142"/>
                      </a:cubicBezTo>
                      <a:cubicBezTo>
                        <a:pt x="184" y="141"/>
                        <a:pt x="185" y="140"/>
                        <a:pt x="185" y="140"/>
                      </a:cubicBezTo>
                      <a:cubicBezTo>
                        <a:pt x="186" y="138"/>
                        <a:pt x="186" y="137"/>
                        <a:pt x="187" y="135"/>
                      </a:cubicBezTo>
                      <a:cubicBezTo>
                        <a:pt x="187" y="134"/>
                        <a:pt x="188" y="132"/>
                        <a:pt x="189" y="131"/>
                      </a:cubicBezTo>
                      <a:cubicBezTo>
                        <a:pt x="190" y="128"/>
                        <a:pt x="191" y="125"/>
                        <a:pt x="191" y="122"/>
                      </a:cubicBezTo>
                      <a:cubicBezTo>
                        <a:pt x="192" y="120"/>
                        <a:pt x="192" y="119"/>
                        <a:pt x="193" y="117"/>
                      </a:cubicBezTo>
                      <a:cubicBezTo>
                        <a:pt x="193" y="115"/>
                        <a:pt x="193" y="114"/>
                        <a:pt x="193" y="112"/>
                      </a:cubicBezTo>
                      <a:cubicBezTo>
                        <a:pt x="194" y="111"/>
                        <a:pt x="194" y="109"/>
                        <a:pt x="194" y="107"/>
                      </a:cubicBezTo>
                      <a:cubicBezTo>
                        <a:pt x="194" y="104"/>
                        <a:pt x="194" y="101"/>
                        <a:pt x="194" y="97"/>
                      </a:cubicBezTo>
                      <a:cubicBezTo>
                        <a:pt x="194" y="94"/>
                        <a:pt x="194" y="91"/>
                        <a:pt x="194" y="87"/>
                      </a:cubicBezTo>
                      <a:cubicBezTo>
                        <a:pt x="194" y="86"/>
                        <a:pt x="194" y="84"/>
                        <a:pt x="193" y="83"/>
                      </a:cubicBezTo>
                      <a:cubicBezTo>
                        <a:pt x="193" y="81"/>
                        <a:pt x="193" y="79"/>
                        <a:pt x="193" y="78"/>
                      </a:cubicBezTo>
                      <a:cubicBezTo>
                        <a:pt x="192" y="76"/>
                        <a:pt x="192" y="75"/>
                        <a:pt x="191" y="73"/>
                      </a:cubicBezTo>
                      <a:cubicBezTo>
                        <a:pt x="191" y="70"/>
                        <a:pt x="190" y="67"/>
                        <a:pt x="189" y="64"/>
                      </a:cubicBezTo>
                      <a:cubicBezTo>
                        <a:pt x="188" y="63"/>
                        <a:pt x="188" y="62"/>
                        <a:pt x="188" y="62"/>
                      </a:cubicBezTo>
                      <a:cubicBezTo>
                        <a:pt x="187" y="59"/>
                        <a:pt x="186" y="57"/>
                        <a:pt x="185" y="55"/>
                      </a:cubicBezTo>
                      <a:cubicBezTo>
                        <a:pt x="185" y="54"/>
                        <a:pt x="184" y="54"/>
                        <a:pt x="184" y="53"/>
                      </a:cubicBezTo>
                      <a:cubicBezTo>
                        <a:pt x="183" y="52"/>
                        <a:pt x="182" y="50"/>
                        <a:pt x="182" y="49"/>
                      </a:cubicBezTo>
                      <a:cubicBezTo>
                        <a:pt x="179" y="45"/>
                        <a:pt x="177" y="41"/>
                        <a:pt x="174" y="37"/>
                      </a:cubicBezTo>
                      <a:cubicBezTo>
                        <a:pt x="172" y="35"/>
                        <a:pt x="171" y="34"/>
                        <a:pt x="169" y="32"/>
                      </a:cubicBezTo>
                      <a:cubicBezTo>
                        <a:pt x="168" y="31"/>
                        <a:pt x="167" y="30"/>
                        <a:pt x="166" y="29"/>
                      </a:cubicBezTo>
                      <a:cubicBezTo>
                        <a:pt x="165" y="27"/>
                        <a:pt x="164" y="26"/>
                        <a:pt x="163" y="25"/>
                      </a:cubicBezTo>
                      <a:cubicBezTo>
                        <a:pt x="160" y="23"/>
                        <a:pt x="158" y="21"/>
                        <a:pt x="156" y="20"/>
                      </a:cubicBezTo>
                      <a:cubicBezTo>
                        <a:pt x="152" y="17"/>
                        <a:pt x="149" y="15"/>
                        <a:pt x="146" y="13"/>
                      </a:cubicBezTo>
                      <a:cubicBezTo>
                        <a:pt x="144" y="12"/>
                        <a:pt x="143" y="11"/>
                        <a:pt x="141" y="11"/>
                      </a:cubicBezTo>
                      <a:cubicBezTo>
                        <a:pt x="141" y="10"/>
                        <a:pt x="140" y="10"/>
                        <a:pt x="140" y="10"/>
                      </a:cubicBezTo>
                      <a:cubicBezTo>
                        <a:pt x="139" y="9"/>
                        <a:pt x="138" y="9"/>
                        <a:pt x="137" y="9"/>
                      </a:cubicBezTo>
                      <a:cubicBezTo>
                        <a:pt x="137" y="9"/>
                        <a:pt x="137" y="8"/>
                        <a:pt x="136" y="8"/>
                      </a:cubicBezTo>
                      <a:cubicBezTo>
                        <a:pt x="135" y="8"/>
                        <a:pt x="134" y="7"/>
                        <a:pt x="133" y="7"/>
                      </a:cubicBezTo>
                      <a:cubicBezTo>
                        <a:pt x="133" y="7"/>
                        <a:pt x="133" y="7"/>
                        <a:pt x="133" y="7"/>
                      </a:cubicBezTo>
                      <a:cubicBezTo>
                        <a:pt x="132" y="6"/>
                        <a:pt x="130" y="6"/>
                        <a:pt x="129" y="5"/>
                      </a:cubicBezTo>
                      <a:cubicBezTo>
                        <a:pt x="129" y="5"/>
                        <a:pt x="129" y="5"/>
                        <a:pt x="128" y="5"/>
                      </a:cubicBezTo>
                      <a:cubicBezTo>
                        <a:pt x="126" y="4"/>
                        <a:pt x="123" y="3"/>
                        <a:pt x="120" y="3"/>
                      </a:cubicBezTo>
                      <a:cubicBezTo>
                        <a:pt x="119" y="2"/>
                        <a:pt x="118" y="2"/>
                        <a:pt x="117" y="2"/>
                      </a:cubicBezTo>
                      <a:cubicBezTo>
                        <a:pt x="116" y="2"/>
                        <a:pt x="115" y="2"/>
                        <a:pt x="115" y="2"/>
                      </a:cubicBezTo>
                      <a:cubicBezTo>
                        <a:pt x="111" y="1"/>
                        <a:pt x="108" y="1"/>
                        <a:pt x="104" y="0"/>
                      </a:cubicBezTo>
                      <a:cubicBezTo>
                        <a:pt x="104" y="6"/>
                        <a:pt x="104" y="6"/>
                        <a:pt x="104" y="6"/>
                      </a:cubicBezTo>
                      <a:cubicBezTo>
                        <a:pt x="108" y="6"/>
                        <a:pt x="112" y="6"/>
                        <a:pt x="116" y="7"/>
                      </a:cubicBezTo>
                      <a:cubicBezTo>
                        <a:pt x="115" y="8"/>
                        <a:pt x="115" y="7"/>
                        <a:pt x="114" y="8"/>
                      </a:cubicBezTo>
                      <a:cubicBezTo>
                        <a:pt x="113" y="8"/>
                        <a:pt x="113" y="9"/>
                        <a:pt x="112" y="9"/>
                      </a:cubicBezTo>
                      <a:cubicBezTo>
                        <a:pt x="110" y="9"/>
                        <a:pt x="109" y="8"/>
                        <a:pt x="107" y="8"/>
                      </a:cubicBezTo>
                      <a:cubicBezTo>
                        <a:pt x="107" y="9"/>
                        <a:pt x="108" y="10"/>
                        <a:pt x="108" y="10"/>
                      </a:cubicBezTo>
                      <a:cubicBezTo>
                        <a:pt x="110" y="11"/>
                        <a:pt x="111" y="10"/>
                        <a:pt x="113" y="10"/>
                      </a:cubicBezTo>
                      <a:cubicBezTo>
                        <a:pt x="114" y="10"/>
                        <a:pt x="116" y="11"/>
                        <a:pt x="116" y="10"/>
                      </a:cubicBezTo>
                      <a:cubicBezTo>
                        <a:pt x="117" y="10"/>
                        <a:pt x="117" y="9"/>
                        <a:pt x="117" y="8"/>
                      </a:cubicBezTo>
                      <a:cubicBezTo>
                        <a:pt x="118" y="8"/>
                        <a:pt x="118" y="8"/>
                        <a:pt x="118" y="8"/>
                      </a:cubicBezTo>
                      <a:cubicBezTo>
                        <a:pt x="119" y="8"/>
                        <a:pt x="120" y="8"/>
                        <a:pt x="121" y="9"/>
                      </a:cubicBezTo>
                      <a:cubicBezTo>
                        <a:pt x="121" y="9"/>
                        <a:pt x="120" y="9"/>
                        <a:pt x="120" y="10"/>
                      </a:cubicBezTo>
                      <a:cubicBezTo>
                        <a:pt x="121" y="10"/>
                        <a:pt x="123" y="10"/>
                        <a:pt x="123" y="9"/>
                      </a:cubicBezTo>
                      <a:cubicBezTo>
                        <a:pt x="123" y="9"/>
                        <a:pt x="124" y="9"/>
                        <a:pt x="124" y="9"/>
                      </a:cubicBezTo>
                      <a:cubicBezTo>
                        <a:pt x="125" y="10"/>
                        <a:pt x="127" y="10"/>
                        <a:pt x="128" y="11"/>
                      </a:cubicBezTo>
                      <a:cubicBezTo>
                        <a:pt x="130" y="11"/>
                        <a:pt x="132" y="12"/>
                        <a:pt x="134" y="13"/>
                      </a:cubicBezTo>
                      <a:cubicBezTo>
                        <a:pt x="134" y="13"/>
                        <a:pt x="134" y="14"/>
                        <a:pt x="133" y="14"/>
                      </a:cubicBezTo>
                      <a:cubicBezTo>
                        <a:pt x="132" y="14"/>
                        <a:pt x="132" y="12"/>
                        <a:pt x="131" y="13"/>
                      </a:cubicBezTo>
                      <a:cubicBezTo>
                        <a:pt x="131" y="14"/>
                        <a:pt x="132" y="14"/>
                        <a:pt x="133" y="15"/>
                      </a:cubicBezTo>
                      <a:cubicBezTo>
                        <a:pt x="134" y="16"/>
                        <a:pt x="135" y="16"/>
                        <a:pt x="135" y="17"/>
                      </a:cubicBezTo>
                      <a:cubicBezTo>
                        <a:pt x="134" y="19"/>
                        <a:pt x="133" y="17"/>
                        <a:pt x="132" y="17"/>
                      </a:cubicBezTo>
                      <a:cubicBezTo>
                        <a:pt x="130" y="17"/>
                        <a:pt x="128" y="20"/>
                        <a:pt x="127" y="18"/>
                      </a:cubicBezTo>
                      <a:cubicBezTo>
                        <a:pt x="127" y="16"/>
                        <a:pt x="128" y="16"/>
                        <a:pt x="129" y="15"/>
                      </a:cubicBezTo>
                      <a:cubicBezTo>
                        <a:pt x="128" y="15"/>
                        <a:pt x="128" y="15"/>
                        <a:pt x="128" y="15"/>
                      </a:cubicBezTo>
                      <a:cubicBezTo>
                        <a:pt x="127" y="15"/>
                        <a:pt x="127" y="16"/>
                        <a:pt x="126" y="16"/>
                      </a:cubicBezTo>
                      <a:cubicBezTo>
                        <a:pt x="126" y="16"/>
                        <a:pt x="125" y="17"/>
                        <a:pt x="124" y="17"/>
                      </a:cubicBezTo>
                      <a:cubicBezTo>
                        <a:pt x="123" y="17"/>
                        <a:pt x="123" y="17"/>
                        <a:pt x="122" y="17"/>
                      </a:cubicBezTo>
                      <a:cubicBezTo>
                        <a:pt x="121" y="17"/>
                        <a:pt x="120" y="18"/>
                        <a:pt x="119" y="19"/>
                      </a:cubicBezTo>
                      <a:cubicBezTo>
                        <a:pt x="118" y="19"/>
                        <a:pt x="118" y="19"/>
                        <a:pt x="117" y="19"/>
                      </a:cubicBezTo>
                      <a:cubicBezTo>
                        <a:pt x="116" y="20"/>
                        <a:pt x="114" y="20"/>
                        <a:pt x="113" y="21"/>
                      </a:cubicBezTo>
                      <a:cubicBezTo>
                        <a:pt x="112" y="22"/>
                        <a:pt x="110" y="23"/>
                        <a:pt x="109" y="23"/>
                      </a:cubicBezTo>
                      <a:cubicBezTo>
                        <a:pt x="109" y="24"/>
                        <a:pt x="108" y="25"/>
                        <a:pt x="108" y="25"/>
                      </a:cubicBezTo>
                      <a:cubicBezTo>
                        <a:pt x="108" y="26"/>
                        <a:pt x="109" y="26"/>
                        <a:pt x="109" y="27"/>
                      </a:cubicBezTo>
                      <a:cubicBezTo>
                        <a:pt x="109" y="27"/>
                        <a:pt x="108" y="28"/>
                        <a:pt x="109" y="29"/>
                      </a:cubicBezTo>
                      <a:cubicBezTo>
                        <a:pt x="109" y="29"/>
                        <a:pt x="110" y="29"/>
                        <a:pt x="111" y="29"/>
                      </a:cubicBezTo>
                      <a:cubicBezTo>
                        <a:pt x="113" y="29"/>
                        <a:pt x="114" y="30"/>
                        <a:pt x="115" y="31"/>
                      </a:cubicBezTo>
                      <a:cubicBezTo>
                        <a:pt x="116" y="32"/>
                        <a:pt x="117" y="32"/>
                        <a:pt x="118" y="32"/>
                      </a:cubicBezTo>
                      <a:cubicBezTo>
                        <a:pt x="120" y="32"/>
                        <a:pt x="121" y="32"/>
                        <a:pt x="121" y="33"/>
                      </a:cubicBezTo>
                      <a:cubicBezTo>
                        <a:pt x="122" y="34"/>
                        <a:pt x="120" y="35"/>
                        <a:pt x="120" y="35"/>
                      </a:cubicBezTo>
                      <a:cubicBezTo>
                        <a:pt x="121" y="36"/>
                        <a:pt x="119" y="37"/>
                        <a:pt x="119" y="38"/>
                      </a:cubicBezTo>
                      <a:cubicBezTo>
                        <a:pt x="119" y="38"/>
                        <a:pt x="120" y="39"/>
                        <a:pt x="121" y="40"/>
                      </a:cubicBezTo>
                      <a:cubicBezTo>
                        <a:pt x="122" y="40"/>
                        <a:pt x="124" y="38"/>
                        <a:pt x="124" y="37"/>
                      </a:cubicBezTo>
                      <a:cubicBezTo>
                        <a:pt x="125" y="36"/>
                        <a:pt x="124" y="34"/>
                        <a:pt x="125" y="34"/>
                      </a:cubicBezTo>
                      <a:cubicBezTo>
                        <a:pt x="130" y="34"/>
                        <a:pt x="134" y="31"/>
                        <a:pt x="134" y="26"/>
                      </a:cubicBezTo>
                      <a:cubicBezTo>
                        <a:pt x="134" y="26"/>
                        <a:pt x="134" y="25"/>
                        <a:pt x="134" y="25"/>
                      </a:cubicBezTo>
                      <a:cubicBezTo>
                        <a:pt x="134" y="24"/>
                        <a:pt x="135" y="23"/>
                        <a:pt x="135" y="22"/>
                      </a:cubicBezTo>
                      <a:cubicBezTo>
                        <a:pt x="136" y="22"/>
                        <a:pt x="136" y="22"/>
                        <a:pt x="136" y="21"/>
                      </a:cubicBezTo>
                      <a:cubicBezTo>
                        <a:pt x="137" y="20"/>
                        <a:pt x="137" y="20"/>
                        <a:pt x="138" y="19"/>
                      </a:cubicBezTo>
                      <a:cubicBezTo>
                        <a:pt x="138" y="19"/>
                        <a:pt x="138" y="19"/>
                        <a:pt x="138" y="19"/>
                      </a:cubicBezTo>
                      <a:cubicBezTo>
                        <a:pt x="138" y="19"/>
                        <a:pt x="139" y="19"/>
                        <a:pt x="139" y="19"/>
                      </a:cubicBezTo>
                      <a:cubicBezTo>
                        <a:pt x="140" y="20"/>
                        <a:pt x="141" y="20"/>
                        <a:pt x="142" y="20"/>
                      </a:cubicBezTo>
                      <a:cubicBezTo>
                        <a:pt x="142" y="20"/>
                        <a:pt x="143" y="20"/>
                        <a:pt x="144" y="20"/>
                      </a:cubicBezTo>
                      <a:cubicBezTo>
                        <a:pt x="145" y="20"/>
                        <a:pt x="145" y="21"/>
                        <a:pt x="146" y="22"/>
                      </a:cubicBezTo>
                      <a:cubicBezTo>
                        <a:pt x="147" y="22"/>
                        <a:pt x="147" y="22"/>
                        <a:pt x="148" y="23"/>
                      </a:cubicBezTo>
                      <a:cubicBezTo>
                        <a:pt x="147" y="24"/>
                        <a:pt x="147" y="24"/>
                        <a:pt x="147" y="25"/>
                      </a:cubicBezTo>
                      <a:cubicBezTo>
                        <a:pt x="147" y="25"/>
                        <a:pt x="147" y="25"/>
                        <a:pt x="147" y="25"/>
                      </a:cubicBezTo>
                      <a:cubicBezTo>
                        <a:pt x="147" y="26"/>
                        <a:pt x="148" y="27"/>
                        <a:pt x="148" y="27"/>
                      </a:cubicBezTo>
                      <a:cubicBezTo>
                        <a:pt x="149" y="27"/>
                        <a:pt x="150" y="26"/>
                        <a:pt x="151" y="26"/>
                      </a:cubicBezTo>
                      <a:cubicBezTo>
                        <a:pt x="152" y="26"/>
                        <a:pt x="152" y="25"/>
                        <a:pt x="153" y="24"/>
                      </a:cubicBezTo>
                      <a:cubicBezTo>
                        <a:pt x="154" y="25"/>
                        <a:pt x="155" y="26"/>
                        <a:pt x="156" y="27"/>
                      </a:cubicBezTo>
                      <a:cubicBezTo>
                        <a:pt x="156" y="27"/>
                        <a:pt x="156" y="28"/>
                        <a:pt x="156" y="28"/>
                      </a:cubicBezTo>
                      <a:cubicBezTo>
                        <a:pt x="157" y="29"/>
                        <a:pt x="156" y="30"/>
                        <a:pt x="156" y="31"/>
                      </a:cubicBezTo>
                      <a:cubicBezTo>
                        <a:pt x="156" y="33"/>
                        <a:pt x="159" y="32"/>
                        <a:pt x="160" y="33"/>
                      </a:cubicBezTo>
                      <a:cubicBezTo>
                        <a:pt x="160" y="34"/>
                        <a:pt x="160" y="34"/>
                        <a:pt x="160" y="35"/>
                      </a:cubicBezTo>
                      <a:cubicBezTo>
                        <a:pt x="161" y="35"/>
                        <a:pt x="162" y="35"/>
                        <a:pt x="162" y="36"/>
                      </a:cubicBezTo>
                      <a:cubicBezTo>
                        <a:pt x="162" y="38"/>
                        <a:pt x="160" y="38"/>
                        <a:pt x="160" y="40"/>
                      </a:cubicBezTo>
                      <a:cubicBezTo>
                        <a:pt x="160" y="41"/>
                        <a:pt x="159" y="41"/>
                        <a:pt x="159" y="42"/>
                      </a:cubicBezTo>
                      <a:cubicBezTo>
                        <a:pt x="159" y="44"/>
                        <a:pt x="161" y="42"/>
                        <a:pt x="162" y="44"/>
                      </a:cubicBezTo>
                      <a:cubicBezTo>
                        <a:pt x="162" y="44"/>
                        <a:pt x="162" y="45"/>
                        <a:pt x="162" y="46"/>
                      </a:cubicBezTo>
                      <a:cubicBezTo>
                        <a:pt x="163" y="47"/>
                        <a:pt x="163" y="48"/>
                        <a:pt x="161" y="48"/>
                      </a:cubicBezTo>
                      <a:cubicBezTo>
                        <a:pt x="160" y="48"/>
                        <a:pt x="160" y="47"/>
                        <a:pt x="159" y="47"/>
                      </a:cubicBezTo>
                      <a:cubicBezTo>
                        <a:pt x="159" y="47"/>
                        <a:pt x="158" y="47"/>
                        <a:pt x="157" y="47"/>
                      </a:cubicBezTo>
                      <a:cubicBezTo>
                        <a:pt x="157" y="47"/>
                        <a:pt x="156" y="47"/>
                        <a:pt x="156" y="47"/>
                      </a:cubicBezTo>
                      <a:cubicBezTo>
                        <a:pt x="154" y="46"/>
                        <a:pt x="153" y="47"/>
                        <a:pt x="152" y="46"/>
                      </a:cubicBezTo>
                      <a:cubicBezTo>
                        <a:pt x="154" y="44"/>
                        <a:pt x="155" y="43"/>
                        <a:pt x="157" y="41"/>
                      </a:cubicBezTo>
                      <a:cubicBezTo>
                        <a:pt x="157" y="41"/>
                        <a:pt x="158" y="41"/>
                        <a:pt x="158" y="40"/>
                      </a:cubicBezTo>
                      <a:cubicBezTo>
                        <a:pt x="157" y="39"/>
                        <a:pt x="156" y="40"/>
                        <a:pt x="155" y="40"/>
                      </a:cubicBezTo>
                      <a:cubicBezTo>
                        <a:pt x="154" y="41"/>
                        <a:pt x="153" y="42"/>
                        <a:pt x="152" y="42"/>
                      </a:cubicBezTo>
                      <a:cubicBezTo>
                        <a:pt x="151" y="42"/>
                        <a:pt x="148" y="41"/>
                        <a:pt x="147" y="42"/>
                      </a:cubicBezTo>
                      <a:cubicBezTo>
                        <a:pt x="147" y="43"/>
                        <a:pt x="148" y="43"/>
                        <a:pt x="148" y="44"/>
                      </a:cubicBezTo>
                      <a:cubicBezTo>
                        <a:pt x="148" y="44"/>
                        <a:pt x="147" y="44"/>
                        <a:pt x="146" y="43"/>
                      </a:cubicBezTo>
                      <a:cubicBezTo>
                        <a:pt x="146" y="43"/>
                        <a:pt x="146" y="42"/>
                        <a:pt x="146" y="42"/>
                      </a:cubicBezTo>
                      <a:cubicBezTo>
                        <a:pt x="145" y="42"/>
                        <a:pt x="143" y="42"/>
                        <a:pt x="142" y="42"/>
                      </a:cubicBezTo>
                      <a:cubicBezTo>
                        <a:pt x="141" y="42"/>
                        <a:pt x="140" y="43"/>
                        <a:pt x="140" y="43"/>
                      </a:cubicBezTo>
                      <a:cubicBezTo>
                        <a:pt x="141" y="44"/>
                        <a:pt x="144" y="43"/>
                        <a:pt x="144" y="44"/>
                      </a:cubicBezTo>
                      <a:cubicBezTo>
                        <a:pt x="143" y="46"/>
                        <a:pt x="142" y="46"/>
                        <a:pt x="142" y="48"/>
                      </a:cubicBezTo>
                      <a:cubicBezTo>
                        <a:pt x="142" y="49"/>
                        <a:pt x="143" y="50"/>
                        <a:pt x="143" y="50"/>
                      </a:cubicBezTo>
                      <a:cubicBezTo>
                        <a:pt x="144" y="50"/>
                        <a:pt x="144" y="49"/>
                        <a:pt x="145" y="49"/>
                      </a:cubicBezTo>
                      <a:cubicBezTo>
                        <a:pt x="145" y="49"/>
                        <a:pt x="145" y="50"/>
                        <a:pt x="146" y="50"/>
                      </a:cubicBezTo>
                      <a:cubicBezTo>
                        <a:pt x="147" y="50"/>
                        <a:pt x="148" y="48"/>
                        <a:pt x="149" y="48"/>
                      </a:cubicBezTo>
                      <a:cubicBezTo>
                        <a:pt x="150" y="50"/>
                        <a:pt x="148" y="51"/>
                        <a:pt x="146" y="51"/>
                      </a:cubicBezTo>
                      <a:cubicBezTo>
                        <a:pt x="144" y="52"/>
                        <a:pt x="142" y="52"/>
                        <a:pt x="141" y="53"/>
                      </a:cubicBezTo>
                      <a:cubicBezTo>
                        <a:pt x="140" y="53"/>
                        <a:pt x="138" y="55"/>
                        <a:pt x="137" y="54"/>
                      </a:cubicBezTo>
                      <a:cubicBezTo>
                        <a:pt x="137" y="52"/>
                        <a:pt x="139" y="53"/>
                        <a:pt x="139" y="52"/>
                      </a:cubicBezTo>
                      <a:cubicBezTo>
                        <a:pt x="137" y="51"/>
                        <a:pt x="136" y="52"/>
                        <a:pt x="134" y="53"/>
                      </a:cubicBezTo>
                      <a:cubicBezTo>
                        <a:pt x="132" y="54"/>
                        <a:pt x="129" y="54"/>
                        <a:pt x="128" y="56"/>
                      </a:cubicBezTo>
                      <a:cubicBezTo>
                        <a:pt x="128" y="57"/>
                        <a:pt x="128" y="58"/>
                        <a:pt x="128" y="58"/>
                      </a:cubicBezTo>
                      <a:cubicBezTo>
                        <a:pt x="128" y="58"/>
                        <a:pt x="126" y="58"/>
                        <a:pt x="126" y="59"/>
                      </a:cubicBezTo>
                      <a:cubicBezTo>
                        <a:pt x="125" y="59"/>
                        <a:pt x="124" y="60"/>
                        <a:pt x="123" y="60"/>
                      </a:cubicBezTo>
                      <a:cubicBezTo>
                        <a:pt x="123" y="60"/>
                        <a:pt x="122" y="60"/>
                        <a:pt x="122" y="60"/>
                      </a:cubicBezTo>
                      <a:cubicBezTo>
                        <a:pt x="121" y="60"/>
                        <a:pt x="121" y="62"/>
                        <a:pt x="120" y="62"/>
                      </a:cubicBezTo>
                      <a:cubicBezTo>
                        <a:pt x="119" y="63"/>
                        <a:pt x="118" y="63"/>
                        <a:pt x="118" y="63"/>
                      </a:cubicBezTo>
                      <a:cubicBezTo>
                        <a:pt x="117" y="64"/>
                        <a:pt x="117" y="65"/>
                        <a:pt x="116" y="65"/>
                      </a:cubicBezTo>
                      <a:cubicBezTo>
                        <a:pt x="116" y="65"/>
                        <a:pt x="115" y="65"/>
                        <a:pt x="115" y="65"/>
                      </a:cubicBezTo>
                      <a:cubicBezTo>
                        <a:pt x="115" y="66"/>
                        <a:pt x="115" y="68"/>
                        <a:pt x="115" y="70"/>
                      </a:cubicBezTo>
                      <a:cubicBezTo>
                        <a:pt x="113" y="71"/>
                        <a:pt x="112" y="71"/>
                        <a:pt x="110" y="72"/>
                      </a:cubicBezTo>
                      <a:cubicBezTo>
                        <a:pt x="110" y="73"/>
                        <a:pt x="109" y="73"/>
                        <a:pt x="108" y="73"/>
                      </a:cubicBezTo>
                      <a:cubicBezTo>
                        <a:pt x="107" y="74"/>
                        <a:pt x="106" y="75"/>
                        <a:pt x="105" y="75"/>
                      </a:cubicBezTo>
                      <a:cubicBezTo>
                        <a:pt x="105" y="75"/>
                        <a:pt x="104" y="76"/>
                        <a:pt x="104" y="76"/>
                      </a:cubicBezTo>
                      <a:cubicBezTo>
                        <a:pt x="104" y="121"/>
                        <a:pt x="104" y="121"/>
                        <a:pt x="104" y="121"/>
                      </a:cubicBezTo>
                      <a:cubicBezTo>
                        <a:pt x="104" y="121"/>
                        <a:pt x="105" y="120"/>
                        <a:pt x="105" y="120"/>
                      </a:cubicBezTo>
                      <a:cubicBezTo>
                        <a:pt x="106" y="119"/>
                        <a:pt x="106" y="118"/>
                        <a:pt x="107" y="117"/>
                      </a:cubicBezTo>
                      <a:cubicBezTo>
                        <a:pt x="108" y="117"/>
                        <a:pt x="109" y="117"/>
                        <a:pt x="110" y="117"/>
                      </a:cubicBezTo>
                      <a:cubicBezTo>
                        <a:pt x="111" y="116"/>
                        <a:pt x="112" y="116"/>
                        <a:pt x="112" y="115"/>
                      </a:cubicBezTo>
                      <a:cubicBezTo>
                        <a:pt x="113" y="115"/>
                        <a:pt x="113" y="114"/>
                        <a:pt x="114" y="115"/>
                      </a:cubicBezTo>
                      <a:cubicBezTo>
                        <a:pt x="115" y="116"/>
                        <a:pt x="113" y="116"/>
                        <a:pt x="114" y="117"/>
                      </a:cubicBezTo>
                      <a:cubicBezTo>
                        <a:pt x="115" y="118"/>
                        <a:pt x="116" y="116"/>
                        <a:pt x="117" y="116"/>
                      </a:cubicBezTo>
                      <a:cubicBezTo>
                        <a:pt x="117" y="116"/>
                        <a:pt x="118" y="116"/>
                        <a:pt x="119" y="117"/>
                      </a:cubicBezTo>
                      <a:cubicBezTo>
                        <a:pt x="120" y="117"/>
                        <a:pt x="120" y="118"/>
                        <a:pt x="121" y="118"/>
                      </a:cubicBezTo>
                      <a:cubicBezTo>
                        <a:pt x="121" y="118"/>
                        <a:pt x="122" y="118"/>
                        <a:pt x="123" y="118"/>
                      </a:cubicBezTo>
                      <a:cubicBezTo>
                        <a:pt x="124" y="118"/>
                        <a:pt x="125" y="119"/>
                        <a:pt x="126" y="119"/>
                      </a:cubicBezTo>
                      <a:cubicBezTo>
                        <a:pt x="127" y="119"/>
                        <a:pt x="127" y="118"/>
                        <a:pt x="128" y="118"/>
                      </a:cubicBezTo>
                      <a:cubicBezTo>
                        <a:pt x="130" y="117"/>
                        <a:pt x="130" y="118"/>
                        <a:pt x="131" y="119"/>
                      </a:cubicBezTo>
                      <a:cubicBezTo>
                        <a:pt x="132" y="119"/>
                        <a:pt x="132" y="118"/>
                        <a:pt x="133" y="118"/>
                      </a:cubicBezTo>
                      <a:cubicBezTo>
                        <a:pt x="133" y="119"/>
                        <a:pt x="133" y="120"/>
                        <a:pt x="134" y="121"/>
                      </a:cubicBezTo>
                      <a:cubicBezTo>
                        <a:pt x="134" y="121"/>
                        <a:pt x="134" y="121"/>
                        <a:pt x="134" y="122"/>
                      </a:cubicBezTo>
                      <a:cubicBezTo>
                        <a:pt x="135" y="122"/>
                        <a:pt x="135" y="122"/>
                        <a:pt x="136" y="123"/>
                      </a:cubicBezTo>
                      <a:cubicBezTo>
                        <a:pt x="137" y="123"/>
                        <a:pt x="137" y="124"/>
                        <a:pt x="138" y="125"/>
                      </a:cubicBezTo>
                      <a:cubicBezTo>
                        <a:pt x="139" y="126"/>
                        <a:pt x="141" y="127"/>
                        <a:pt x="142" y="127"/>
                      </a:cubicBezTo>
                      <a:cubicBezTo>
                        <a:pt x="143" y="127"/>
                        <a:pt x="144" y="127"/>
                        <a:pt x="145" y="127"/>
                      </a:cubicBezTo>
                      <a:cubicBezTo>
                        <a:pt x="147" y="127"/>
                        <a:pt x="148" y="128"/>
                        <a:pt x="150" y="129"/>
                      </a:cubicBezTo>
                      <a:cubicBezTo>
                        <a:pt x="151" y="130"/>
                        <a:pt x="152" y="131"/>
                        <a:pt x="152" y="131"/>
                      </a:cubicBezTo>
                      <a:cubicBezTo>
                        <a:pt x="152" y="132"/>
                        <a:pt x="152" y="133"/>
                        <a:pt x="152" y="133"/>
                      </a:cubicBezTo>
                      <a:cubicBezTo>
                        <a:pt x="153" y="135"/>
                        <a:pt x="155" y="135"/>
                        <a:pt x="154" y="137"/>
                      </a:cubicBezTo>
                      <a:cubicBezTo>
                        <a:pt x="154" y="138"/>
                        <a:pt x="155" y="138"/>
                        <a:pt x="156" y="139"/>
                      </a:cubicBezTo>
                      <a:cubicBezTo>
                        <a:pt x="156" y="139"/>
                        <a:pt x="157" y="140"/>
                        <a:pt x="157" y="140"/>
                      </a:cubicBezTo>
                      <a:cubicBezTo>
                        <a:pt x="158" y="140"/>
                        <a:pt x="158" y="140"/>
                        <a:pt x="159" y="140"/>
                      </a:cubicBezTo>
                      <a:cubicBezTo>
                        <a:pt x="160" y="140"/>
                        <a:pt x="161" y="140"/>
                        <a:pt x="162" y="141"/>
                      </a:cubicBezTo>
                      <a:cubicBezTo>
                        <a:pt x="162" y="141"/>
                        <a:pt x="163" y="141"/>
                        <a:pt x="164" y="141"/>
                      </a:cubicBezTo>
                      <a:cubicBezTo>
                        <a:pt x="164" y="142"/>
                        <a:pt x="164" y="143"/>
                        <a:pt x="165" y="143"/>
                      </a:cubicBezTo>
                      <a:cubicBezTo>
                        <a:pt x="165" y="144"/>
                        <a:pt x="166" y="143"/>
                        <a:pt x="167" y="143"/>
                      </a:cubicBezTo>
                      <a:cubicBezTo>
                        <a:pt x="168" y="143"/>
                        <a:pt x="170" y="144"/>
                        <a:pt x="171" y="144"/>
                      </a:cubicBezTo>
                      <a:cubicBezTo>
                        <a:pt x="171" y="144"/>
                        <a:pt x="172" y="144"/>
                        <a:pt x="172" y="144"/>
                      </a:cubicBezTo>
                      <a:cubicBezTo>
                        <a:pt x="174" y="144"/>
                        <a:pt x="175" y="145"/>
                        <a:pt x="176" y="146"/>
                      </a:cubicBezTo>
                      <a:cubicBezTo>
                        <a:pt x="163" y="166"/>
                        <a:pt x="143" y="181"/>
                        <a:pt x="119" y="187"/>
                      </a:cubicBezTo>
                      <a:cubicBezTo>
                        <a:pt x="119" y="186"/>
                        <a:pt x="118" y="185"/>
                        <a:pt x="118" y="184"/>
                      </a:cubicBezTo>
                      <a:cubicBezTo>
                        <a:pt x="118" y="182"/>
                        <a:pt x="119" y="181"/>
                        <a:pt x="118" y="179"/>
                      </a:cubicBezTo>
                      <a:cubicBezTo>
                        <a:pt x="118" y="178"/>
                        <a:pt x="118" y="175"/>
                        <a:pt x="117" y="175"/>
                      </a:cubicBezTo>
                      <a:cubicBezTo>
                        <a:pt x="117" y="174"/>
                        <a:pt x="115" y="172"/>
                        <a:pt x="113" y="171"/>
                      </a:cubicBezTo>
                      <a:cubicBezTo>
                        <a:pt x="113" y="171"/>
                        <a:pt x="112" y="171"/>
                        <a:pt x="111" y="170"/>
                      </a:cubicBezTo>
                      <a:cubicBezTo>
                        <a:pt x="109" y="170"/>
                        <a:pt x="106" y="168"/>
                        <a:pt x="105" y="166"/>
                      </a:cubicBezTo>
                      <a:cubicBezTo>
                        <a:pt x="105" y="166"/>
                        <a:pt x="105" y="165"/>
                        <a:pt x="105" y="164"/>
                      </a:cubicBezTo>
                      <a:cubicBezTo>
                        <a:pt x="105" y="164"/>
                        <a:pt x="104" y="163"/>
                        <a:pt x="104" y="163"/>
                      </a:cubicBezTo>
                      <a:lnTo>
                        <a:pt x="104" y="194"/>
                      </a:lnTo>
                      <a:close/>
                      <a:moveTo>
                        <a:pt x="2" y="78"/>
                      </a:moveTo>
                      <a:cubicBezTo>
                        <a:pt x="2" y="79"/>
                        <a:pt x="1" y="81"/>
                        <a:pt x="1" y="83"/>
                      </a:cubicBezTo>
                      <a:cubicBezTo>
                        <a:pt x="1" y="84"/>
                        <a:pt x="1" y="86"/>
                        <a:pt x="0" y="87"/>
                      </a:cubicBezTo>
                      <a:cubicBezTo>
                        <a:pt x="0" y="91"/>
                        <a:pt x="0" y="94"/>
                        <a:pt x="0" y="97"/>
                      </a:cubicBezTo>
                      <a:cubicBezTo>
                        <a:pt x="0" y="101"/>
                        <a:pt x="0" y="104"/>
                        <a:pt x="0" y="107"/>
                      </a:cubicBezTo>
                      <a:cubicBezTo>
                        <a:pt x="1" y="109"/>
                        <a:pt x="1" y="111"/>
                        <a:pt x="1" y="112"/>
                      </a:cubicBezTo>
                      <a:cubicBezTo>
                        <a:pt x="1" y="114"/>
                        <a:pt x="2" y="115"/>
                        <a:pt x="2" y="117"/>
                      </a:cubicBezTo>
                      <a:cubicBezTo>
                        <a:pt x="2" y="119"/>
                        <a:pt x="3" y="120"/>
                        <a:pt x="3" y="122"/>
                      </a:cubicBezTo>
                      <a:cubicBezTo>
                        <a:pt x="4" y="125"/>
                        <a:pt x="5" y="128"/>
                        <a:pt x="6" y="131"/>
                      </a:cubicBezTo>
                      <a:cubicBezTo>
                        <a:pt x="6" y="132"/>
                        <a:pt x="7" y="134"/>
                        <a:pt x="8" y="135"/>
                      </a:cubicBezTo>
                      <a:cubicBezTo>
                        <a:pt x="8" y="137"/>
                        <a:pt x="9" y="138"/>
                        <a:pt x="10" y="140"/>
                      </a:cubicBezTo>
                      <a:cubicBezTo>
                        <a:pt x="10" y="140"/>
                        <a:pt x="10" y="141"/>
                        <a:pt x="11" y="142"/>
                      </a:cubicBezTo>
                      <a:cubicBezTo>
                        <a:pt x="11" y="143"/>
                        <a:pt x="12" y="144"/>
                        <a:pt x="13" y="146"/>
                      </a:cubicBezTo>
                      <a:cubicBezTo>
                        <a:pt x="15" y="150"/>
                        <a:pt x="18" y="154"/>
                        <a:pt x="21" y="157"/>
                      </a:cubicBezTo>
                      <a:cubicBezTo>
                        <a:pt x="22" y="159"/>
                        <a:pt x="24" y="161"/>
                        <a:pt x="25" y="163"/>
                      </a:cubicBezTo>
                      <a:cubicBezTo>
                        <a:pt x="26" y="164"/>
                        <a:pt x="27" y="165"/>
                        <a:pt x="28" y="166"/>
                      </a:cubicBezTo>
                      <a:cubicBezTo>
                        <a:pt x="30" y="167"/>
                        <a:pt x="31" y="168"/>
                        <a:pt x="32" y="169"/>
                      </a:cubicBezTo>
                      <a:cubicBezTo>
                        <a:pt x="37" y="174"/>
                        <a:pt x="43" y="178"/>
                        <a:pt x="49" y="182"/>
                      </a:cubicBezTo>
                      <a:cubicBezTo>
                        <a:pt x="50" y="183"/>
                        <a:pt x="52" y="183"/>
                        <a:pt x="53" y="184"/>
                      </a:cubicBezTo>
                      <a:cubicBezTo>
                        <a:pt x="56" y="185"/>
                        <a:pt x="59" y="187"/>
                        <a:pt x="62" y="188"/>
                      </a:cubicBezTo>
                      <a:cubicBezTo>
                        <a:pt x="63" y="188"/>
                        <a:pt x="64" y="189"/>
                        <a:pt x="66" y="190"/>
                      </a:cubicBezTo>
                      <a:cubicBezTo>
                        <a:pt x="76" y="193"/>
                        <a:pt x="86" y="195"/>
                        <a:pt x="97" y="195"/>
                      </a:cubicBezTo>
                      <a:cubicBezTo>
                        <a:pt x="99" y="195"/>
                        <a:pt x="102" y="195"/>
                        <a:pt x="104" y="194"/>
                      </a:cubicBezTo>
                      <a:cubicBezTo>
                        <a:pt x="104" y="163"/>
                        <a:pt x="104" y="163"/>
                        <a:pt x="104" y="163"/>
                      </a:cubicBezTo>
                      <a:cubicBezTo>
                        <a:pt x="104" y="162"/>
                        <a:pt x="103" y="162"/>
                        <a:pt x="103" y="161"/>
                      </a:cubicBezTo>
                      <a:cubicBezTo>
                        <a:pt x="101" y="159"/>
                        <a:pt x="100" y="157"/>
                        <a:pt x="99" y="155"/>
                      </a:cubicBezTo>
                      <a:cubicBezTo>
                        <a:pt x="98" y="154"/>
                        <a:pt x="98" y="153"/>
                        <a:pt x="97" y="152"/>
                      </a:cubicBezTo>
                      <a:cubicBezTo>
                        <a:pt x="97" y="151"/>
                        <a:pt x="95" y="151"/>
                        <a:pt x="95" y="150"/>
                      </a:cubicBezTo>
                      <a:cubicBezTo>
                        <a:pt x="95" y="149"/>
                        <a:pt x="94" y="148"/>
                        <a:pt x="94" y="147"/>
                      </a:cubicBezTo>
                      <a:cubicBezTo>
                        <a:pt x="94" y="146"/>
                        <a:pt x="96" y="145"/>
                        <a:pt x="96" y="144"/>
                      </a:cubicBezTo>
                      <a:cubicBezTo>
                        <a:pt x="96" y="144"/>
                        <a:pt x="95" y="143"/>
                        <a:pt x="95" y="143"/>
                      </a:cubicBezTo>
                      <a:cubicBezTo>
                        <a:pt x="95" y="141"/>
                        <a:pt x="95" y="140"/>
                        <a:pt x="96" y="139"/>
                      </a:cubicBezTo>
                      <a:cubicBezTo>
                        <a:pt x="96" y="138"/>
                        <a:pt x="96" y="138"/>
                        <a:pt x="97" y="137"/>
                      </a:cubicBezTo>
                      <a:cubicBezTo>
                        <a:pt x="97" y="137"/>
                        <a:pt x="98" y="137"/>
                        <a:pt x="98" y="136"/>
                      </a:cubicBezTo>
                      <a:cubicBezTo>
                        <a:pt x="99" y="136"/>
                        <a:pt x="99" y="135"/>
                        <a:pt x="99" y="134"/>
                      </a:cubicBezTo>
                      <a:cubicBezTo>
                        <a:pt x="100" y="133"/>
                        <a:pt x="101" y="133"/>
                        <a:pt x="102" y="132"/>
                      </a:cubicBezTo>
                      <a:cubicBezTo>
                        <a:pt x="102" y="131"/>
                        <a:pt x="102" y="127"/>
                        <a:pt x="102" y="126"/>
                      </a:cubicBezTo>
                      <a:cubicBezTo>
                        <a:pt x="102" y="125"/>
                        <a:pt x="101" y="125"/>
                        <a:pt x="101" y="124"/>
                      </a:cubicBezTo>
                      <a:cubicBezTo>
                        <a:pt x="100" y="123"/>
                        <a:pt x="100" y="121"/>
                        <a:pt x="99" y="121"/>
                      </a:cubicBezTo>
                      <a:cubicBezTo>
                        <a:pt x="98" y="121"/>
                        <a:pt x="97" y="122"/>
                        <a:pt x="97" y="123"/>
                      </a:cubicBezTo>
                      <a:cubicBezTo>
                        <a:pt x="97" y="124"/>
                        <a:pt x="97" y="124"/>
                        <a:pt x="96" y="125"/>
                      </a:cubicBezTo>
                      <a:cubicBezTo>
                        <a:pt x="95" y="125"/>
                        <a:pt x="94" y="123"/>
                        <a:pt x="93" y="123"/>
                      </a:cubicBezTo>
                      <a:cubicBezTo>
                        <a:pt x="92" y="123"/>
                        <a:pt x="92" y="123"/>
                        <a:pt x="91" y="123"/>
                      </a:cubicBezTo>
                      <a:cubicBezTo>
                        <a:pt x="90" y="122"/>
                        <a:pt x="90" y="121"/>
                        <a:pt x="89" y="120"/>
                      </a:cubicBezTo>
                      <a:cubicBezTo>
                        <a:pt x="88" y="120"/>
                        <a:pt x="87" y="120"/>
                        <a:pt x="87" y="119"/>
                      </a:cubicBezTo>
                      <a:cubicBezTo>
                        <a:pt x="86" y="119"/>
                        <a:pt x="87" y="118"/>
                        <a:pt x="86" y="117"/>
                      </a:cubicBezTo>
                      <a:cubicBezTo>
                        <a:pt x="85" y="116"/>
                        <a:pt x="84" y="114"/>
                        <a:pt x="83" y="113"/>
                      </a:cubicBezTo>
                      <a:cubicBezTo>
                        <a:pt x="82" y="113"/>
                        <a:pt x="81" y="113"/>
                        <a:pt x="80" y="112"/>
                      </a:cubicBezTo>
                      <a:cubicBezTo>
                        <a:pt x="79" y="112"/>
                        <a:pt x="79" y="112"/>
                        <a:pt x="78" y="112"/>
                      </a:cubicBezTo>
                      <a:cubicBezTo>
                        <a:pt x="78" y="112"/>
                        <a:pt x="77" y="112"/>
                        <a:pt x="76" y="112"/>
                      </a:cubicBezTo>
                      <a:cubicBezTo>
                        <a:pt x="74" y="110"/>
                        <a:pt x="73" y="107"/>
                        <a:pt x="71" y="107"/>
                      </a:cubicBezTo>
                      <a:cubicBezTo>
                        <a:pt x="69" y="107"/>
                        <a:pt x="68" y="108"/>
                        <a:pt x="67" y="108"/>
                      </a:cubicBezTo>
                      <a:cubicBezTo>
                        <a:pt x="66" y="108"/>
                        <a:pt x="65" y="107"/>
                        <a:pt x="64" y="107"/>
                      </a:cubicBezTo>
                      <a:cubicBezTo>
                        <a:pt x="62" y="106"/>
                        <a:pt x="61" y="106"/>
                        <a:pt x="60" y="105"/>
                      </a:cubicBezTo>
                      <a:cubicBezTo>
                        <a:pt x="59" y="105"/>
                        <a:pt x="58" y="104"/>
                        <a:pt x="58" y="104"/>
                      </a:cubicBezTo>
                      <a:cubicBezTo>
                        <a:pt x="57" y="104"/>
                        <a:pt x="56" y="104"/>
                        <a:pt x="56" y="103"/>
                      </a:cubicBezTo>
                      <a:cubicBezTo>
                        <a:pt x="55" y="103"/>
                        <a:pt x="54" y="102"/>
                        <a:pt x="54" y="102"/>
                      </a:cubicBezTo>
                      <a:cubicBezTo>
                        <a:pt x="53" y="101"/>
                        <a:pt x="52" y="100"/>
                        <a:pt x="52" y="100"/>
                      </a:cubicBezTo>
                      <a:cubicBezTo>
                        <a:pt x="52" y="99"/>
                        <a:pt x="53" y="98"/>
                        <a:pt x="53" y="97"/>
                      </a:cubicBezTo>
                      <a:cubicBezTo>
                        <a:pt x="53" y="95"/>
                        <a:pt x="51" y="93"/>
                        <a:pt x="50" y="92"/>
                      </a:cubicBezTo>
                      <a:cubicBezTo>
                        <a:pt x="49" y="91"/>
                        <a:pt x="48" y="90"/>
                        <a:pt x="47" y="89"/>
                      </a:cubicBezTo>
                      <a:cubicBezTo>
                        <a:pt x="47" y="88"/>
                        <a:pt x="47" y="88"/>
                        <a:pt x="47" y="87"/>
                      </a:cubicBezTo>
                      <a:cubicBezTo>
                        <a:pt x="47" y="87"/>
                        <a:pt x="46" y="86"/>
                        <a:pt x="45" y="85"/>
                      </a:cubicBezTo>
                      <a:cubicBezTo>
                        <a:pt x="45" y="84"/>
                        <a:pt x="44" y="83"/>
                        <a:pt x="43" y="82"/>
                      </a:cubicBezTo>
                      <a:cubicBezTo>
                        <a:pt x="43" y="81"/>
                        <a:pt x="44" y="80"/>
                        <a:pt x="43" y="79"/>
                      </a:cubicBezTo>
                      <a:cubicBezTo>
                        <a:pt x="43" y="77"/>
                        <a:pt x="40" y="78"/>
                        <a:pt x="40" y="80"/>
                      </a:cubicBezTo>
                      <a:cubicBezTo>
                        <a:pt x="40" y="81"/>
                        <a:pt x="41" y="82"/>
                        <a:pt x="42" y="82"/>
                      </a:cubicBezTo>
                      <a:cubicBezTo>
                        <a:pt x="42" y="83"/>
                        <a:pt x="42" y="84"/>
                        <a:pt x="42" y="85"/>
                      </a:cubicBezTo>
                      <a:cubicBezTo>
                        <a:pt x="43" y="86"/>
                        <a:pt x="43" y="86"/>
                        <a:pt x="44" y="87"/>
                      </a:cubicBezTo>
                      <a:cubicBezTo>
                        <a:pt x="44" y="89"/>
                        <a:pt x="44" y="90"/>
                        <a:pt x="44" y="91"/>
                      </a:cubicBezTo>
                      <a:cubicBezTo>
                        <a:pt x="45" y="92"/>
                        <a:pt x="46" y="93"/>
                        <a:pt x="45" y="94"/>
                      </a:cubicBezTo>
                      <a:cubicBezTo>
                        <a:pt x="44" y="94"/>
                        <a:pt x="44" y="93"/>
                        <a:pt x="43" y="92"/>
                      </a:cubicBezTo>
                      <a:cubicBezTo>
                        <a:pt x="43" y="92"/>
                        <a:pt x="42" y="91"/>
                        <a:pt x="42" y="91"/>
                      </a:cubicBezTo>
                      <a:cubicBezTo>
                        <a:pt x="41" y="90"/>
                        <a:pt x="42" y="89"/>
                        <a:pt x="42" y="88"/>
                      </a:cubicBezTo>
                      <a:cubicBezTo>
                        <a:pt x="41" y="87"/>
                        <a:pt x="38" y="87"/>
                        <a:pt x="38" y="85"/>
                      </a:cubicBezTo>
                      <a:cubicBezTo>
                        <a:pt x="38" y="84"/>
                        <a:pt x="40" y="84"/>
                        <a:pt x="40" y="83"/>
                      </a:cubicBezTo>
                      <a:cubicBezTo>
                        <a:pt x="40" y="82"/>
                        <a:pt x="38" y="81"/>
                        <a:pt x="38" y="81"/>
                      </a:cubicBezTo>
                      <a:cubicBezTo>
                        <a:pt x="38" y="80"/>
                        <a:pt x="38" y="79"/>
                        <a:pt x="38" y="77"/>
                      </a:cubicBezTo>
                      <a:cubicBezTo>
                        <a:pt x="38" y="76"/>
                        <a:pt x="38" y="75"/>
                        <a:pt x="37" y="74"/>
                      </a:cubicBezTo>
                      <a:cubicBezTo>
                        <a:pt x="37" y="74"/>
                        <a:pt x="36" y="73"/>
                        <a:pt x="35" y="72"/>
                      </a:cubicBezTo>
                      <a:cubicBezTo>
                        <a:pt x="35" y="72"/>
                        <a:pt x="34" y="72"/>
                        <a:pt x="33" y="71"/>
                      </a:cubicBezTo>
                      <a:cubicBezTo>
                        <a:pt x="33" y="71"/>
                        <a:pt x="33" y="69"/>
                        <a:pt x="33" y="69"/>
                      </a:cubicBezTo>
                      <a:cubicBezTo>
                        <a:pt x="32" y="67"/>
                        <a:pt x="33" y="66"/>
                        <a:pt x="33" y="65"/>
                      </a:cubicBezTo>
                      <a:cubicBezTo>
                        <a:pt x="32" y="63"/>
                        <a:pt x="32" y="62"/>
                        <a:pt x="33" y="61"/>
                      </a:cubicBezTo>
                      <a:cubicBezTo>
                        <a:pt x="33" y="60"/>
                        <a:pt x="34" y="59"/>
                        <a:pt x="35" y="58"/>
                      </a:cubicBezTo>
                      <a:cubicBezTo>
                        <a:pt x="35" y="57"/>
                        <a:pt x="35" y="57"/>
                        <a:pt x="35" y="56"/>
                      </a:cubicBezTo>
                      <a:cubicBezTo>
                        <a:pt x="36" y="54"/>
                        <a:pt x="38" y="53"/>
                        <a:pt x="39" y="52"/>
                      </a:cubicBezTo>
                      <a:cubicBezTo>
                        <a:pt x="40" y="50"/>
                        <a:pt x="41" y="49"/>
                        <a:pt x="42" y="47"/>
                      </a:cubicBezTo>
                      <a:cubicBezTo>
                        <a:pt x="42" y="47"/>
                        <a:pt x="43" y="45"/>
                        <a:pt x="43" y="45"/>
                      </a:cubicBezTo>
                      <a:cubicBezTo>
                        <a:pt x="43" y="44"/>
                        <a:pt x="41" y="43"/>
                        <a:pt x="41" y="42"/>
                      </a:cubicBezTo>
                      <a:cubicBezTo>
                        <a:pt x="41" y="41"/>
                        <a:pt x="42" y="41"/>
                        <a:pt x="42" y="40"/>
                      </a:cubicBezTo>
                      <a:cubicBezTo>
                        <a:pt x="43" y="40"/>
                        <a:pt x="43" y="39"/>
                        <a:pt x="43" y="38"/>
                      </a:cubicBezTo>
                      <a:cubicBezTo>
                        <a:pt x="43" y="37"/>
                        <a:pt x="42" y="36"/>
                        <a:pt x="42" y="35"/>
                      </a:cubicBezTo>
                      <a:cubicBezTo>
                        <a:pt x="43" y="34"/>
                        <a:pt x="44" y="34"/>
                        <a:pt x="43" y="33"/>
                      </a:cubicBezTo>
                      <a:cubicBezTo>
                        <a:pt x="42" y="32"/>
                        <a:pt x="41" y="33"/>
                        <a:pt x="40" y="33"/>
                      </a:cubicBezTo>
                      <a:cubicBezTo>
                        <a:pt x="40" y="32"/>
                        <a:pt x="41" y="32"/>
                        <a:pt x="41" y="30"/>
                      </a:cubicBezTo>
                      <a:cubicBezTo>
                        <a:pt x="41" y="30"/>
                        <a:pt x="40" y="30"/>
                        <a:pt x="40" y="29"/>
                      </a:cubicBezTo>
                      <a:cubicBezTo>
                        <a:pt x="41" y="29"/>
                        <a:pt x="41" y="28"/>
                        <a:pt x="41" y="28"/>
                      </a:cubicBezTo>
                      <a:cubicBezTo>
                        <a:pt x="41" y="27"/>
                        <a:pt x="40" y="26"/>
                        <a:pt x="40" y="25"/>
                      </a:cubicBezTo>
                      <a:cubicBezTo>
                        <a:pt x="51" y="16"/>
                        <a:pt x="65" y="10"/>
                        <a:pt x="81" y="7"/>
                      </a:cubicBezTo>
                      <a:cubicBezTo>
                        <a:pt x="81" y="7"/>
                        <a:pt x="81" y="7"/>
                        <a:pt x="81" y="7"/>
                      </a:cubicBezTo>
                      <a:cubicBezTo>
                        <a:pt x="81" y="7"/>
                        <a:pt x="81" y="7"/>
                        <a:pt x="82" y="8"/>
                      </a:cubicBezTo>
                      <a:cubicBezTo>
                        <a:pt x="82" y="7"/>
                        <a:pt x="83" y="8"/>
                        <a:pt x="84" y="8"/>
                      </a:cubicBezTo>
                      <a:cubicBezTo>
                        <a:pt x="85" y="8"/>
                        <a:pt x="86" y="7"/>
                        <a:pt x="87" y="7"/>
                      </a:cubicBezTo>
                      <a:cubicBezTo>
                        <a:pt x="89" y="8"/>
                        <a:pt x="92" y="9"/>
                        <a:pt x="93" y="8"/>
                      </a:cubicBezTo>
                      <a:cubicBezTo>
                        <a:pt x="94" y="8"/>
                        <a:pt x="94" y="8"/>
                        <a:pt x="94" y="7"/>
                      </a:cubicBezTo>
                      <a:cubicBezTo>
                        <a:pt x="94" y="7"/>
                        <a:pt x="95" y="6"/>
                        <a:pt x="95" y="5"/>
                      </a:cubicBezTo>
                      <a:cubicBezTo>
                        <a:pt x="96" y="5"/>
                        <a:pt x="96" y="5"/>
                        <a:pt x="97" y="5"/>
                      </a:cubicBezTo>
                      <a:cubicBezTo>
                        <a:pt x="99" y="5"/>
                        <a:pt x="102" y="5"/>
                        <a:pt x="104" y="6"/>
                      </a:cubicBezTo>
                      <a:cubicBezTo>
                        <a:pt x="104" y="0"/>
                        <a:pt x="104" y="0"/>
                        <a:pt x="104" y="0"/>
                      </a:cubicBezTo>
                      <a:cubicBezTo>
                        <a:pt x="102" y="0"/>
                        <a:pt x="101" y="0"/>
                        <a:pt x="99" y="0"/>
                      </a:cubicBezTo>
                      <a:cubicBezTo>
                        <a:pt x="98" y="0"/>
                        <a:pt x="98" y="0"/>
                        <a:pt x="97" y="0"/>
                      </a:cubicBezTo>
                      <a:cubicBezTo>
                        <a:pt x="96" y="0"/>
                        <a:pt x="95" y="0"/>
                        <a:pt x="94" y="0"/>
                      </a:cubicBezTo>
                      <a:cubicBezTo>
                        <a:pt x="84" y="0"/>
                        <a:pt x="75" y="2"/>
                        <a:pt x="66" y="5"/>
                      </a:cubicBezTo>
                      <a:cubicBezTo>
                        <a:pt x="64" y="6"/>
                        <a:pt x="63" y="6"/>
                        <a:pt x="62" y="7"/>
                      </a:cubicBezTo>
                      <a:cubicBezTo>
                        <a:pt x="61" y="7"/>
                        <a:pt x="61" y="7"/>
                        <a:pt x="60" y="7"/>
                      </a:cubicBezTo>
                      <a:cubicBezTo>
                        <a:pt x="59" y="8"/>
                        <a:pt x="58" y="8"/>
                        <a:pt x="57" y="9"/>
                      </a:cubicBezTo>
                      <a:cubicBezTo>
                        <a:pt x="56" y="9"/>
                        <a:pt x="54" y="10"/>
                        <a:pt x="53" y="11"/>
                      </a:cubicBezTo>
                      <a:cubicBezTo>
                        <a:pt x="52" y="11"/>
                        <a:pt x="50" y="12"/>
                        <a:pt x="49" y="13"/>
                      </a:cubicBezTo>
                      <a:cubicBezTo>
                        <a:pt x="43" y="16"/>
                        <a:pt x="38" y="20"/>
                        <a:pt x="33" y="24"/>
                      </a:cubicBezTo>
                      <a:cubicBezTo>
                        <a:pt x="33" y="24"/>
                        <a:pt x="32" y="25"/>
                        <a:pt x="32" y="25"/>
                      </a:cubicBezTo>
                      <a:cubicBezTo>
                        <a:pt x="31" y="26"/>
                        <a:pt x="30" y="27"/>
                        <a:pt x="28" y="29"/>
                      </a:cubicBezTo>
                      <a:cubicBezTo>
                        <a:pt x="27" y="30"/>
                        <a:pt x="26" y="31"/>
                        <a:pt x="25" y="32"/>
                      </a:cubicBezTo>
                      <a:cubicBezTo>
                        <a:pt x="24" y="34"/>
                        <a:pt x="22" y="35"/>
                        <a:pt x="21" y="37"/>
                      </a:cubicBezTo>
                      <a:cubicBezTo>
                        <a:pt x="18" y="41"/>
                        <a:pt x="15" y="45"/>
                        <a:pt x="13" y="49"/>
                      </a:cubicBezTo>
                      <a:cubicBezTo>
                        <a:pt x="12" y="50"/>
                        <a:pt x="11" y="52"/>
                        <a:pt x="11" y="53"/>
                      </a:cubicBezTo>
                      <a:cubicBezTo>
                        <a:pt x="10" y="54"/>
                        <a:pt x="10" y="54"/>
                        <a:pt x="10" y="55"/>
                      </a:cubicBezTo>
                      <a:cubicBezTo>
                        <a:pt x="8" y="57"/>
                        <a:pt x="8" y="59"/>
                        <a:pt x="7" y="62"/>
                      </a:cubicBezTo>
                      <a:cubicBezTo>
                        <a:pt x="6" y="62"/>
                        <a:pt x="6" y="63"/>
                        <a:pt x="6" y="64"/>
                      </a:cubicBezTo>
                      <a:cubicBezTo>
                        <a:pt x="5" y="67"/>
                        <a:pt x="4" y="70"/>
                        <a:pt x="3" y="73"/>
                      </a:cubicBezTo>
                      <a:cubicBezTo>
                        <a:pt x="3" y="75"/>
                        <a:pt x="2" y="76"/>
                        <a:pt x="2" y="78"/>
                      </a:cubicBezTo>
                      <a:close/>
                      <a:moveTo>
                        <a:pt x="104" y="76"/>
                      </a:moveTo>
                      <a:cubicBezTo>
                        <a:pt x="104" y="121"/>
                        <a:pt x="104" y="121"/>
                        <a:pt x="104" y="121"/>
                      </a:cubicBezTo>
                      <a:cubicBezTo>
                        <a:pt x="104" y="122"/>
                        <a:pt x="103" y="122"/>
                        <a:pt x="103" y="122"/>
                      </a:cubicBezTo>
                      <a:cubicBezTo>
                        <a:pt x="102" y="122"/>
                        <a:pt x="101" y="121"/>
                        <a:pt x="100" y="120"/>
                      </a:cubicBezTo>
                      <a:cubicBezTo>
                        <a:pt x="98" y="119"/>
                        <a:pt x="97" y="121"/>
                        <a:pt x="95" y="121"/>
                      </a:cubicBezTo>
                      <a:cubicBezTo>
                        <a:pt x="93" y="121"/>
                        <a:pt x="90" y="118"/>
                        <a:pt x="91" y="117"/>
                      </a:cubicBezTo>
                      <a:cubicBezTo>
                        <a:pt x="91" y="116"/>
                        <a:pt x="91" y="114"/>
                        <a:pt x="91" y="113"/>
                      </a:cubicBezTo>
                      <a:cubicBezTo>
                        <a:pt x="91" y="112"/>
                        <a:pt x="92" y="111"/>
                        <a:pt x="92" y="110"/>
                      </a:cubicBezTo>
                      <a:cubicBezTo>
                        <a:pt x="92" y="109"/>
                        <a:pt x="90" y="108"/>
                        <a:pt x="90" y="108"/>
                      </a:cubicBezTo>
                      <a:cubicBezTo>
                        <a:pt x="88" y="107"/>
                        <a:pt x="85" y="109"/>
                        <a:pt x="83" y="108"/>
                      </a:cubicBezTo>
                      <a:cubicBezTo>
                        <a:pt x="82" y="107"/>
                        <a:pt x="83" y="106"/>
                        <a:pt x="83" y="106"/>
                      </a:cubicBezTo>
                      <a:cubicBezTo>
                        <a:pt x="84" y="105"/>
                        <a:pt x="83" y="105"/>
                        <a:pt x="84" y="104"/>
                      </a:cubicBezTo>
                      <a:cubicBezTo>
                        <a:pt x="84" y="104"/>
                        <a:pt x="85" y="103"/>
                        <a:pt x="85" y="103"/>
                      </a:cubicBezTo>
                      <a:cubicBezTo>
                        <a:pt x="85" y="102"/>
                        <a:pt x="85" y="101"/>
                        <a:pt x="85" y="101"/>
                      </a:cubicBezTo>
                      <a:cubicBezTo>
                        <a:pt x="86" y="100"/>
                        <a:pt x="86" y="99"/>
                        <a:pt x="86" y="99"/>
                      </a:cubicBezTo>
                      <a:cubicBezTo>
                        <a:pt x="86" y="98"/>
                        <a:pt x="86" y="97"/>
                        <a:pt x="86" y="97"/>
                      </a:cubicBezTo>
                      <a:cubicBezTo>
                        <a:pt x="84" y="97"/>
                        <a:pt x="83" y="97"/>
                        <a:pt x="82" y="97"/>
                      </a:cubicBezTo>
                      <a:cubicBezTo>
                        <a:pt x="79" y="98"/>
                        <a:pt x="80" y="101"/>
                        <a:pt x="78" y="102"/>
                      </a:cubicBezTo>
                      <a:cubicBezTo>
                        <a:pt x="77" y="102"/>
                        <a:pt x="76" y="102"/>
                        <a:pt x="75" y="103"/>
                      </a:cubicBezTo>
                      <a:cubicBezTo>
                        <a:pt x="74" y="103"/>
                        <a:pt x="73" y="103"/>
                        <a:pt x="72" y="103"/>
                      </a:cubicBezTo>
                      <a:cubicBezTo>
                        <a:pt x="72" y="103"/>
                        <a:pt x="70" y="102"/>
                        <a:pt x="69" y="102"/>
                      </a:cubicBezTo>
                      <a:cubicBezTo>
                        <a:pt x="69" y="101"/>
                        <a:pt x="68" y="99"/>
                        <a:pt x="68" y="98"/>
                      </a:cubicBezTo>
                      <a:cubicBezTo>
                        <a:pt x="67" y="95"/>
                        <a:pt x="68" y="92"/>
                        <a:pt x="69" y="90"/>
                      </a:cubicBezTo>
                      <a:cubicBezTo>
                        <a:pt x="69" y="90"/>
                        <a:pt x="70" y="89"/>
                        <a:pt x="70" y="89"/>
                      </a:cubicBezTo>
                      <a:cubicBezTo>
                        <a:pt x="70" y="88"/>
                        <a:pt x="70" y="87"/>
                        <a:pt x="70" y="86"/>
                      </a:cubicBezTo>
                      <a:cubicBezTo>
                        <a:pt x="70" y="85"/>
                        <a:pt x="72" y="84"/>
                        <a:pt x="74" y="83"/>
                      </a:cubicBezTo>
                      <a:cubicBezTo>
                        <a:pt x="75" y="82"/>
                        <a:pt x="77" y="81"/>
                        <a:pt x="78" y="81"/>
                      </a:cubicBezTo>
                      <a:cubicBezTo>
                        <a:pt x="79" y="81"/>
                        <a:pt x="80" y="81"/>
                        <a:pt x="81" y="81"/>
                      </a:cubicBezTo>
                      <a:cubicBezTo>
                        <a:pt x="82" y="82"/>
                        <a:pt x="83" y="82"/>
                        <a:pt x="83" y="82"/>
                      </a:cubicBezTo>
                      <a:cubicBezTo>
                        <a:pt x="85" y="82"/>
                        <a:pt x="86" y="81"/>
                        <a:pt x="87" y="80"/>
                      </a:cubicBezTo>
                      <a:cubicBezTo>
                        <a:pt x="89" y="80"/>
                        <a:pt x="90" y="80"/>
                        <a:pt x="92" y="80"/>
                      </a:cubicBezTo>
                      <a:cubicBezTo>
                        <a:pt x="93" y="80"/>
                        <a:pt x="93" y="81"/>
                        <a:pt x="94" y="81"/>
                      </a:cubicBezTo>
                      <a:cubicBezTo>
                        <a:pt x="95" y="81"/>
                        <a:pt x="95" y="80"/>
                        <a:pt x="96" y="81"/>
                      </a:cubicBezTo>
                      <a:cubicBezTo>
                        <a:pt x="97" y="81"/>
                        <a:pt x="98" y="82"/>
                        <a:pt x="98" y="83"/>
                      </a:cubicBezTo>
                      <a:cubicBezTo>
                        <a:pt x="98" y="84"/>
                        <a:pt x="97" y="84"/>
                        <a:pt x="97" y="86"/>
                      </a:cubicBezTo>
                      <a:cubicBezTo>
                        <a:pt x="98" y="87"/>
                        <a:pt x="100" y="87"/>
                        <a:pt x="102" y="87"/>
                      </a:cubicBezTo>
                      <a:cubicBezTo>
                        <a:pt x="102" y="87"/>
                        <a:pt x="102" y="85"/>
                        <a:pt x="102" y="84"/>
                      </a:cubicBezTo>
                      <a:cubicBezTo>
                        <a:pt x="101" y="84"/>
                        <a:pt x="102" y="83"/>
                        <a:pt x="102" y="83"/>
                      </a:cubicBezTo>
                      <a:cubicBezTo>
                        <a:pt x="101" y="82"/>
                        <a:pt x="101" y="81"/>
                        <a:pt x="101" y="81"/>
                      </a:cubicBezTo>
                      <a:cubicBezTo>
                        <a:pt x="101" y="78"/>
                        <a:pt x="102" y="77"/>
                        <a:pt x="10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98" name="Freeform 265"/>
                <p:cNvSpPr/>
                <p:nvPr/>
              </p:nvSpPr>
              <p:spPr bwMode="auto">
                <a:xfrm>
                  <a:off x="10240963" y="1768475"/>
                  <a:ext cx="490538" cy="425450"/>
                </a:xfrm>
                <a:custGeom>
                  <a:avLst/>
                  <a:gdLst>
                    <a:gd name="T0" fmla="*/ 33 w 309"/>
                    <a:gd name="T1" fmla="*/ 268 h 268"/>
                    <a:gd name="T2" fmla="*/ 87 w 309"/>
                    <a:gd name="T3" fmla="*/ 209 h 268"/>
                    <a:gd name="T4" fmla="*/ 309 w 309"/>
                    <a:gd name="T5" fmla="*/ 209 h 268"/>
                    <a:gd name="T6" fmla="*/ 309 w 309"/>
                    <a:gd name="T7" fmla="*/ 147 h 268"/>
                    <a:gd name="T8" fmla="*/ 108 w 309"/>
                    <a:gd name="T9" fmla="*/ 147 h 268"/>
                    <a:gd name="T10" fmla="*/ 96 w 309"/>
                    <a:gd name="T11" fmla="*/ 147 h 268"/>
                    <a:gd name="T12" fmla="*/ 96 w 309"/>
                    <a:gd name="T13" fmla="*/ 135 h 268"/>
                    <a:gd name="T14" fmla="*/ 96 w 309"/>
                    <a:gd name="T15" fmla="*/ 0 h 268"/>
                    <a:gd name="T16" fmla="*/ 0 w 309"/>
                    <a:gd name="T17" fmla="*/ 0 h 268"/>
                    <a:gd name="T18" fmla="*/ 0 w 309"/>
                    <a:gd name="T19" fmla="*/ 209 h 268"/>
                    <a:gd name="T20" fmla="*/ 33 w 309"/>
                    <a:gd name="T21" fmla="*/ 209 h 268"/>
                    <a:gd name="T22" fmla="*/ 33 w 309"/>
                    <a:gd name="T23"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268">
                      <a:moveTo>
                        <a:pt x="33" y="268"/>
                      </a:moveTo>
                      <a:lnTo>
                        <a:pt x="87" y="209"/>
                      </a:lnTo>
                      <a:lnTo>
                        <a:pt x="309" y="209"/>
                      </a:lnTo>
                      <a:lnTo>
                        <a:pt x="309" y="147"/>
                      </a:lnTo>
                      <a:lnTo>
                        <a:pt x="108" y="147"/>
                      </a:lnTo>
                      <a:lnTo>
                        <a:pt x="96" y="147"/>
                      </a:lnTo>
                      <a:lnTo>
                        <a:pt x="96" y="135"/>
                      </a:lnTo>
                      <a:lnTo>
                        <a:pt x="96" y="0"/>
                      </a:lnTo>
                      <a:lnTo>
                        <a:pt x="0" y="0"/>
                      </a:lnTo>
                      <a:lnTo>
                        <a:pt x="0" y="209"/>
                      </a:lnTo>
                      <a:lnTo>
                        <a:pt x="33" y="209"/>
                      </a:lnTo>
                      <a:lnTo>
                        <a:pt x="33" y="2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99" name="Freeform 266"/>
                <p:cNvSpPr/>
                <p:nvPr/>
              </p:nvSpPr>
              <p:spPr bwMode="auto">
                <a:xfrm>
                  <a:off x="10412413" y="1641475"/>
                  <a:ext cx="511175" cy="439738"/>
                </a:xfrm>
                <a:custGeom>
                  <a:avLst/>
                  <a:gdLst>
                    <a:gd name="T0" fmla="*/ 322 w 322"/>
                    <a:gd name="T1" fmla="*/ 0 h 277"/>
                    <a:gd name="T2" fmla="*/ 0 w 322"/>
                    <a:gd name="T3" fmla="*/ 0 h 277"/>
                    <a:gd name="T4" fmla="*/ 0 w 322"/>
                    <a:gd name="T5" fmla="*/ 80 h 277"/>
                    <a:gd name="T6" fmla="*/ 0 w 322"/>
                    <a:gd name="T7" fmla="*/ 215 h 277"/>
                    <a:gd name="T8" fmla="*/ 201 w 322"/>
                    <a:gd name="T9" fmla="*/ 215 h 277"/>
                    <a:gd name="T10" fmla="*/ 232 w 322"/>
                    <a:gd name="T11" fmla="*/ 215 h 277"/>
                    <a:gd name="T12" fmla="*/ 289 w 322"/>
                    <a:gd name="T13" fmla="*/ 277 h 277"/>
                    <a:gd name="T14" fmla="*/ 289 w 322"/>
                    <a:gd name="T15" fmla="*/ 215 h 277"/>
                    <a:gd name="T16" fmla="*/ 322 w 322"/>
                    <a:gd name="T17" fmla="*/ 215 h 277"/>
                    <a:gd name="T18" fmla="*/ 322 w 322"/>
                    <a:gd name="T1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277">
                      <a:moveTo>
                        <a:pt x="322" y="0"/>
                      </a:moveTo>
                      <a:lnTo>
                        <a:pt x="0" y="0"/>
                      </a:lnTo>
                      <a:lnTo>
                        <a:pt x="0" y="80"/>
                      </a:lnTo>
                      <a:lnTo>
                        <a:pt x="0" y="215"/>
                      </a:lnTo>
                      <a:lnTo>
                        <a:pt x="201" y="215"/>
                      </a:lnTo>
                      <a:lnTo>
                        <a:pt x="232" y="215"/>
                      </a:lnTo>
                      <a:lnTo>
                        <a:pt x="289" y="277"/>
                      </a:lnTo>
                      <a:lnTo>
                        <a:pt x="289" y="215"/>
                      </a:lnTo>
                      <a:lnTo>
                        <a:pt x="322" y="215"/>
                      </a:lnTo>
                      <a:lnTo>
                        <a:pt x="3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00" name="Freeform 267"/>
                <p:cNvSpPr/>
                <p:nvPr/>
              </p:nvSpPr>
              <p:spPr bwMode="auto">
                <a:xfrm>
                  <a:off x="5818188" y="2306638"/>
                  <a:ext cx="649288" cy="484188"/>
                </a:xfrm>
                <a:custGeom>
                  <a:avLst/>
                  <a:gdLst>
                    <a:gd name="T0" fmla="*/ 87 w 173"/>
                    <a:gd name="T1" fmla="*/ 0 h 129"/>
                    <a:gd name="T2" fmla="*/ 0 w 173"/>
                    <a:gd name="T3" fmla="*/ 87 h 129"/>
                    <a:gd name="T4" fmla="*/ 11 w 173"/>
                    <a:gd name="T5" fmla="*/ 128 h 129"/>
                    <a:gd name="T6" fmla="*/ 11 w 173"/>
                    <a:gd name="T7" fmla="*/ 105 h 129"/>
                    <a:gd name="T8" fmla="*/ 15 w 173"/>
                    <a:gd name="T9" fmla="*/ 94 h 129"/>
                    <a:gd name="T10" fmla="*/ 15 w 173"/>
                    <a:gd name="T11" fmla="*/ 87 h 129"/>
                    <a:gd name="T12" fmla="*/ 87 w 173"/>
                    <a:gd name="T13" fmla="*/ 15 h 129"/>
                    <a:gd name="T14" fmla="*/ 159 w 173"/>
                    <a:gd name="T15" fmla="*/ 87 h 129"/>
                    <a:gd name="T16" fmla="*/ 158 w 173"/>
                    <a:gd name="T17" fmla="*/ 94 h 129"/>
                    <a:gd name="T18" fmla="*/ 162 w 173"/>
                    <a:gd name="T19" fmla="*/ 105 h 129"/>
                    <a:gd name="T20" fmla="*/ 162 w 173"/>
                    <a:gd name="T21" fmla="*/ 129 h 129"/>
                    <a:gd name="T22" fmla="*/ 173 w 173"/>
                    <a:gd name="T23" fmla="*/ 87 h 129"/>
                    <a:gd name="T24" fmla="*/ 87 w 173"/>
                    <a:gd name="T2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29">
                      <a:moveTo>
                        <a:pt x="87" y="0"/>
                      </a:moveTo>
                      <a:cubicBezTo>
                        <a:pt x="39" y="1"/>
                        <a:pt x="0" y="39"/>
                        <a:pt x="0" y="87"/>
                      </a:cubicBezTo>
                      <a:cubicBezTo>
                        <a:pt x="0" y="101"/>
                        <a:pt x="4" y="115"/>
                        <a:pt x="11" y="128"/>
                      </a:cubicBezTo>
                      <a:cubicBezTo>
                        <a:pt x="11" y="105"/>
                        <a:pt x="11" y="105"/>
                        <a:pt x="11" y="105"/>
                      </a:cubicBezTo>
                      <a:cubicBezTo>
                        <a:pt x="11" y="101"/>
                        <a:pt x="12" y="97"/>
                        <a:pt x="15" y="94"/>
                      </a:cubicBezTo>
                      <a:cubicBezTo>
                        <a:pt x="15" y="91"/>
                        <a:pt x="15" y="89"/>
                        <a:pt x="15" y="87"/>
                      </a:cubicBezTo>
                      <a:cubicBezTo>
                        <a:pt x="15" y="47"/>
                        <a:pt x="47" y="15"/>
                        <a:pt x="87" y="15"/>
                      </a:cubicBezTo>
                      <a:cubicBezTo>
                        <a:pt x="126" y="15"/>
                        <a:pt x="159" y="47"/>
                        <a:pt x="159" y="87"/>
                      </a:cubicBezTo>
                      <a:cubicBezTo>
                        <a:pt x="159" y="89"/>
                        <a:pt x="158" y="92"/>
                        <a:pt x="158" y="94"/>
                      </a:cubicBezTo>
                      <a:cubicBezTo>
                        <a:pt x="160" y="98"/>
                        <a:pt x="162" y="101"/>
                        <a:pt x="162" y="105"/>
                      </a:cubicBezTo>
                      <a:cubicBezTo>
                        <a:pt x="162" y="129"/>
                        <a:pt x="162" y="129"/>
                        <a:pt x="162" y="129"/>
                      </a:cubicBezTo>
                      <a:cubicBezTo>
                        <a:pt x="169" y="116"/>
                        <a:pt x="173" y="102"/>
                        <a:pt x="173" y="87"/>
                      </a:cubicBezTo>
                      <a:cubicBezTo>
                        <a:pt x="173" y="39"/>
                        <a:pt x="134" y="1"/>
                        <a:pt x="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01" name="Freeform 268"/>
                <p:cNvSpPr/>
                <p:nvPr/>
              </p:nvSpPr>
              <p:spPr bwMode="auto">
                <a:xfrm>
                  <a:off x="5878513" y="2633663"/>
                  <a:ext cx="138113" cy="258763"/>
                </a:xfrm>
                <a:custGeom>
                  <a:avLst/>
                  <a:gdLst>
                    <a:gd name="T0" fmla="*/ 0 w 37"/>
                    <a:gd name="T1" fmla="*/ 15 h 69"/>
                    <a:gd name="T2" fmla="*/ 0 w 37"/>
                    <a:gd name="T3" fmla="*/ 18 h 69"/>
                    <a:gd name="T4" fmla="*/ 0 w 37"/>
                    <a:gd name="T5" fmla="*/ 40 h 69"/>
                    <a:gd name="T6" fmla="*/ 0 w 37"/>
                    <a:gd name="T7" fmla="*/ 51 h 69"/>
                    <a:gd name="T8" fmla="*/ 26 w 37"/>
                    <a:gd name="T9" fmla="*/ 69 h 69"/>
                    <a:gd name="T10" fmla="*/ 37 w 37"/>
                    <a:gd name="T11" fmla="*/ 69 h 69"/>
                    <a:gd name="T12" fmla="*/ 37 w 37"/>
                    <a:gd name="T13" fmla="*/ 0 h 69"/>
                    <a:gd name="T14" fmla="*/ 26 w 37"/>
                    <a:gd name="T15" fmla="*/ 0 h 69"/>
                    <a:gd name="T16" fmla="*/ 0 w 37"/>
                    <a:gd name="T17"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9">
                      <a:moveTo>
                        <a:pt x="0" y="15"/>
                      </a:moveTo>
                      <a:cubicBezTo>
                        <a:pt x="0" y="16"/>
                        <a:pt x="0" y="17"/>
                        <a:pt x="0" y="18"/>
                      </a:cubicBezTo>
                      <a:cubicBezTo>
                        <a:pt x="0" y="40"/>
                        <a:pt x="0" y="40"/>
                        <a:pt x="0" y="40"/>
                      </a:cubicBezTo>
                      <a:cubicBezTo>
                        <a:pt x="0" y="51"/>
                        <a:pt x="0" y="51"/>
                        <a:pt x="0" y="51"/>
                      </a:cubicBezTo>
                      <a:cubicBezTo>
                        <a:pt x="0" y="60"/>
                        <a:pt x="12" y="69"/>
                        <a:pt x="26" y="69"/>
                      </a:cubicBezTo>
                      <a:cubicBezTo>
                        <a:pt x="37" y="69"/>
                        <a:pt x="37" y="69"/>
                        <a:pt x="37" y="69"/>
                      </a:cubicBezTo>
                      <a:cubicBezTo>
                        <a:pt x="37" y="0"/>
                        <a:pt x="37" y="0"/>
                        <a:pt x="37" y="0"/>
                      </a:cubicBezTo>
                      <a:cubicBezTo>
                        <a:pt x="26" y="0"/>
                        <a:pt x="26" y="0"/>
                        <a:pt x="26" y="0"/>
                      </a:cubicBezTo>
                      <a:cubicBezTo>
                        <a:pt x="13" y="0"/>
                        <a:pt x="3" y="6"/>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02" name="Freeform 269"/>
                <p:cNvSpPr/>
                <p:nvPr/>
              </p:nvSpPr>
              <p:spPr bwMode="auto">
                <a:xfrm>
                  <a:off x="6264275" y="2633663"/>
                  <a:ext cx="142875" cy="258763"/>
                </a:xfrm>
                <a:custGeom>
                  <a:avLst/>
                  <a:gdLst>
                    <a:gd name="T0" fmla="*/ 38 w 38"/>
                    <a:gd name="T1" fmla="*/ 51 h 69"/>
                    <a:gd name="T2" fmla="*/ 38 w 38"/>
                    <a:gd name="T3" fmla="*/ 40 h 69"/>
                    <a:gd name="T4" fmla="*/ 38 w 38"/>
                    <a:gd name="T5" fmla="*/ 18 h 69"/>
                    <a:gd name="T6" fmla="*/ 38 w 38"/>
                    <a:gd name="T7" fmla="*/ 16 h 69"/>
                    <a:gd name="T8" fmla="*/ 11 w 38"/>
                    <a:gd name="T9" fmla="*/ 0 h 69"/>
                    <a:gd name="T10" fmla="*/ 0 w 38"/>
                    <a:gd name="T11" fmla="*/ 0 h 69"/>
                    <a:gd name="T12" fmla="*/ 0 w 38"/>
                    <a:gd name="T13" fmla="*/ 69 h 69"/>
                    <a:gd name="T14" fmla="*/ 11 w 38"/>
                    <a:gd name="T15" fmla="*/ 69 h 69"/>
                    <a:gd name="T16" fmla="*/ 38 w 38"/>
                    <a:gd name="T17"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9">
                      <a:moveTo>
                        <a:pt x="38" y="51"/>
                      </a:moveTo>
                      <a:cubicBezTo>
                        <a:pt x="38" y="40"/>
                        <a:pt x="38" y="40"/>
                        <a:pt x="38" y="40"/>
                      </a:cubicBezTo>
                      <a:cubicBezTo>
                        <a:pt x="38" y="18"/>
                        <a:pt x="38" y="18"/>
                        <a:pt x="38" y="18"/>
                      </a:cubicBezTo>
                      <a:cubicBezTo>
                        <a:pt x="38" y="17"/>
                        <a:pt x="38" y="17"/>
                        <a:pt x="38" y="16"/>
                      </a:cubicBezTo>
                      <a:cubicBezTo>
                        <a:pt x="36" y="7"/>
                        <a:pt x="25" y="0"/>
                        <a:pt x="11" y="0"/>
                      </a:cubicBezTo>
                      <a:cubicBezTo>
                        <a:pt x="0" y="0"/>
                        <a:pt x="0" y="0"/>
                        <a:pt x="0" y="0"/>
                      </a:cubicBezTo>
                      <a:cubicBezTo>
                        <a:pt x="0" y="69"/>
                        <a:pt x="0" y="69"/>
                        <a:pt x="0" y="69"/>
                      </a:cubicBezTo>
                      <a:cubicBezTo>
                        <a:pt x="11" y="69"/>
                        <a:pt x="11" y="69"/>
                        <a:pt x="11" y="69"/>
                      </a:cubicBezTo>
                      <a:cubicBezTo>
                        <a:pt x="26" y="69"/>
                        <a:pt x="38" y="60"/>
                        <a:pt x="3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03" name="Freeform 270"/>
                <p:cNvSpPr>
                  <a:spLocks noEditPoints="1"/>
                </p:cNvSpPr>
                <p:nvPr/>
              </p:nvSpPr>
              <p:spPr bwMode="auto">
                <a:xfrm>
                  <a:off x="614363" y="2479675"/>
                  <a:ext cx="461963" cy="517525"/>
                </a:xfrm>
                <a:custGeom>
                  <a:avLst/>
                  <a:gdLst>
                    <a:gd name="T0" fmla="*/ 270 w 291"/>
                    <a:gd name="T1" fmla="*/ 326 h 326"/>
                    <a:gd name="T2" fmla="*/ 270 w 291"/>
                    <a:gd name="T3" fmla="*/ 0 h 326"/>
                    <a:gd name="T4" fmla="*/ 253 w 291"/>
                    <a:gd name="T5" fmla="*/ 35 h 326"/>
                    <a:gd name="T6" fmla="*/ 253 w 291"/>
                    <a:gd name="T7" fmla="*/ 66 h 326"/>
                    <a:gd name="T8" fmla="*/ 270 w 291"/>
                    <a:gd name="T9" fmla="*/ 123 h 326"/>
                    <a:gd name="T10" fmla="*/ 270 w 291"/>
                    <a:gd name="T11" fmla="*/ 146 h 326"/>
                    <a:gd name="T12" fmla="*/ 253 w 291"/>
                    <a:gd name="T13" fmla="*/ 203 h 326"/>
                    <a:gd name="T14" fmla="*/ 253 w 291"/>
                    <a:gd name="T15" fmla="*/ 234 h 326"/>
                    <a:gd name="T16" fmla="*/ 270 w 291"/>
                    <a:gd name="T17" fmla="*/ 288 h 326"/>
                    <a:gd name="T18" fmla="*/ 145 w 291"/>
                    <a:gd name="T19" fmla="*/ 239 h 326"/>
                    <a:gd name="T20" fmla="*/ 237 w 291"/>
                    <a:gd name="T21" fmla="*/ 326 h 326"/>
                    <a:gd name="T22" fmla="*/ 253 w 291"/>
                    <a:gd name="T23" fmla="*/ 288 h 326"/>
                    <a:gd name="T24" fmla="*/ 237 w 291"/>
                    <a:gd name="T25" fmla="*/ 260 h 326"/>
                    <a:gd name="T26" fmla="*/ 237 w 291"/>
                    <a:gd name="T27" fmla="*/ 234 h 326"/>
                    <a:gd name="T28" fmla="*/ 253 w 291"/>
                    <a:gd name="T29" fmla="*/ 203 h 326"/>
                    <a:gd name="T30" fmla="*/ 237 w 291"/>
                    <a:gd name="T31" fmla="*/ 146 h 326"/>
                    <a:gd name="T32" fmla="*/ 253 w 291"/>
                    <a:gd name="T33" fmla="*/ 123 h 326"/>
                    <a:gd name="T34" fmla="*/ 237 w 291"/>
                    <a:gd name="T35" fmla="*/ 92 h 326"/>
                    <a:gd name="T36" fmla="*/ 237 w 291"/>
                    <a:gd name="T37" fmla="*/ 66 h 326"/>
                    <a:gd name="T38" fmla="*/ 253 w 291"/>
                    <a:gd name="T39" fmla="*/ 35 h 326"/>
                    <a:gd name="T40" fmla="*/ 237 w 291"/>
                    <a:gd name="T41" fmla="*/ 0 h 326"/>
                    <a:gd name="T42" fmla="*/ 145 w 291"/>
                    <a:gd name="T43" fmla="*/ 87 h 326"/>
                    <a:gd name="T44" fmla="*/ 215 w 291"/>
                    <a:gd name="T45" fmla="*/ 118 h 326"/>
                    <a:gd name="T46" fmla="*/ 145 w 291"/>
                    <a:gd name="T47" fmla="*/ 239 h 326"/>
                    <a:gd name="T48" fmla="*/ 38 w 291"/>
                    <a:gd name="T49" fmla="*/ 11 h 326"/>
                    <a:gd name="T50" fmla="*/ 55 w 291"/>
                    <a:gd name="T51" fmla="*/ 66 h 326"/>
                    <a:gd name="T52" fmla="*/ 38 w 291"/>
                    <a:gd name="T53" fmla="*/ 92 h 326"/>
                    <a:gd name="T54" fmla="*/ 55 w 291"/>
                    <a:gd name="T55" fmla="*/ 123 h 326"/>
                    <a:gd name="T56" fmla="*/ 55 w 291"/>
                    <a:gd name="T57" fmla="*/ 146 h 326"/>
                    <a:gd name="T58" fmla="*/ 38 w 291"/>
                    <a:gd name="T59" fmla="*/ 177 h 326"/>
                    <a:gd name="T60" fmla="*/ 55 w 291"/>
                    <a:gd name="T61" fmla="*/ 234 h 326"/>
                    <a:gd name="T62" fmla="*/ 38 w 291"/>
                    <a:gd name="T63" fmla="*/ 260 h 326"/>
                    <a:gd name="T64" fmla="*/ 55 w 291"/>
                    <a:gd name="T65" fmla="*/ 288 h 326"/>
                    <a:gd name="T66" fmla="*/ 55 w 291"/>
                    <a:gd name="T67" fmla="*/ 314 h 326"/>
                    <a:gd name="T68" fmla="*/ 76 w 291"/>
                    <a:gd name="T69" fmla="*/ 239 h 326"/>
                    <a:gd name="T70" fmla="*/ 76 w 291"/>
                    <a:gd name="T71" fmla="*/ 208 h 326"/>
                    <a:gd name="T72" fmla="*/ 145 w 291"/>
                    <a:gd name="T73" fmla="*/ 87 h 326"/>
                    <a:gd name="T74" fmla="*/ 55 w 291"/>
                    <a:gd name="T75" fmla="*/ 0 h 326"/>
                    <a:gd name="T76" fmla="*/ 19 w 291"/>
                    <a:gd name="T77" fmla="*/ 0 h 326"/>
                    <a:gd name="T78" fmla="*/ 19 w 291"/>
                    <a:gd name="T79" fmla="*/ 326 h 326"/>
                    <a:gd name="T80" fmla="*/ 38 w 291"/>
                    <a:gd name="T81" fmla="*/ 288 h 326"/>
                    <a:gd name="T82" fmla="*/ 38 w 291"/>
                    <a:gd name="T83" fmla="*/ 260 h 326"/>
                    <a:gd name="T84" fmla="*/ 19 w 291"/>
                    <a:gd name="T85" fmla="*/ 203 h 326"/>
                    <a:gd name="T86" fmla="*/ 19 w 291"/>
                    <a:gd name="T87" fmla="*/ 177 h 326"/>
                    <a:gd name="T88" fmla="*/ 38 w 291"/>
                    <a:gd name="T89" fmla="*/ 123 h 326"/>
                    <a:gd name="T90" fmla="*/ 38 w 291"/>
                    <a:gd name="T91" fmla="*/ 92 h 326"/>
                    <a:gd name="T92" fmla="*/ 19 w 291"/>
                    <a:gd name="T93" fmla="*/ 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1" h="326">
                      <a:moveTo>
                        <a:pt x="253" y="314"/>
                      </a:moveTo>
                      <a:lnTo>
                        <a:pt x="270" y="314"/>
                      </a:lnTo>
                      <a:lnTo>
                        <a:pt x="270" y="326"/>
                      </a:lnTo>
                      <a:lnTo>
                        <a:pt x="291" y="326"/>
                      </a:lnTo>
                      <a:lnTo>
                        <a:pt x="291" y="0"/>
                      </a:lnTo>
                      <a:lnTo>
                        <a:pt x="270" y="0"/>
                      </a:lnTo>
                      <a:lnTo>
                        <a:pt x="270" y="11"/>
                      </a:lnTo>
                      <a:lnTo>
                        <a:pt x="253" y="11"/>
                      </a:lnTo>
                      <a:lnTo>
                        <a:pt x="253" y="35"/>
                      </a:lnTo>
                      <a:lnTo>
                        <a:pt x="270" y="35"/>
                      </a:lnTo>
                      <a:lnTo>
                        <a:pt x="270" y="66"/>
                      </a:lnTo>
                      <a:lnTo>
                        <a:pt x="253" y="66"/>
                      </a:lnTo>
                      <a:lnTo>
                        <a:pt x="253" y="92"/>
                      </a:lnTo>
                      <a:lnTo>
                        <a:pt x="270" y="92"/>
                      </a:lnTo>
                      <a:lnTo>
                        <a:pt x="270" y="123"/>
                      </a:lnTo>
                      <a:lnTo>
                        <a:pt x="253" y="123"/>
                      </a:lnTo>
                      <a:lnTo>
                        <a:pt x="253" y="146"/>
                      </a:lnTo>
                      <a:lnTo>
                        <a:pt x="270" y="146"/>
                      </a:lnTo>
                      <a:lnTo>
                        <a:pt x="270" y="177"/>
                      </a:lnTo>
                      <a:lnTo>
                        <a:pt x="253" y="177"/>
                      </a:lnTo>
                      <a:lnTo>
                        <a:pt x="253" y="203"/>
                      </a:lnTo>
                      <a:lnTo>
                        <a:pt x="270" y="203"/>
                      </a:lnTo>
                      <a:lnTo>
                        <a:pt x="270" y="234"/>
                      </a:lnTo>
                      <a:lnTo>
                        <a:pt x="253" y="234"/>
                      </a:lnTo>
                      <a:lnTo>
                        <a:pt x="253" y="260"/>
                      </a:lnTo>
                      <a:lnTo>
                        <a:pt x="270" y="260"/>
                      </a:lnTo>
                      <a:lnTo>
                        <a:pt x="270" y="288"/>
                      </a:lnTo>
                      <a:lnTo>
                        <a:pt x="253" y="288"/>
                      </a:lnTo>
                      <a:lnTo>
                        <a:pt x="253" y="314"/>
                      </a:lnTo>
                      <a:close/>
                      <a:moveTo>
                        <a:pt x="145" y="239"/>
                      </a:moveTo>
                      <a:lnTo>
                        <a:pt x="215" y="239"/>
                      </a:lnTo>
                      <a:lnTo>
                        <a:pt x="215" y="326"/>
                      </a:lnTo>
                      <a:lnTo>
                        <a:pt x="237" y="326"/>
                      </a:lnTo>
                      <a:lnTo>
                        <a:pt x="237" y="314"/>
                      </a:lnTo>
                      <a:lnTo>
                        <a:pt x="253" y="314"/>
                      </a:lnTo>
                      <a:lnTo>
                        <a:pt x="253" y="288"/>
                      </a:lnTo>
                      <a:lnTo>
                        <a:pt x="237" y="288"/>
                      </a:lnTo>
                      <a:lnTo>
                        <a:pt x="237" y="260"/>
                      </a:lnTo>
                      <a:lnTo>
                        <a:pt x="237" y="260"/>
                      </a:lnTo>
                      <a:lnTo>
                        <a:pt x="253" y="260"/>
                      </a:lnTo>
                      <a:lnTo>
                        <a:pt x="253" y="234"/>
                      </a:lnTo>
                      <a:lnTo>
                        <a:pt x="237" y="234"/>
                      </a:lnTo>
                      <a:lnTo>
                        <a:pt x="237" y="203"/>
                      </a:lnTo>
                      <a:lnTo>
                        <a:pt x="237" y="203"/>
                      </a:lnTo>
                      <a:lnTo>
                        <a:pt x="253" y="203"/>
                      </a:lnTo>
                      <a:lnTo>
                        <a:pt x="253" y="177"/>
                      </a:lnTo>
                      <a:lnTo>
                        <a:pt x="237" y="177"/>
                      </a:lnTo>
                      <a:lnTo>
                        <a:pt x="237" y="146"/>
                      </a:lnTo>
                      <a:lnTo>
                        <a:pt x="237" y="146"/>
                      </a:lnTo>
                      <a:lnTo>
                        <a:pt x="253" y="146"/>
                      </a:lnTo>
                      <a:lnTo>
                        <a:pt x="253" y="123"/>
                      </a:lnTo>
                      <a:lnTo>
                        <a:pt x="237" y="123"/>
                      </a:lnTo>
                      <a:lnTo>
                        <a:pt x="237" y="92"/>
                      </a:lnTo>
                      <a:lnTo>
                        <a:pt x="237" y="92"/>
                      </a:lnTo>
                      <a:lnTo>
                        <a:pt x="253" y="92"/>
                      </a:lnTo>
                      <a:lnTo>
                        <a:pt x="253" y="66"/>
                      </a:lnTo>
                      <a:lnTo>
                        <a:pt x="237" y="66"/>
                      </a:lnTo>
                      <a:lnTo>
                        <a:pt x="237" y="35"/>
                      </a:lnTo>
                      <a:lnTo>
                        <a:pt x="237" y="35"/>
                      </a:lnTo>
                      <a:lnTo>
                        <a:pt x="253" y="35"/>
                      </a:lnTo>
                      <a:lnTo>
                        <a:pt x="253" y="11"/>
                      </a:lnTo>
                      <a:lnTo>
                        <a:pt x="237" y="11"/>
                      </a:lnTo>
                      <a:lnTo>
                        <a:pt x="237" y="0"/>
                      </a:lnTo>
                      <a:lnTo>
                        <a:pt x="215" y="0"/>
                      </a:lnTo>
                      <a:lnTo>
                        <a:pt x="215" y="87"/>
                      </a:lnTo>
                      <a:lnTo>
                        <a:pt x="145" y="87"/>
                      </a:lnTo>
                      <a:lnTo>
                        <a:pt x="145" y="118"/>
                      </a:lnTo>
                      <a:lnTo>
                        <a:pt x="215" y="118"/>
                      </a:lnTo>
                      <a:lnTo>
                        <a:pt x="215" y="118"/>
                      </a:lnTo>
                      <a:lnTo>
                        <a:pt x="215" y="208"/>
                      </a:lnTo>
                      <a:lnTo>
                        <a:pt x="145" y="208"/>
                      </a:lnTo>
                      <a:lnTo>
                        <a:pt x="145" y="239"/>
                      </a:lnTo>
                      <a:close/>
                      <a:moveTo>
                        <a:pt x="55" y="0"/>
                      </a:moveTo>
                      <a:lnTo>
                        <a:pt x="55" y="11"/>
                      </a:lnTo>
                      <a:lnTo>
                        <a:pt x="38" y="11"/>
                      </a:lnTo>
                      <a:lnTo>
                        <a:pt x="38" y="35"/>
                      </a:lnTo>
                      <a:lnTo>
                        <a:pt x="55" y="35"/>
                      </a:lnTo>
                      <a:lnTo>
                        <a:pt x="55" y="66"/>
                      </a:lnTo>
                      <a:lnTo>
                        <a:pt x="55" y="66"/>
                      </a:lnTo>
                      <a:lnTo>
                        <a:pt x="38" y="66"/>
                      </a:lnTo>
                      <a:lnTo>
                        <a:pt x="38" y="92"/>
                      </a:lnTo>
                      <a:lnTo>
                        <a:pt x="55" y="92"/>
                      </a:lnTo>
                      <a:lnTo>
                        <a:pt x="55" y="123"/>
                      </a:lnTo>
                      <a:lnTo>
                        <a:pt x="55" y="123"/>
                      </a:lnTo>
                      <a:lnTo>
                        <a:pt x="38" y="123"/>
                      </a:lnTo>
                      <a:lnTo>
                        <a:pt x="38" y="146"/>
                      </a:lnTo>
                      <a:lnTo>
                        <a:pt x="55" y="146"/>
                      </a:lnTo>
                      <a:lnTo>
                        <a:pt x="55" y="177"/>
                      </a:lnTo>
                      <a:lnTo>
                        <a:pt x="55" y="177"/>
                      </a:lnTo>
                      <a:lnTo>
                        <a:pt x="38" y="177"/>
                      </a:lnTo>
                      <a:lnTo>
                        <a:pt x="38" y="203"/>
                      </a:lnTo>
                      <a:lnTo>
                        <a:pt x="55" y="203"/>
                      </a:lnTo>
                      <a:lnTo>
                        <a:pt x="55" y="234"/>
                      </a:lnTo>
                      <a:lnTo>
                        <a:pt x="55" y="234"/>
                      </a:lnTo>
                      <a:lnTo>
                        <a:pt x="38" y="234"/>
                      </a:lnTo>
                      <a:lnTo>
                        <a:pt x="38" y="260"/>
                      </a:lnTo>
                      <a:lnTo>
                        <a:pt x="55" y="260"/>
                      </a:lnTo>
                      <a:lnTo>
                        <a:pt x="55" y="288"/>
                      </a:lnTo>
                      <a:lnTo>
                        <a:pt x="55" y="288"/>
                      </a:lnTo>
                      <a:lnTo>
                        <a:pt x="38" y="288"/>
                      </a:lnTo>
                      <a:lnTo>
                        <a:pt x="38" y="314"/>
                      </a:lnTo>
                      <a:lnTo>
                        <a:pt x="55" y="314"/>
                      </a:lnTo>
                      <a:lnTo>
                        <a:pt x="55" y="326"/>
                      </a:lnTo>
                      <a:lnTo>
                        <a:pt x="76" y="326"/>
                      </a:lnTo>
                      <a:lnTo>
                        <a:pt x="76" y="239"/>
                      </a:lnTo>
                      <a:lnTo>
                        <a:pt x="145" y="239"/>
                      </a:lnTo>
                      <a:lnTo>
                        <a:pt x="145" y="208"/>
                      </a:lnTo>
                      <a:lnTo>
                        <a:pt x="76" y="208"/>
                      </a:lnTo>
                      <a:lnTo>
                        <a:pt x="76" y="118"/>
                      </a:lnTo>
                      <a:lnTo>
                        <a:pt x="145" y="118"/>
                      </a:lnTo>
                      <a:lnTo>
                        <a:pt x="145" y="87"/>
                      </a:lnTo>
                      <a:lnTo>
                        <a:pt x="76" y="87"/>
                      </a:lnTo>
                      <a:lnTo>
                        <a:pt x="76" y="0"/>
                      </a:lnTo>
                      <a:lnTo>
                        <a:pt x="55" y="0"/>
                      </a:lnTo>
                      <a:close/>
                      <a:moveTo>
                        <a:pt x="38" y="11"/>
                      </a:moveTo>
                      <a:lnTo>
                        <a:pt x="19" y="11"/>
                      </a:lnTo>
                      <a:lnTo>
                        <a:pt x="19" y="0"/>
                      </a:lnTo>
                      <a:lnTo>
                        <a:pt x="0" y="0"/>
                      </a:lnTo>
                      <a:lnTo>
                        <a:pt x="0" y="326"/>
                      </a:lnTo>
                      <a:lnTo>
                        <a:pt x="19" y="326"/>
                      </a:lnTo>
                      <a:lnTo>
                        <a:pt x="19" y="314"/>
                      </a:lnTo>
                      <a:lnTo>
                        <a:pt x="38" y="314"/>
                      </a:lnTo>
                      <a:lnTo>
                        <a:pt x="38" y="288"/>
                      </a:lnTo>
                      <a:lnTo>
                        <a:pt x="19" y="288"/>
                      </a:lnTo>
                      <a:lnTo>
                        <a:pt x="19" y="260"/>
                      </a:lnTo>
                      <a:lnTo>
                        <a:pt x="38" y="260"/>
                      </a:lnTo>
                      <a:lnTo>
                        <a:pt x="38" y="234"/>
                      </a:lnTo>
                      <a:lnTo>
                        <a:pt x="19" y="234"/>
                      </a:lnTo>
                      <a:lnTo>
                        <a:pt x="19" y="203"/>
                      </a:lnTo>
                      <a:lnTo>
                        <a:pt x="38" y="203"/>
                      </a:lnTo>
                      <a:lnTo>
                        <a:pt x="38" y="177"/>
                      </a:lnTo>
                      <a:lnTo>
                        <a:pt x="19" y="177"/>
                      </a:lnTo>
                      <a:lnTo>
                        <a:pt x="19" y="146"/>
                      </a:lnTo>
                      <a:lnTo>
                        <a:pt x="38" y="146"/>
                      </a:lnTo>
                      <a:lnTo>
                        <a:pt x="38" y="123"/>
                      </a:lnTo>
                      <a:lnTo>
                        <a:pt x="19" y="123"/>
                      </a:lnTo>
                      <a:lnTo>
                        <a:pt x="19" y="92"/>
                      </a:lnTo>
                      <a:lnTo>
                        <a:pt x="38" y="92"/>
                      </a:lnTo>
                      <a:lnTo>
                        <a:pt x="38" y="66"/>
                      </a:lnTo>
                      <a:lnTo>
                        <a:pt x="19" y="66"/>
                      </a:lnTo>
                      <a:lnTo>
                        <a:pt x="19" y="35"/>
                      </a:lnTo>
                      <a:lnTo>
                        <a:pt x="38" y="35"/>
                      </a:lnTo>
                      <a:lnTo>
                        <a:pt x="3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04" name="Freeform 271"/>
                <p:cNvSpPr/>
                <p:nvPr/>
              </p:nvSpPr>
              <p:spPr bwMode="auto">
                <a:xfrm>
                  <a:off x="311150" y="3252788"/>
                  <a:ext cx="52388" cy="522288"/>
                </a:xfrm>
                <a:custGeom>
                  <a:avLst/>
                  <a:gdLst>
                    <a:gd name="T0" fmla="*/ 0 w 14"/>
                    <a:gd name="T1" fmla="*/ 0 h 139"/>
                    <a:gd name="T2" fmla="*/ 0 w 14"/>
                    <a:gd name="T3" fmla="*/ 139 h 139"/>
                    <a:gd name="T4" fmla="*/ 14 w 14"/>
                    <a:gd name="T5" fmla="*/ 139 h 139"/>
                    <a:gd name="T6" fmla="*/ 14 w 14"/>
                    <a:gd name="T7" fmla="*/ 0 h 139"/>
                    <a:gd name="T8" fmla="*/ 7 w 14"/>
                    <a:gd name="T9" fmla="*/ 2 h 139"/>
                    <a:gd name="T10" fmla="*/ 0 w 14"/>
                    <a:gd name="T11" fmla="*/ 0 h 139"/>
                  </a:gdLst>
                  <a:ahLst/>
                  <a:cxnLst>
                    <a:cxn ang="0">
                      <a:pos x="T0" y="T1"/>
                    </a:cxn>
                    <a:cxn ang="0">
                      <a:pos x="T2" y="T3"/>
                    </a:cxn>
                    <a:cxn ang="0">
                      <a:pos x="T4" y="T5"/>
                    </a:cxn>
                    <a:cxn ang="0">
                      <a:pos x="T6" y="T7"/>
                    </a:cxn>
                    <a:cxn ang="0">
                      <a:pos x="T8" y="T9"/>
                    </a:cxn>
                    <a:cxn ang="0">
                      <a:pos x="T10" y="T11"/>
                    </a:cxn>
                  </a:cxnLst>
                  <a:rect l="0" t="0" r="r" b="b"/>
                  <a:pathLst>
                    <a:path w="14" h="139">
                      <a:moveTo>
                        <a:pt x="0" y="0"/>
                      </a:moveTo>
                      <a:cubicBezTo>
                        <a:pt x="0" y="139"/>
                        <a:pt x="0" y="139"/>
                        <a:pt x="0" y="139"/>
                      </a:cubicBezTo>
                      <a:cubicBezTo>
                        <a:pt x="14" y="139"/>
                        <a:pt x="14" y="139"/>
                        <a:pt x="14" y="139"/>
                      </a:cubicBezTo>
                      <a:cubicBezTo>
                        <a:pt x="14" y="0"/>
                        <a:pt x="14" y="0"/>
                        <a:pt x="14" y="0"/>
                      </a:cubicBezTo>
                      <a:cubicBezTo>
                        <a:pt x="12" y="1"/>
                        <a:pt x="10" y="2"/>
                        <a:pt x="7" y="2"/>
                      </a:cubicBezTo>
                      <a:cubicBezTo>
                        <a:pt x="5" y="2"/>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05" name="Oval 272"/>
                <p:cNvSpPr>
                  <a:spLocks noChangeArrowheads="1"/>
                </p:cNvSpPr>
                <p:nvPr/>
              </p:nvSpPr>
              <p:spPr bwMode="auto">
                <a:xfrm>
                  <a:off x="295275" y="3159125"/>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06" name="Rectangle 273"/>
                <p:cNvSpPr>
                  <a:spLocks noChangeArrowheads="1"/>
                </p:cNvSpPr>
                <p:nvPr/>
              </p:nvSpPr>
              <p:spPr bwMode="auto">
                <a:xfrm>
                  <a:off x="396875" y="3255963"/>
                  <a:ext cx="45085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07" name="Freeform 274"/>
                <p:cNvSpPr/>
                <p:nvPr/>
              </p:nvSpPr>
              <p:spPr bwMode="auto">
                <a:xfrm>
                  <a:off x="4038600" y="0"/>
                  <a:ext cx="439738" cy="363538"/>
                </a:xfrm>
                <a:custGeom>
                  <a:avLst/>
                  <a:gdLst>
                    <a:gd name="T0" fmla="*/ 277 w 277"/>
                    <a:gd name="T1" fmla="*/ 104 h 229"/>
                    <a:gd name="T2" fmla="*/ 277 w 277"/>
                    <a:gd name="T3" fmla="*/ 76 h 229"/>
                    <a:gd name="T4" fmla="*/ 208 w 277"/>
                    <a:gd name="T5" fmla="*/ 21 h 229"/>
                    <a:gd name="T6" fmla="*/ 182 w 277"/>
                    <a:gd name="T7" fmla="*/ 0 h 229"/>
                    <a:gd name="T8" fmla="*/ 95 w 277"/>
                    <a:gd name="T9" fmla="*/ 0 h 229"/>
                    <a:gd name="T10" fmla="*/ 0 w 277"/>
                    <a:gd name="T11" fmla="*/ 76 h 229"/>
                    <a:gd name="T12" fmla="*/ 0 w 277"/>
                    <a:gd name="T13" fmla="*/ 229 h 229"/>
                    <a:gd name="T14" fmla="*/ 87 w 277"/>
                    <a:gd name="T15" fmla="*/ 229 h 229"/>
                    <a:gd name="T16" fmla="*/ 87 w 277"/>
                    <a:gd name="T17" fmla="*/ 78 h 229"/>
                    <a:gd name="T18" fmla="*/ 189 w 277"/>
                    <a:gd name="T19" fmla="*/ 78 h 229"/>
                    <a:gd name="T20" fmla="*/ 189 w 277"/>
                    <a:gd name="T21" fmla="*/ 229 h 229"/>
                    <a:gd name="T22" fmla="*/ 277 w 277"/>
                    <a:gd name="T23" fmla="*/ 229 h 229"/>
                    <a:gd name="T24" fmla="*/ 277 w 277"/>
                    <a:gd name="T25"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29">
                      <a:moveTo>
                        <a:pt x="277" y="104"/>
                      </a:moveTo>
                      <a:lnTo>
                        <a:pt x="277" y="76"/>
                      </a:lnTo>
                      <a:lnTo>
                        <a:pt x="208" y="21"/>
                      </a:lnTo>
                      <a:lnTo>
                        <a:pt x="182" y="0"/>
                      </a:lnTo>
                      <a:lnTo>
                        <a:pt x="95" y="0"/>
                      </a:lnTo>
                      <a:lnTo>
                        <a:pt x="0" y="76"/>
                      </a:lnTo>
                      <a:lnTo>
                        <a:pt x="0" y="229"/>
                      </a:lnTo>
                      <a:lnTo>
                        <a:pt x="87" y="229"/>
                      </a:lnTo>
                      <a:lnTo>
                        <a:pt x="87" y="78"/>
                      </a:lnTo>
                      <a:lnTo>
                        <a:pt x="189" y="78"/>
                      </a:lnTo>
                      <a:lnTo>
                        <a:pt x="189" y="229"/>
                      </a:lnTo>
                      <a:lnTo>
                        <a:pt x="277" y="229"/>
                      </a:lnTo>
                      <a:lnTo>
                        <a:pt x="277"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08" name="Freeform 275"/>
                <p:cNvSpPr>
                  <a:spLocks noEditPoints="1"/>
                </p:cNvSpPr>
                <p:nvPr/>
              </p:nvSpPr>
              <p:spPr bwMode="auto">
                <a:xfrm>
                  <a:off x="3933825" y="0"/>
                  <a:ext cx="644525" cy="139700"/>
                </a:xfrm>
                <a:custGeom>
                  <a:avLst/>
                  <a:gdLst>
                    <a:gd name="T0" fmla="*/ 66 w 406"/>
                    <a:gd name="T1" fmla="*/ 62 h 88"/>
                    <a:gd name="T2" fmla="*/ 142 w 406"/>
                    <a:gd name="T3" fmla="*/ 0 h 88"/>
                    <a:gd name="T4" fmla="*/ 54 w 406"/>
                    <a:gd name="T5" fmla="*/ 0 h 88"/>
                    <a:gd name="T6" fmla="*/ 0 w 406"/>
                    <a:gd name="T7" fmla="*/ 45 h 88"/>
                    <a:gd name="T8" fmla="*/ 35 w 406"/>
                    <a:gd name="T9" fmla="*/ 88 h 88"/>
                    <a:gd name="T10" fmla="*/ 66 w 406"/>
                    <a:gd name="T11" fmla="*/ 62 h 88"/>
                    <a:gd name="T12" fmla="*/ 66 w 406"/>
                    <a:gd name="T13" fmla="*/ 62 h 88"/>
                    <a:gd name="T14" fmla="*/ 265 w 406"/>
                    <a:gd name="T15" fmla="*/ 0 h 88"/>
                    <a:gd name="T16" fmla="*/ 274 w 406"/>
                    <a:gd name="T17" fmla="*/ 7 h 88"/>
                    <a:gd name="T18" fmla="*/ 343 w 406"/>
                    <a:gd name="T19" fmla="*/ 62 h 88"/>
                    <a:gd name="T20" fmla="*/ 371 w 406"/>
                    <a:gd name="T21" fmla="*/ 88 h 88"/>
                    <a:gd name="T22" fmla="*/ 406 w 406"/>
                    <a:gd name="T23" fmla="*/ 45 h 88"/>
                    <a:gd name="T24" fmla="*/ 354 w 406"/>
                    <a:gd name="T25" fmla="*/ 0 h 88"/>
                    <a:gd name="T26" fmla="*/ 265 w 406"/>
                    <a:gd name="T2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88">
                      <a:moveTo>
                        <a:pt x="66" y="62"/>
                      </a:moveTo>
                      <a:lnTo>
                        <a:pt x="142" y="0"/>
                      </a:lnTo>
                      <a:lnTo>
                        <a:pt x="54" y="0"/>
                      </a:lnTo>
                      <a:lnTo>
                        <a:pt x="0" y="45"/>
                      </a:lnTo>
                      <a:lnTo>
                        <a:pt x="35" y="88"/>
                      </a:lnTo>
                      <a:lnTo>
                        <a:pt x="66" y="62"/>
                      </a:lnTo>
                      <a:lnTo>
                        <a:pt x="66" y="62"/>
                      </a:lnTo>
                      <a:close/>
                      <a:moveTo>
                        <a:pt x="265" y="0"/>
                      </a:moveTo>
                      <a:lnTo>
                        <a:pt x="274" y="7"/>
                      </a:lnTo>
                      <a:lnTo>
                        <a:pt x="343" y="62"/>
                      </a:lnTo>
                      <a:lnTo>
                        <a:pt x="371" y="88"/>
                      </a:lnTo>
                      <a:lnTo>
                        <a:pt x="406" y="45"/>
                      </a:lnTo>
                      <a:lnTo>
                        <a:pt x="354" y="0"/>
                      </a:lnTo>
                      <a:lnTo>
                        <a:pt x="2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09" name="Freeform 276"/>
                <p:cNvSpPr/>
                <p:nvPr/>
              </p:nvSpPr>
              <p:spPr bwMode="auto">
                <a:xfrm>
                  <a:off x="10033000" y="239713"/>
                  <a:ext cx="571500" cy="354013"/>
                </a:xfrm>
                <a:custGeom>
                  <a:avLst/>
                  <a:gdLst>
                    <a:gd name="T0" fmla="*/ 152 w 152"/>
                    <a:gd name="T1" fmla="*/ 77 h 94"/>
                    <a:gd name="T2" fmla="*/ 136 w 152"/>
                    <a:gd name="T3" fmla="*/ 61 h 94"/>
                    <a:gd name="T4" fmla="*/ 138 w 152"/>
                    <a:gd name="T5" fmla="*/ 47 h 94"/>
                    <a:gd name="T6" fmla="*/ 91 w 152"/>
                    <a:gd name="T7" fmla="*/ 0 h 94"/>
                    <a:gd name="T8" fmla="*/ 45 w 152"/>
                    <a:gd name="T9" fmla="*/ 46 h 94"/>
                    <a:gd name="T10" fmla="*/ 27 w 152"/>
                    <a:gd name="T11" fmla="*/ 40 h 94"/>
                    <a:gd name="T12" fmla="*/ 0 w 152"/>
                    <a:gd name="T13" fmla="*/ 67 h 94"/>
                    <a:gd name="T14" fmla="*/ 27 w 152"/>
                    <a:gd name="T15" fmla="*/ 94 h 94"/>
                    <a:gd name="T16" fmla="*/ 89 w 152"/>
                    <a:gd name="T17" fmla="*/ 94 h 94"/>
                    <a:gd name="T18" fmla="*/ 91 w 152"/>
                    <a:gd name="T19" fmla="*/ 94 h 94"/>
                    <a:gd name="T20" fmla="*/ 136 w 152"/>
                    <a:gd name="T21" fmla="*/ 94 h 94"/>
                    <a:gd name="T22" fmla="*/ 152 w 152"/>
                    <a:gd name="T23" fmla="*/ 7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94">
                      <a:moveTo>
                        <a:pt x="152" y="77"/>
                      </a:moveTo>
                      <a:cubicBezTo>
                        <a:pt x="152" y="68"/>
                        <a:pt x="145" y="61"/>
                        <a:pt x="136" y="61"/>
                      </a:cubicBezTo>
                      <a:cubicBezTo>
                        <a:pt x="137" y="56"/>
                        <a:pt x="138" y="52"/>
                        <a:pt x="138" y="47"/>
                      </a:cubicBezTo>
                      <a:cubicBezTo>
                        <a:pt x="138" y="21"/>
                        <a:pt x="117" y="0"/>
                        <a:pt x="91" y="0"/>
                      </a:cubicBezTo>
                      <a:cubicBezTo>
                        <a:pt x="66" y="0"/>
                        <a:pt x="45" y="20"/>
                        <a:pt x="45" y="46"/>
                      </a:cubicBezTo>
                      <a:cubicBezTo>
                        <a:pt x="40" y="42"/>
                        <a:pt x="34" y="40"/>
                        <a:pt x="27" y="40"/>
                      </a:cubicBezTo>
                      <a:cubicBezTo>
                        <a:pt x="12" y="40"/>
                        <a:pt x="0" y="52"/>
                        <a:pt x="0" y="67"/>
                      </a:cubicBezTo>
                      <a:cubicBezTo>
                        <a:pt x="0" y="81"/>
                        <a:pt x="12" y="94"/>
                        <a:pt x="27" y="94"/>
                      </a:cubicBezTo>
                      <a:cubicBezTo>
                        <a:pt x="89" y="94"/>
                        <a:pt x="89" y="94"/>
                        <a:pt x="89" y="94"/>
                      </a:cubicBezTo>
                      <a:cubicBezTo>
                        <a:pt x="91" y="94"/>
                        <a:pt x="91" y="94"/>
                        <a:pt x="91" y="94"/>
                      </a:cubicBezTo>
                      <a:cubicBezTo>
                        <a:pt x="136" y="94"/>
                        <a:pt x="136" y="94"/>
                        <a:pt x="136" y="94"/>
                      </a:cubicBezTo>
                      <a:cubicBezTo>
                        <a:pt x="145" y="94"/>
                        <a:pt x="152" y="86"/>
                        <a:pt x="15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10" name="Rectangle 277"/>
                <p:cNvSpPr>
                  <a:spLocks noChangeArrowheads="1"/>
                </p:cNvSpPr>
                <p:nvPr/>
              </p:nvSpPr>
              <p:spPr bwMode="auto">
                <a:xfrm>
                  <a:off x="10115550" y="623888"/>
                  <a:ext cx="4921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11" name="Rectangle 278"/>
                <p:cNvSpPr>
                  <a:spLocks noChangeArrowheads="1"/>
                </p:cNvSpPr>
                <p:nvPr/>
              </p:nvSpPr>
              <p:spPr bwMode="auto">
                <a:xfrm>
                  <a:off x="10236200" y="684213"/>
                  <a:ext cx="4921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12" name="Rectangle 279"/>
                <p:cNvSpPr>
                  <a:spLocks noChangeArrowheads="1"/>
                </p:cNvSpPr>
                <p:nvPr/>
              </p:nvSpPr>
              <p:spPr bwMode="auto">
                <a:xfrm>
                  <a:off x="10356850" y="623888"/>
                  <a:ext cx="4921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13" name="Rectangle 280"/>
                <p:cNvSpPr>
                  <a:spLocks noChangeArrowheads="1"/>
                </p:cNvSpPr>
                <p:nvPr/>
              </p:nvSpPr>
              <p:spPr bwMode="auto">
                <a:xfrm>
                  <a:off x="10472738" y="684213"/>
                  <a:ext cx="4921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14" name="Oval 281"/>
                <p:cNvSpPr>
                  <a:spLocks noChangeArrowheads="1"/>
                </p:cNvSpPr>
                <p:nvPr/>
              </p:nvSpPr>
              <p:spPr bwMode="auto">
                <a:xfrm>
                  <a:off x="3144838" y="5202238"/>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15" name="Oval 282"/>
                <p:cNvSpPr>
                  <a:spLocks noChangeArrowheads="1"/>
                </p:cNvSpPr>
                <p:nvPr/>
              </p:nvSpPr>
              <p:spPr bwMode="auto">
                <a:xfrm>
                  <a:off x="3205163" y="5141913"/>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16" name="Oval 283"/>
                <p:cNvSpPr>
                  <a:spLocks noChangeArrowheads="1"/>
                </p:cNvSpPr>
                <p:nvPr/>
              </p:nvSpPr>
              <p:spPr bwMode="auto">
                <a:xfrm>
                  <a:off x="3160713" y="5059363"/>
                  <a:ext cx="30163"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17" name="Oval 284"/>
                <p:cNvSpPr>
                  <a:spLocks noChangeArrowheads="1"/>
                </p:cNvSpPr>
                <p:nvPr/>
              </p:nvSpPr>
              <p:spPr bwMode="auto">
                <a:xfrm>
                  <a:off x="3144838" y="4927600"/>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18" name="Freeform 285"/>
                <p:cNvSpPr>
                  <a:spLocks noEditPoints="1"/>
                </p:cNvSpPr>
                <p:nvPr/>
              </p:nvSpPr>
              <p:spPr bwMode="auto">
                <a:xfrm>
                  <a:off x="3062288" y="4660900"/>
                  <a:ext cx="296863" cy="668338"/>
                </a:xfrm>
                <a:custGeom>
                  <a:avLst/>
                  <a:gdLst>
                    <a:gd name="T0" fmla="*/ 43 w 79"/>
                    <a:gd name="T1" fmla="*/ 9 h 178"/>
                    <a:gd name="T2" fmla="*/ 41 w 79"/>
                    <a:gd name="T3" fmla="*/ 15 h 178"/>
                    <a:gd name="T4" fmla="*/ 41 w 79"/>
                    <a:gd name="T5" fmla="*/ 27 h 178"/>
                    <a:gd name="T6" fmla="*/ 38 w 79"/>
                    <a:gd name="T7" fmla="*/ 27 h 178"/>
                    <a:gd name="T8" fmla="*/ 38 w 79"/>
                    <a:gd name="T9" fmla="*/ 58 h 178"/>
                    <a:gd name="T10" fmla="*/ 41 w 79"/>
                    <a:gd name="T11" fmla="*/ 58 h 178"/>
                    <a:gd name="T12" fmla="*/ 41 w 79"/>
                    <a:gd name="T13" fmla="*/ 82 h 178"/>
                    <a:gd name="T14" fmla="*/ 41 w 79"/>
                    <a:gd name="T15" fmla="*/ 93 h 178"/>
                    <a:gd name="T16" fmla="*/ 48 w 79"/>
                    <a:gd name="T17" fmla="*/ 100 h 178"/>
                    <a:gd name="T18" fmla="*/ 50 w 79"/>
                    <a:gd name="T19" fmla="*/ 100 h 178"/>
                    <a:gd name="T20" fmla="*/ 55 w 79"/>
                    <a:gd name="T21" fmla="*/ 93 h 178"/>
                    <a:gd name="T22" fmla="*/ 55 w 79"/>
                    <a:gd name="T23" fmla="*/ 58 h 178"/>
                    <a:gd name="T24" fmla="*/ 60 w 79"/>
                    <a:gd name="T25" fmla="*/ 58 h 178"/>
                    <a:gd name="T26" fmla="*/ 60 w 79"/>
                    <a:gd name="T27" fmla="*/ 58 h 178"/>
                    <a:gd name="T28" fmla="*/ 60 w 79"/>
                    <a:gd name="T29" fmla="*/ 162 h 178"/>
                    <a:gd name="T30" fmla="*/ 38 w 79"/>
                    <a:gd name="T31" fmla="*/ 162 h 178"/>
                    <a:gd name="T32" fmla="*/ 38 w 79"/>
                    <a:gd name="T33" fmla="*/ 178 h 178"/>
                    <a:gd name="T34" fmla="*/ 75 w 79"/>
                    <a:gd name="T35" fmla="*/ 178 h 178"/>
                    <a:gd name="T36" fmla="*/ 75 w 79"/>
                    <a:gd name="T37" fmla="*/ 27 h 178"/>
                    <a:gd name="T38" fmla="*/ 55 w 79"/>
                    <a:gd name="T39" fmla="*/ 27 h 178"/>
                    <a:gd name="T40" fmla="*/ 55 w 79"/>
                    <a:gd name="T41" fmla="*/ 19 h 178"/>
                    <a:gd name="T42" fmla="*/ 73 w 79"/>
                    <a:gd name="T43" fmla="*/ 15 h 178"/>
                    <a:gd name="T44" fmla="*/ 79 w 79"/>
                    <a:gd name="T45" fmla="*/ 6 h 178"/>
                    <a:gd name="T46" fmla="*/ 70 w 79"/>
                    <a:gd name="T47" fmla="*/ 1 h 178"/>
                    <a:gd name="T48" fmla="*/ 48 w 79"/>
                    <a:gd name="T49" fmla="*/ 6 h 178"/>
                    <a:gd name="T50" fmla="*/ 43 w 79"/>
                    <a:gd name="T51" fmla="*/ 9 h 178"/>
                    <a:gd name="T52" fmla="*/ 38 w 79"/>
                    <a:gd name="T53" fmla="*/ 27 h 178"/>
                    <a:gd name="T54" fmla="*/ 0 w 79"/>
                    <a:gd name="T55" fmla="*/ 27 h 178"/>
                    <a:gd name="T56" fmla="*/ 0 w 79"/>
                    <a:gd name="T57" fmla="*/ 178 h 178"/>
                    <a:gd name="T58" fmla="*/ 38 w 79"/>
                    <a:gd name="T59" fmla="*/ 178 h 178"/>
                    <a:gd name="T60" fmla="*/ 38 w 79"/>
                    <a:gd name="T61" fmla="*/ 162 h 178"/>
                    <a:gd name="T62" fmla="*/ 16 w 79"/>
                    <a:gd name="T63" fmla="*/ 162 h 178"/>
                    <a:gd name="T64" fmla="*/ 16 w 79"/>
                    <a:gd name="T65" fmla="*/ 58 h 178"/>
                    <a:gd name="T66" fmla="*/ 38 w 79"/>
                    <a:gd name="T67" fmla="*/ 58 h 178"/>
                    <a:gd name="T68" fmla="*/ 38 w 79"/>
                    <a:gd name="T69"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178">
                      <a:moveTo>
                        <a:pt x="43" y="9"/>
                      </a:moveTo>
                      <a:cubicBezTo>
                        <a:pt x="41" y="11"/>
                        <a:pt x="41" y="13"/>
                        <a:pt x="41" y="15"/>
                      </a:cubicBezTo>
                      <a:cubicBezTo>
                        <a:pt x="41" y="16"/>
                        <a:pt x="41" y="20"/>
                        <a:pt x="41" y="27"/>
                      </a:cubicBezTo>
                      <a:cubicBezTo>
                        <a:pt x="38" y="27"/>
                        <a:pt x="38" y="27"/>
                        <a:pt x="38" y="27"/>
                      </a:cubicBezTo>
                      <a:cubicBezTo>
                        <a:pt x="38" y="58"/>
                        <a:pt x="38" y="58"/>
                        <a:pt x="38" y="58"/>
                      </a:cubicBezTo>
                      <a:cubicBezTo>
                        <a:pt x="41" y="58"/>
                        <a:pt x="41" y="58"/>
                        <a:pt x="41" y="58"/>
                      </a:cubicBezTo>
                      <a:cubicBezTo>
                        <a:pt x="41" y="71"/>
                        <a:pt x="41" y="81"/>
                        <a:pt x="41" y="82"/>
                      </a:cubicBezTo>
                      <a:cubicBezTo>
                        <a:pt x="41" y="84"/>
                        <a:pt x="41" y="93"/>
                        <a:pt x="41" y="93"/>
                      </a:cubicBezTo>
                      <a:cubicBezTo>
                        <a:pt x="41" y="97"/>
                        <a:pt x="44" y="100"/>
                        <a:pt x="48" y="100"/>
                      </a:cubicBezTo>
                      <a:cubicBezTo>
                        <a:pt x="49" y="100"/>
                        <a:pt x="49" y="100"/>
                        <a:pt x="50" y="100"/>
                      </a:cubicBezTo>
                      <a:cubicBezTo>
                        <a:pt x="53" y="99"/>
                        <a:pt x="55" y="96"/>
                        <a:pt x="55" y="93"/>
                      </a:cubicBezTo>
                      <a:cubicBezTo>
                        <a:pt x="55" y="58"/>
                        <a:pt x="55" y="58"/>
                        <a:pt x="55" y="58"/>
                      </a:cubicBezTo>
                      <a:cubicBezTo>
                        <a:pt x="60" y="58"/>
                        <a:pt x="60" y="58"/>
                        <a:pt x="60" y="58"/>
                      </a:cubicBezTo>
                      <a:cubicBezTo>
                        <a:pt x="60" y="58"/>
                        <a:pt x="60" y="58"/>
                        <a:pt x="60" y="58"/>
                      </a:cubicBezTo>
                      <a:cubicBezTo>
                        <a:pt x="60" y="162"/>
                        <a:pt x="60" y="162"/>
                        <a:pt x="60" y="162"/>
                      </a:cubicBezTo>
                      <a:cubicBezTo>
                        <a:pt x="38" y="162"/>
                        <a:pt x="38" y="162"/>
                        <a:pt x="38" y="162"/>
                      </a:cubicBezTo>
                      <a:cubicBezTo>
                        <a:pt x="38" y="178"/>
                        <a:pt x="38" y="178"/>
                        <a:pt x="38" y="178"/>
                      </a:cubicBezTo>
                      <a:cubicBezTo>
                        <a:pt x="75" y="178"/>
                        <a:pt x="75" y="178"/>
                        <a:pt x="75" y="178"/>
                      </a:cubicBezTo>
                      <a:cubicBezTo>
                        <a:pt x="75" y="27"/>
                        <a:pt x="75" y="27"/>
                        <a:pt x="75" y="27"/>
                      </a:cubicBezTo>
                      <a:cubicBezTo>
                        <a:pt x="55" y="27"/>
                        <a:pt x="55" y="27"/>
                        <a:pt x="55" y="27"/>
                      </a:cubicBezTo>
                      <a:cubicBezTo>
                        <a:pt x="55" y="19"/>
                        <a:pt x="55" y="19"/>
                        <a:pt x="55" y="19"/>
                      </a:cubicBezTo>
                      <a:cubicBezTo>
                        <a:pt x="73" y="15"/>
                        <a:pt x="73" y="15"/>
                        <a:pt x="73" y="15"/>
                      </a:cubicBezTo>
                      <a:cubicBezTo>
                        <a:pt x="77" y="14"/>
                        <a:pt x="79" y="10"/>
                        <a:pt x="79" y="6"/>
                      </a:cubicBezTo>
                      <a:cubicBezTo>
                        <a:pt x="78" y="3"/>
                        <a:pt x="74" y="0"/>
                        <a:pt x="70" y="1"/>
                      </a:cubicBezTo>
                      <a:cubicBezTo>
                        <a:pt x="69" y="2"/>
                        <a:pt x="50" y="6"/>
                        <a:pt x="48" y="6"/>
                      </a:cubicBezTo>
                      <a:cubicBezTo>
                        <a:pt x="46" y="7"/>
                        <a:pt x="44" y="7"/>
                        <a:pt x="43" y="9"/>
                      </a:cubicBezTo>
                      <a:close/>
                      <a:moveTo>
                        <a:pt x="38" y="27"/>
                      </a:moveTo>
                      <a:cubicBezTo>
                        <a:pt x="0" y="27"/>
                        <a:pt x="0" y="27"/>
                        <a:pt x="0" y="27"/>
                      </a:cubicBezTo>
                      <a:cubicBezTo>
                        <a:pt x="0" y="178"/>
                        <a:pt x="0" y="178"/>
                        <a:pt x="0" y="178"/>
                      </a:cubicBezTo>
                      <a:cubicBezTo>
                        <a:pt x="38" y="178"/>
                        <a:pt x="38" y="178"/>
                        <a:pt x="38" y="178"/>
                      </a:cubicBezTo>
                      <a:cubicBezTo>
                        <a:pt x="38" y="162"/>
                        <a:pt x="38" y="162"/>
                        <a:pt x="38" y="162"/>
                      </a:cubicBezTo>
                      <a:cubicBezTo>
                        <a:pt x="16" y="162"/>
                        <a:pt x="16" y="162"/>
                        <a:pt x="16" y="162"/>
                      </a:cubicBezTo>
                      <a:cubicBezTo>
                        <a:pt x="16" y="58"/>
                        <a:pt x="16" y="58"/>
                        <a:pt x="16" y="58"/>
                      </a:cubicBezTo>
                      <a:cubicBezTo>
                        <a:pt x="38" y="58"/>
                        <a:pt x="38" y="58"/>
                        <a:pt x="38" y="58"/>
                      </a:cubicBezTo>
                      <a:lnTo>
                        <a:pt x="3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19" name="Freeform 286"/>
                <p:cNvSpPr>
                  <a:spLocks noEditPoints="1"/>
                </p:cNvSpPr>
                <p:nvPr/>
              </p:nvSpPr>
              <p:spPr bwMode="auto">
                <a:xfrm>
                  <a:off x="1643063" y="3621088"/>
                  <a:ext cx="530225" cy="533400"/>
                </a:xfrm>
                <a:custGeom>
                  <a:avLst/>
                  <a:gdLst>
                    <a:gd name="T0" fmla="*/ 70 w 141"/>
                    <a:gd name="T1" fmla="*/ 142 h 142"/>
                    <a:gd name="T2" fmla="*/ 141 w 141"/>
                    <a:gd name="T3" fmla="*/ 71 h 142"/>
                    <a:gd name="T4" fmla="*/ 70 w 141"/>
                    <a:gd name="T5" fmla="*/ 0 h 142"/>
                    <a:gd name="T6" fmla="*/ 70 w 141"/>
                    <a:gd name="T7" fmla="*/ 0 h 142"/>
                    <a:gd name="T8" fmla="*/ 70 w 141"/>
                    <a:gd name="T9" fmla="*/ 51 h 142"/>
                    <a:gd name="T10" fmla="*/ 107 w 141"/>
                    <a:gd name="T11" fmla="*/ 35 h 142"/>
                    <a:gd name="T12" fmla="*/ 85 w 141"/>
                    <a:gd name="T13" fmla="*/ 85 h 142"/>
                    <a:gd name="T14" fmla="*/ 70 w 141"/>
                    <a:gd name="T15" fmla="*/ 91 h 142"/>
                    <a:gd name="T16" fmla="*/ 70 w 141"/>
                    <a:gd name="T17" fmla="*/ 142 h 142"/>
                    <a:gd name="T18" fmla="*/ 70 w 141"/>
                    <a:gd name="T19" fmla="*/ 0 h 142"/>
                    <a:gd name="T20" fmla="*/ 0 w 141"/>
                    <a:gd name="T21" fmla="*/ 71 h 142"/>
                    <a:gd name="T22" fmla="*/ 70 w 141"/>
                    <a:gd name="T23" fmla="*/ 142 h 142"/>
                    <a:gd name="T24" fmla="*/ 70 w 141"/>
                    <a:gd name="T25" fmla="*/ 91 h 142"/>
                    <a:gd name="T26" fmla="*/ 34 w 141"/>
                    <a:gd name="T27" fmla="*/ 107 h 142"/>
                    <a:gd name="T28" fmla="*/ 56 w 141"/>
                    <a:gd name="T29" fmla="*/ 57 h 142"/>
                    <a:gd name="T30" fmla="*/ 56 w 141"/>
                    <a:gd name="T31" fmla="*/ 57 h 142"/>
                    <a:gd name="T32" fmla="*/ 70 w 141"/>
                    <a:gd name="T33" fmla="*/ 51 h 142"/>
                    <a:gd name="T34" fmla="*/ 70 w 141"/>
                    <a:gd name="T3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42">
                      <a:moveTo>
                        <a:pt x="70" y="142"/>
                      </a:moveTo>
                      <a:cubicBezTo>
                        <a:pt x="110" y="142"/>
                        <a:pt x="141" y="110"/>
                        <a:pt x="141" y="71"/>
                      </a:cubicBezTo>
                      <a:cubicBezTo>
                        <a:pt x="141" y="32"/>
                        <a:pt x="110" y="0"/>
                        <a:pt x="70" y="0"/>
                      </a:cubicBezTo>
                      <a:cubicBezTo>
                        <a:pt x="70" y="0"/>
                        <a:pt x="70" y="0"/>
                        <a:pt x="70" y="0"/>
                      </a:cubicBezTo>
                      <a:cubicBezTo>
                        <a:pt x="70" y="51"/>
                        <a:pt x="70" y="51"/>
                        <a:pt x="70" y="51"/>
                      </a:cubicBezTo>
                      <a:cubicBezTo>
                        <a:pt x="107" y="35"/>
                        <a:pt x="107" y="35"/>
                        <a:pt x="107" y="35"/>
                      </a:cubicBezTo>
                      <a:cubicBezTo>
                        <a:pt x="85" y="85"/>
                        <a:pt x="85" y="85"/>
                        <a:pt x="85" y="85"/>
                      </a:cubicBezTo>
                      <a:cubicBezTo>
                        <a:pt x="70" y="91"/>
                        <a:pt x="70" y="91"/>
                        <a:pt x="70" y="91"/>
                      </a:cubicBezTo>
                      <a:cubicBezTo>
                        <a:pt x="70" y="142"/>
                        <a:pt x="70" y="142"/>
                        <a:pt x="70" y="142"/>
                      </a:cubicBezTo>
                      <a:close/>
                      <a:moveTo>
                        <a:pt x="70" y="0"/>
                      </a:moveTo>
                      <a:cubicBezTo>
                        <a:pt x="31" y="0"/>
                        <a:pt x="0" y="32"/>
                        <a:pt x="0" y="71"/>
                      </a:cubicBezTo>
                      <a:cubicBezTo>
                        <a:pt x="0" y="110"/>
                        <a:pt x="31" y="142"/>
                        <a:pt x="70" y="142"/>
                      </a:cubicBezTo>
                      <a:cubicBezTo>
                        <a:pt x="70" y="91"/>
                        <a:pt x="70" y="91"/>
                        <a:pt x="70" y="91"/>
                      </a:cubicBezTo>
                      <a:cubicBezTo>
                        <a:pt x="34" y="107"/>
                        <a:pt x="34" y="107"/>
                        <a:pt x="34" y="107"/>
                      </a:cubicBezTo>
                      <a:cubicBezTo>
                        <a:pt x="56" y="57"/>
                        <a:pt x="56" y="57"/>
                        <a:pt x="56" y="57"/>
                      </a:cubicBezTo>
                      <a:cubicBezTo>
                        <a:pt x="56" y="57"/>
                        <a:pt x="56" y="57"/>
                        <a:pt x="56" y="57"/>
                      </a:cubicBezTo>
                      <a:cubicBezTo>
                        <a:pt x="70" y="51"/>
                        <a:pt x="70" y="51"/>
                        <a:pt x="70" y="51"/>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20" name="Oval 287"/>
                <p:cNvSpPr>
                  <a:spLocks noChangeArrowheads="1"/>
                </p:cNvSpPr>
                <p:nvPr/>
              </p:nvSpPr>
              <p:spPr bwMode="auto">
                <a:xfrm>
                  <a:off x="1876425" y="3854450"/>
                  <a:ext cx="63500"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21" name="Freeform 288"/>
                <p:cNvSpPr>
                  <a:spLocks noEditPoints="1"/>
                </p:cNvSpPr>
                <p:nvPr/>
              </p:nvSpPr>
              <p:spPr bwMode="auto">
                <a:xfrm>
                  <a:off x="8686800" y="879475"/>
                  <a:ext cx="584200" cy="547688"/>
                </a:xfrm>
                <a:custGeom>
                  <a:avLst/>
                  <a:gdLst>
                    <a:gd name="T0" fmla="*/ 146 w 156"/>
                    <a:gd name="T1" fmla="*/ 146 h 146"/>
                    <a:gd name="T2" fmla="*/ 146 w 156"/>
                    <a:gd name="T3" fmla="*/ 134 h 146"/>
                    <a:gd name="T4" fmla="*/ 156 w 156"/>
                    <a:gd name="T5" fmla="*/ 23 h 146"/>
                    <a:gd name="T6" fmla="*/ 136 w 156"/>
                    <a:gd name="T7" fmla="*/ 40 h 146"/>
                    <a:gd name="T8" fmla="*/ 145 w 156"/>
                    <a:gd name="T9" fmla="*/ 49 h 146"/>
                    <a:gd name="T10" fmla="*/ 136 w 156"/>
                    <a:gd name="T11" fmla="*/ 58 h 146"/>
                    <a:gd name="T12" fmla="*/ 136 w 156"/>
                    <a:gd name="T13" fmla="*/ 70 h 146"/>
                    <a:gd name="T14" fmla="*/ 145 w 156"/>
                    <a:gd name="T15" fmla="*/ 79 h 146"/>
                    <a:gd name="T16" fmla="*/ 136 w 156"/>
                    <a:gd name="T17" fmla="*/ 88 h 146"/>
                    <a:gd name="T18" fmla="*/ 67 w 156"/>
                    <a:gd name="T19" fmla="*/ 7 h 146"/>
                    <a:gd name="T20" fmla="*/ 65 w 156"/>
                    <a:gd name="T21" fmla="*/ 9 h 146"/>
                    <a:gd name="T22" fmla="*/ 65 w 156"/>
                    <a:gd name="T23" fmla="*/ 134 h 146"/>
                    <a:gd name="T24" fmla="*/ 127 w 156"/>
                    <a:gd name="T25" fmla="*/ 135 h 146"/>
                    <a:gd name="T26" fmla="*/ 136 w 156"/>
                    <a:gd name="T27" fmla="*/ 146 h 146"/>
                    <a:gd name="T28" fmla="*/ 127 w 156"/>
                    <a:gd name="T29" fmla="*/ 79 h 146"/>
                    <a:gd name="T30" fmla="*/ 136 w 156"/>
                    <a:gd name="T31" fmla="*/ 58 h 146"/>
                    <a:gd name="T32" fmla="*/ 127 w 156"/>
                    <a:gd name="T33" fmla="*/ 49 h 146"/>
                    <a:gd name="T34" fmla="*/ 136 w 156"/>
                    <a:gd name="T35" fmla="*/ 23 h 146"/>
                    <a:gd name="T36" fmla="*/ 65 w 156"/>
                    <a:gd name="T37" fmla="*/ 37 h 146"/>
                    <a:gd name="T38" fmla="*/ 112 w 156"/>
                    <a:gd name="T39" fmla="*/ 120 h 146"/>
                    <a:gd name="T40" fmla="*/ 65 w 156"/>
                    <a:gd name="T41" fmla="*/ 120 h 146"/>
                    <a:gd name="T42" fmla="*/ 65 w 156"/>
                    <a:gd name="T43" fmla="*/ 5 h 146"/>
                    <a:gd name="T44" fmla="*/ 33 w 156"/>
                    <a:gd name="T45" fmla="*/ 21 h 146"/>
                    <a:gd name="T46" fmla="*/ 0 w 156"/>
                    <a:gd name="T47" fmla="*/ 7 h 146"/>
                    <a:gd name="T48" fmla="*/ 20 w 156"/>
                    <a:gd name="T49" fmla="*/ 23 h 146"/>
                    <a:gd name="T50" fmla="*/ 3 w 156"/>
                    <a:gd name="T51" fmla="*/ 134 h 146"/>
                    <a:gd name="T52" fmla="*/ 14 w 156"/>
                    <a:gd name="T53" fmla="*/ 135 h 146"/>
                    <a:gd name="T54" fmla="*/ 33 w 156"/>
                    <a:gd name="T55" fmla="*/ 146 h 146"/>
                    <a:gd name="T56" fmla="*/ 33 w 156"/>
                    <a:gd name="T57" fmla="*/ 134 h 146"/>
                    <a:gd name="T58" fmla="*/ 65 w 156"/>
                    <a:gd name="T59" fmla="*/ 120 h 146"/>
                    <a:gd name="T60" fmla="*/ 17 w 156"/>
                    <a:gd name="T61" fmla="*/ 37 h 146"/>
                    <a:gd name="T62" fmla="*/ 65 w 156"/>
                    <a:gd name="T63" fmla="*/ 23 h 146"/>
                    <a:gd name="T64" fmla="*/ 47 w 156"/>
                    <a:gd name="T65" fmla="*/ 22 h 146"/>
                    <a:gd name="T66" fmla="*/ 65 w 156"/>
                    <a:gd name="T67"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46">
                      <a:moveTo>
                        <a:pt x="136" y="146"/>
                      </a:moveTo>
                      <a:cubicBezTo>
                        <a:pt x="146" y="146"/>
                        <a:pt x="146" y="146"/>
                        <a:pt x="146" y="146"/>
                      </a:cubicBezTo>
                      <a:cubicBezTo>
                        <a:pt x="146" y="135"/>
                        <a:pt x="146" y="135"/>
                        <a:pt x="146" y="135"/>
                      </a:cubicBezTo>
                      <a:cubicBezTo>
                        <a:pt x="146" y="134"/>
                        <a:pt x="146" y="134"/>
                        <a:pt x="146" y="134"/>
                      </a:cubicBezTo>
                      <a:cubicBezTo>
                        <a:pt x="156" y="134"/>
                        <a:pt x="156" y="134"/>
                        <a:pt x="156" y="134"/>
                      </a:cubicBezTo>
                      <a:cubicBezTo>
                        <a:pt x="156" y="23"/>
                        <a:pt x="156" y="23"/>
                        <a:pt x="156" y="23"/>
                      </a:cubicBezTo>
                      <a:cubicBezTo>
                        <a:pt x="136" y="23"/>
                        <a:pt x="136" y="23"/>
                        <a:pt x="136" y="23"/>
                      </a:cubicBezTo>
                      <a:cubicBezTo>
                        <a:pt x="136" y="40"/>
                        <a:pt x="136" y="40"/>
                        <a:pt x="136" y="40"/>
                      </a:cubicBezTo>
                      <a:cubicBezTo>
                        <a:pt x="136" y="40"/>
                        <a:pt x="136" y="40"/>
                        <a:pt x="136" y="40"/>
                      </a:cubicBezTo>
                      <a:cubicBezTo>
                        <a:pt x="141" y="40"/>
                        <a:pt x="145" y="44"/>
                        <a:pt x="145" y="49"/>
                      </a:cubicBezTo>
                      <a:cubicBezTo>
                        <a:pt x="145" y="54"/>
                        <a:pt x="141" y="58"/>
                        <a:pt x="136" y="58"/>
                      </a:cubicBezTo>
                      <a:cubicBezTo>
                        <a:pt x="136" y="58"/>
                        <a:pt x="136" y="58"/>
                        <a:pt x="136" y="58"/>
                      </a:cubicBezTo>
                      <a:cubicBezTo>
                        <a:pt x="136" y="70"/>
                        <a:pt x="136" y="70"/>
                        <a:pt x="136" y="70"/>
                      </a:cubicBezTo>
                      <a:cubicBezTo>
                        <a:pt x="136" y="70"/>
                        <a:pt x="136" y="70"/>
                        <a:pt x="136" y="70"/>
                      </a:cubicBezTo>
                      <a:cubicBezTo>
                        <a:pt x="136" y="70"/>
                        <a:pt x="136" y="70"/>
                        <a:pt x="136" y="70"/>
                      </a:cubicBezTo>
                      <a:cubicBezTo>
                        <a:pt x="141" y="70"/>
                        <a:pt x="145" y="74"/>
                        <a:pt x="145" y="79"/>
                      </a:cubicBezTo>
                      <a:cubicBezTo>
                        <a:pt x="145" y="84"/>
                        <a:pt x="141" y="88"/>
                        <a:pt x="136" y="88"/>
                      </a:cubicBezTo>
                      <a:cubicBezTo>
                        <a:pt x="136" y="88"/>
                        <a:pt x="136" y="88"/>
                        <a:pt x="136" y="88"/>
                      </a:cubicBezTo>
                      <a:lnTo>
                        <a:pt x="136" y="146"/>
                      </a:lnTo>
                      <a:close/>
                      <a:moveTo>
                        <a:pt x="67" y="7"/>
                      </a:moveTo>
                      <a:cubicBezTo>
                        <a:pt x="65" y="5"/>
                        <a:pt x="65" y="5"/>
                        <a:pt x="65" y="5"/>
                      </a:cubicBezTo>
                      <a:cubicBezTo>
                        <a:pt x="65" y="9"/>
                        <a:pt x="65" y="9"/>
                        <a:pt x="65" y="9"/>
                      </a:cubicBezTo>
                      <a:cubicBezTo>
                        <a:pt x="67" y="7"/>
                        <a:pt x="67" y="7"/>
                        <a:pt x="67" y="7"/>
                      </a:cubicBezTo>
                      <a:close/>
                      <a:moveTo>
                        <a:pt x="65" y="134"/>
                      </a:moveTo>
                      <a:cubicBezTo>
                        <a:pt x="127" y="134"/>
                        <a:pt x="127" y="134"/>
                        <a:pt x="127" y="134"/>
                      </a:cubicBezTo>
                      <a:cubicBezTo>
                        <a:pt x="127" y="135"/>
                        <a:pt x="127" y="135"/>
                        <a:pt x="127" y="135"/>
                      </a:cubicBezTo>
                      <a:cubicBezTo>
                        <a:pt x="127" y="146"/>
                        <a:pt x="127" y="146"/>
                        <a:pt x="127" y="146"/>
                      </a:cubicBezTo>
                      <a:cubicBezTo>
                        <a:pt x="136" y="146"/>
                        <a:pt x="136" y="146"/>
                        <a:pt x="136" y="146"/>
                      </a:cubicBezTo>
                      <a:cubicBezTo>
                        <a:pt x="136" y="88"/>
                        <a:pt x="136" y="88"/>
                        <a:pt x="136" y="88"/>
                      </a:cubicBezTo>
                      <a:cubicBezTo>
                        <a:pt x="131" y="88"/>
                        <a:pt x="127" y="84"/>
                        <a:pt x="127" y="79"/>
                      </a:cubicBezTo>
                      <a:cubicBezTo>
                        <a:pt x="127" y="74"/>
                        <a:pt x="131" y="70"/>
                        <a:pt x="136" y="70"/>
                      </a:cubicBezTo>
                      <a:cubicBezTo>
                        <a:pt x="136" y="58"/>
                        <a:pt x="136" y="58"/>
                        <a:pt x="136" y="58"/>
                      </a:cubicBezTo>
                      <a:cubicBezTo>
                        <a:pt x="131" y="58"/>
                        <a:pt x="127" y="54"/>
                        <a:pt x="127" y="49"/>
                      </a:cubicBezTo>
                      <a:cubicBezTo>
                        <a:pt x="127" y="49"/>
                        <a:pt x="127" y="49"/>
                        <a:pt x="127" y="49"/>
                      </a:cubicBezTo>
                      <a:cubicBezTo>
                        <a:pt x="127" y="44"/>
                        <a:pt x="131" y="40"/>
                        <a:pt x="136" y="40"/>
                      </a:cubicBezTo>
                      <a:cubicBezTo>
                        <a:pt x="136" y="23"/>
                        <a:pt x="136" y="23"/>
                        <a:pt x="136" y="23"/>
                      </a:cubicBezTo>
                      <a:cubicBezTo>
                        <a:pt x="65" y="23"/>
                        <a:pt x="65" y="23"/>
                        <a:pt x="65" y="23"/>
                      </a:cubicBezTo>
                      <a:cubicBezTo>
                        <a:pt x="65" y="37"/>
                        <a:pt x="65" y="37"/>
                        <a:pt x="65" y="37"/>
                      </a:cubicBezTo>
                      <a:cubicBezTo>
                        <a:pt x="112" y="37"/>
                        <a:pt x="112" y="37"/>
                        <a:pt x="112" y="37"/>
                      </a:cubicBezTo>
                      <a:cubicBezTo>
                        <a:pt x="112" y="120"/>
                        <a:pt x="112" y="120"/>
                        <a:pt x="112" y="120"/>
                      </a:cubicBezTo>
                      <a:cubicBezTo>
                        <a:pt x="112" y="120"/>
                        <a:pt x="112" y="120"/>
                        <a:pt x="112" y="120"/>
                      </a:cubicBezTo>
                      <a:cubicBezTo>
                        <a:pt x="65" y="120"/>
                        <a:pt x="65" y="120"/>
                        <a:pt x="65" y="120"/>
                      </a:cubicBezTo>
                      <a:lnTo>
                        <a:pt x="65" y="134"/>
                      </a:lnTo>
                      <a:close/>
                      <a:moveTo>
                        <a:pt x="65" y="5"/>
                      </a:moveTo>
                      <a:cubicBezTo>
                        <a:pt x="61" y="0"/>
                        <a:pt x="61" y="0"/>
                        <a:pt x="61" y="0"/>
                      </a:cubicBezTo>
                      <a:cubicBezTo>
                        <a:pt x="33" y="21"/>
                        <a:pt x="33" y="21"/>
                        <a:pt x="33" y="21"/>
                      </a:cubicBezTo>
                      <a:cubicBezTo>
                        <a:pt x="6" y="0"/>
                        <a:pt x="6" y="0"/>
                        <a:pt x="6" y="0"/>
                      </a:cubicBezTo>
                      <a:cubicBezTo>
                        <a:pt x="0" y="7"/>
                        <a:pt x="0" y="7"/>
                        <a:pt x="0" y="7"/>
                      </a:cubicBezTo>
                      <a:cubicBezTo>
                        <a:pt x="19" y="22"/>
                        <a:pt x="19" y="22"/>
                        <a:pt x="19" y="22"/>
                      </a:cubicBezTo>
                      <a:cubicBezTo>
                        <a:pt x="20" y="23"/>
                        <a:pt x="20" y="23"/>
                        <a:pt x="20" y="23"/>
                      </a:cubicBezTo>
                      <a:cubicBezTo>
                        <a:pt x="3" y="23"/>
                        <a:pt x="3" y="23"/>
                        <a:pt x="3" y="23"/>
                      </a:cubicBezTo>
                      <a:cubicBezTo>
                        <a:pt x="3" y="134"/>
                        <a:pt x="3" y="134"/>
                        <a:pt x="3" y="134"/>
                      </a:cubicBezTo>
                      <a:cubicBezTo>
                        <a:pt x="14" y="134"/>
                        <a:pt x="14" y="134"/>
                        <a:pt x="14" y="134"/>
                      </a:cubicBezTo>
                      <a:cubicBezTo>
                        <a:pt x="14" y="135"/>
                        <a:pt x="14" y="135"/>
                        <a:pt x="14" y="135"/>
                      </a:cubicBezTo>
                      <a:cubicBezTo>
                        <a:pt x="14" y="146"/>
                        <a:pt x="14" y="146"/>
                        <a:pt x="14" y="146"/>
                      </a:cubicBezTo>
                      <a:cubicBezTo>
                        <a:pt x="33" y="146"/>
                        <a:pt x="33" y="146"/>
                        <a:pt x="33" y="146"/>
                      </a:cubicBezTo>
                      <a:cubicBezTo>
                        <a:pt x="33" y="135"/>
                        <a:pt x="33" y="135"/>
                        <a:pt x="33" y="135"/>
                      </a:cubicBezTo>
                      <a:cubicBezTo>
                        <a:pt x="33" y="134"/>
                        <a:pt x="33" y="134"/>
                        <a:pt x="33" y="134"/>
                      </a:cubicBezTo>
                      <a:cubicBezTo>
                        <a:pt x="65" y="134"/>
                        <a:pt x="65" y="134"/>
                        <a:pt x="65" y="134"/>
                      </a:cubicBezTo>
                      <a:cubicBezTo>
                        <a:pt x="65" y="120"/>
                        <a:pt x="65" y="120"/>
                        <a:pt x="65" y="120"/>
                      </a:cubicBezTo>
                      <a:cubicBezTo>
                        <a:pt x="17" y="120"/>
                        <a:pt x="17" y="120"/>
                        <a:pt x="17" y="120"/>
                      </a:cubicBezTo>
                      <a:cubicBezTo>
                        <a:pt x="17" y="37"/>
                        <a:pt x="17" y="37"/>
                        <a:pt x="17" y="37"/>
                      </a:cubicBezTo>
                      <a:cubicBezTo>
                        <a:pt x="65" y="37"/>
                        <a:pt x="65" y="37"/>
                        <a:pt x="65" y="37"/>
                      </a:cubicBezTo>
                      <a:cubicBezTo>
                        <a:pt x="65" y="23"/>
                        <a:pt x="65" y="23"/>
                        <a:pt x="65" y="23"/>
                      </a:cubicBezTo>
                      <a:cubicBezTo>
                        <a:pt x="47" y="23"/>
                        <a:pt x="47" y="23"/>
                        <a:pt x="47" y="23"/>
                      </a:cubicBezTo>
                      <a:cubicBezTo>
                        <a:pt x="47" y="22"/>
                        <a:pt x="47" y="22"/>
                        <a:pt x="47" y="22"/>
                      </a:cubicBezTo>
                      <a:cubicBezTo>
                        <a:pt x="65" y="9"/>
                        <a:pt x="65" y="9"/>
                        <a:pt x="65" y="9"/>
                      </a:cubicBezTo>
                      <a:lnTo>
                        <a:pt x="6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22" name="Freeform 289"/>
                <p:cNvSpPr/>
                <p:nvPr/>
              </p:nvSpPr>
              <p:spPr bwMode="auto">
                <a:xfrm>
                  <a:off x="5881688" y="206375"/>
                  <a:ext cx="134938" cy="123825"/>
                </a:xfrm>
                <a:custGeom>
                  <a:avLst/>
                  <a:gdLst>
                    <a:gd name="T0" fmla="*/ 25 w 36"/>
                    <a:gd name="T1" fmla="*/ 0 h 33"/>
                    <a:gd name="T2" fmla="*/ 0 w 36"/>
                    <a:gd name="T3" fmla="*/ 33 h 33"/>
                    <a:gd name="T4" fmla="*/ 16 w 36"/>
                    <a:gd name="T5" fmla="*/ 33 h 33"/>
                    <a:gd name="T6" fmla="*/ 36 w 36"/>
                    <a:gd name="T7" fmla="*/ 8 h 33"/>
                    <a:gd name="T8" fmla="*/ 25 w 36"/>
                    <a:gd name="T9" fmla="*/ 0 h 33"/>
                  </a:gdLst>
                  <a:ahLst/>
                  <a:cxnLst>
                    <a:cxn ang="0">
                      <a:pos x="T0" y="T1"/>
                    </a:cxn>
                    <a:cxn ang="0">
                      <a:pos x="T2" y="T3"/>
                    </a:cxn>
                    <a:cxn ang="0">
                      <a:pos x="T4" y="T5"/>
                    </a:cxn>
                    <a:cxn ang="0">
                      <a:pos x="T6" y="T7"/>
                    </a:cxn>
                    <a:cxn ang="0">
                      <a:pos x="T8" y="T9"/>
                    </a:cxn>
                  </a:cxnLst>
                  <a:rect l="0" t="0" r="r" b="b"/>
                  <a:pathLst>
                    <a:path w="36" h="33">
                      <a:moveTo>
                        <a:pt x="25" y="0"/>
                      </a:moveTo>
                      <a:cubicBezTo>
                        <a:pt x="0" y="33"/>
                        <a:pt x="0" y="33"/>
                        <a:pt x="0" y="33"/>
                      </a:cubicBezTo>
                      <a:cubicBezTo>
                        <a:pt x="16" y="33"/>
                        <a:pt x="16" y="33"/>
                        <a:pt x="16" y="33"/>
                      </a:cubicBezTo>
                      <a:cubicBezTo>
                        <a:pt x="36" y="8"/>
                        <a:pt x="36" y="8"/>
                        <a:pt x="36" y="8"/>
                      </a:cubicBezTo>
                      <a:cubicBezTo>
                        <a:pt x="31" y="7"/>
                        <a:pt x="27" y="4"/>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23" name="Freeform 290"/>
                <p:cNvSpPr/>
                <p:nvPr/>
              </p:nvSpPr>
              <p:spPr bwMode="auto">
                <a:xfrm>
                  <a:off x="5986463" y="150813"/>
                  <a:ext cx="71438" cy="71438"/>
                </a:xfrm>
                <a:custGeom>
                  <a:avLst/>
                  <a:gdLst>
                    <a:gd name="T0" fmla="*/ 10 w 19"/>
                    <a:gd name="T1" fmla="*/ 19 h 19"/>
                    <a:gd name="T2" fmla="*/ 11 w 19"/>
                    <a:gd name="T3" fmla="*/ 19 h 19"/>
                    <a:gd name="T4" fmla="*/ 12 w 19"/>
                    <a:gd name="T5" fmla="*/ 18 h 19"/>
                    <a:gd name="T6" fmla="*/ 19 w 19"/>
                    <a:gd name="T7" fmla="*/ 9 h 19"/>
                    <a:gd name="T8" fmla="*/ 19 w 19"/>
                    <a:gd name="T9" fmla="*/ 9 h 19"/>
                    <a:gd name="T10" fmla="*/ 19 w 19"/>
                    <a:gd name="T11" fmla="*/ 7 h 19"/>
                    <a:gd name="T12" fmla="*/ 10 w 19"/>
                    <a:gd name="T13" fmla="*/ 0 h 19"/>
                    <a:gd name="T14" fmla="*/ 8 w 19"/>
                    <a:gd name="T15" fmla="*/ 1 h 19"/>
                    <a:gd name="T16" fmla="*/ 1 w 19"/>
                    <a:gd name="T17" fmla="*/ 11 h 19"/>
                    <a:gd name="T18" fmla="*/ 1 w 19"/>
                    <a:gd name="T19" fmla="*/ 12 h 19"/>
                    <a:gd name="T20" fmla="*/ 10 w 19"/>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0" y="19"/>
                      </a:moveTo>
                      <a:cubicBezTo>
                        <a:pt x="10" y="19"/>
                        <a:pt x="10" y="19"/>
                        <a:pt x="11" y="19"/>
                      </a:cubicBezTo>
                      <a:cubicBezTo>
                        <a:pt x="11" y="19"/>
                        <a:pt x="11" y="19"/>
                        <a:pt x="12" y="18"/>
                      </a:cubicBezTo>
                      <a:cubicBezTo>
                        <a:pt x="16" y="17"/>
                        <a:pt x="19" y="14"/>
                        <a:pt x="19" y="9"/>
                      </a:cubicBezTo>
                      <a:cubicBezTo>
                        <a:pt x="19" y="9"/>
                        <a:pt x="19" y="9"/>
                        <a:pt x="19" y="9"/>
                      </a:cubicBezTo>
                      <a:cubicBezTo>
                        <a:pt x="19" y="9"/>
                        <a:pt x="19" y="8"/>
                        <a:pt x="19" y="7"/>
                      </a:cubicBezTo>
                      <a:cubicBezTo>
                        <a:pt x="18" y="3"/>
                        <a:pt x="14" y="0"/>
                        <a:pt x="10" y="0"/>
                      </a:cubicBezTo>
                      <a:cubicBezTo>
                        <a:pt x="9" y="0"/>
                        <a:pt x="8" y="0"/>
                        <a:pt x="8" y="1"/>
                      </a:cubicBezTo>
                      <a:cubicBezTo>
                        <a:pt x="3" y="2"/>
                        <a:pt x="0" y="6"/>
                        <a:pt x="1" y="11"/>
                      </a:cubicBezTo>
                      <a:cubicBezTo>
                        <a:pt x="1" y="11"/>
                        <a:pt x="1" y="11"/>
                        <a:pt x="1" y="12"/>
                      </a:cubicBezTo>
                      <a:cubicBezTo>
                        <a:pt x="2" y="16"/>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24" name="Freeform 291"/>
                <p:cNvSpPr/>
                <p:nvPr/>
              </p:nvSpPr>
              <p:spPr bwMode="auto">
                <a:xfrm>
                  <a:off x="6115050" y="206375"/>
                  <a:ext cx="134938" cy="123825"/>
                </a:xfrm>
                <a:custGeom>
                  <a:avLst/>
                  <a:gdLst>
                    <a:gd name="T0" fmla="*/ 20 w 36"/>
                    <a:gd name="T1" fmla="*/ 33 h 33"/>
                    <a:gd name="T2" fmla="*/ 36 w 36"/>
                    <a:gd name="T3" fmla="*/ 33 h 33"/>
                    <a:gd name="T4" fmla="*/ 11 w 36"/>
                    <a:gd name="T5" fmla="*/ 0 h 33"/>
                    <a:gd name="T6" fmla="*/ 0 w 36"/>
                    <a:gd name="T7" fmla="*/ 8 h 33"/>
                    <a:gd name="T8" fmla="*/ 20 w 36"/>
                    <a:gd name="T9" fmla="*/ 33 h 33"/>
                  </a:gdLst>
                  <a:ahLst/>
                  <a:cxnLst>
                    <a:cxn ang="0">
                      <a:pos x="T0" y="T1"/>
                    </a:cxn>
                    <a:cxn ang="0">
                      <a:pos x="T2" y="T3"/>
                    </a:cxn>
                    <a:cxn ang="0">
                      <a:pos x="T4" y="T5"/>
                    </a:cxn>
                    <a:cxn ang="0">
                      <a:pos x="T6" y="T7"/>
                    </a:cxn>
                    <a:cxn ang="0">
                      <a:pos x="T8" y="T9"/>
                    </a:cxn>
                  </a:cxnLst>
                  <a:rect l="0" t="0" r="r" b="b"/>
                  <a:pathLst>
                    <a:path w="36" h="33">
                      <a:moveTo>
                        <a:pt x="20" y="33"/>
                      </a:moveTo>
                      <a:cubicBezTo>
                        <a:pt x="36" y="33"/>
                        <a:pt x="36" y="33"/>
                        <a:pt x="36" y="33"/>
                      </a:cubicBezTo>
                      <a:cubicBezTo>
                        <a:pt x="11" y="0"/>
                        <a:pt x="11" y="0"/>
                        <a:pt x="11" y="0"/>
                      </a:cubicBezTo>
                      <a:cubicBezTo>
                        <a:pt x="9" y="4"/>
                        <a:pt x="5" y="7"/>
                        <a:pt x="0" y="8"/>
                      </a:cubicBezTo>
                      <a:lnTo>
                        <a:pt x="2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25" name="Freeform 292"/>
                <p:cNvSpPr/>
                <p:nvPr/>
              </p:nvSpPr>
              <p:spPr bwMode="auto">
                <a:xfrm>
                  <a:off x="6073775" y="150813"/>
                  <a:ext cx="71438" cy="71438"/>
                </a:xfrm>
                <a:custGeom>
                  <a:avLst/>
                  <a:gdLst>
                    <a:gd name="T0" fmla="*/ 11 w 19"/>
                    <a:gd name="T1" fmla="*/ 1 h 19"/>
                    <a:gd name="T2" fmla="*/ 9 w 19"/>
                    <a:gd name="T3" fmla="*/ 0 h 19"/>
                    <a:gd name="T4" fmla="*/ 0 w 19"/>
                    <a:gd name="T5" fmla="*/ 7 h 19"/>
                    <a:gd name="T6" fmla="*/ 0 w 19"/>
                    <a:gd name="T7" fmla="*/ 9 h 19"/>
                    <a:gd name="T8" fmla="*/ 0 w 19"/>
                    <a:gd name="T9" fmla="*/ 9 h 19"/>
                    <a:gd name="T10" fmla="*/ 7 w 19"/>
                    <a:gd name="T11" fmla="*/ 18 h 19"/>
                    <a:gd name="T12" fmla="*/ 8 w 19"/>
                    <a:gd name="T13" fmla="*/ 19 h 19"/>
                    <a:gd name="T14" fmla="*/ 9 w 19"/>
                    <a:gd name="T15" fmla="*/ 19 h 19"/>
                    <a:gd name="T16" fmla="*/ 18 w 19"/>
                    <a:gd name="T17" fmla="*/ 12 h 19"/>
                    <a:gd name="T18" fmla="*/ 18 w 19"/>
                    <a:gd name="T19" fmla="*/ 11 h 19"/>
                    <a:gd name="T20" fmla="*/ 11 w 19"/>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1" y="1"/>
                      </a:moveTo>
                      <a:cubicBezTo>
                        <a:pt x="11" y="0"/>
                        <a:pt x="10" y="0"/>
                        <a:pt x="9" y="0"/>
                      </a:cubicBezTo>
                      <a:cubicBezTo>
                        <a:pt x="5" y="0"/>
                        <a:pt x="1" y="3"/>
                        <a:pt x="0" y="7"/>
                      </a:cubicBezTo>
                      <a:cubicBezTo>
                        <a:pt x="0" y="8"/>
                        <a:pt x="0" y="9"/>
                        <a:pt x="0" y="9"/>
                      </a:cubicBezTo>
                      <a:cubicBezTo>
                        <a:pt x="0" y="9"/>
                        <a:pt x="0" y="9"/>
                        <a:pt x="0" y="9"/>
                      </a:cubicBezTo>
                      <a:cubicBezTo>
                        <a:pt x="0" y="14"/>
                        <a:pt x="3" y="17"/>
                        <a:pt x="7" y="18"/>
                      </a:cubicBezTo>
                      <a:cubicBezTo>
                        <a:pt x="8" y="19"/>
                        <a:pt x="8" y="19"/>
                        <a:pt x="8" y="19"/>
                      </a:cubicBezTo>
                      <a:cubicBezTo>
                        <a:pt x="9" y="19"/>
                        <a:pt x="9" y="19"/>
                        <a:pt x="9" y="19"/>
                      </a:cubicBezTo>
                      <a:cubicBezTo>
                        <a:pt x="14" y="19"/>
                        <a:pt x="17" y="16"/>
                        <a:pt x="18" y="12"/>
                      </a:cubicBezTo>
                      <a:cubicBezTo>
                        <a:pt x="18" y="11"/>
                        <a:pt x="18" y="11"/>
                        <a:pt x="18" y="11"/>
                      </a:cubicBezTo>
                      <a:cubicBezTo>
                        <a:pt x="19" y="6"/>
                        <a:pt x="16"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26" name="Freeform 293"/>
                <p:cNvSpPr/>
                <p:nvPr/>
              </p:nvSpPr>
              <p:spPr bwMode="auto">
                <a:xfrm>
                  <a:off x="5821363" y="346075"/>
                  <a:ext cx="488950" cy="239713"/>
                </a:xfrm>
                <a:custGeom>
                  <a:avLst/>
                  <a:gdLst>
                    <a:gd name="T0" fmla="*/ 0 w 308"/>
                    <a:gd name="T1" fmla="*/ 0 h 151"/>
                    <a:gd name="T2" fmla="*/ 40 w 308"/>
                    <a:gd name="T3" fmla="*/ 151 h 151"/>
                    <a:gd name="T4" fmla="*/ 267 w 308"/>
                    <a:gd name="T5" fmla="*/ 151 h 151"/>
                    <a:gd name="T6" fmla="*/ 308 w 308"/>
                    <a:gd name="T7" fmla="*/ 0 h 151"/>
                    <a:gd name="T8" fmla="*/ 275 w 308"/>
                    <a:gd name="T9" fmla="*/ 0 h 151"/>
                    <a:gd name="T10" fmla="*/ 237 w 308"/>
                    <a:gd name="T11" fmla="*/ 0 h 151"/>
                    <a:gd name="T12" fmla="*/ 71 w 308"/>
                    <a:gd name="T13" fmla="*/ 0 h 151"/>
                    <a:gd name="T14" fmla="*/ 33 w 308"/>
                    <a:gd name="T15" fmla="*/ 0 h 151"/>
                    <a:gd name="T16" fmla="*/ 0 w 308"/>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51">
                      <a:moveTo>
                        <a:pt x="0" y="0"/>
                      </a:moveTo>
                      <a:lnTo>
                        <a:pt x="40" y="151"/>
                      </a:lnTo>
                      <a:lnTo>
                        <a:pt x="267" y="151"/>
                      </a:lnTo>
                      <a:lnTo>
                        <a:pt x="308" y="0"/>
                      </a:lnTo>
                      <a:lnTo>
                        <a:pt x="275" y="0"/>
                      </a:lnTo>
                      <a:lnTo>
                        <a:pt x="237" y="0"/>
                      </a:lnTo>
                      <a:lnTo>
                        <a:pt x="71" y="0"/>
                      </a:lnTo>
                      <a:lnTo>
                        <a:pt x="3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27" name="Freeform 294"/>
                <p:cNvSpPr/>
                <p:nvPr/>
              </p:nvSpPr>
              <p:spPr bwMode="auto">
                <a:xfrm>
                  <a:off x="2424113" y="5227638"/>
                  <a:ext cx="558800" cy="571500"/>
                </a:xfrm>
                <a:custGeom>
                  <a:avLst/>
                  <a:gdLst>
                    <a:gd name="T0" fmla="*/ 146 w 149"/>
                    <a:gd name="T1" fmla="*/ 107 h 152"/>
                    <a:gd name="T2" fmla="*/ 116 w 149"/>
                    <a:gd name="T3" fmla="*/ 77 h 152"/>
                    <a:gd name="T4" fmla="*/ 112 w 149"/>
                    <a:gd name="T5" fmla="*/ 72 h 152"/>
                    <a:gd name="T6" fmla="*/ 82 w 149"/>
                    <a:gd name="T7" fmla="*/ 38 h 152"/>
                    <a:gd name="T8" fmla="*/ 70 w 149"/>
                    <a:gd name="T9" fmla="*/ 9 h 152"/>
                    <a:gd name="T10" fmla="*/ 54 w 149"/>
                    <a:gd name="T11" fmla="*/ 8 h 152"/>
                    <a:gd name="T12" fmla="*/ 48 w 149"/>
                    <a:gd name="T13" fmla="*/ 21 h 152"/>
                    <a:gd name="T14" fmla="*/ 57 w 149"/>
                    <a:gd name="T15" fmla="*/ 43 h 152"/>
                    <a:gd name="T16" fmla="*/ 58 w 149"/>
                    <a:gd name="T17" fmla="*/ 58 h 152"/>
                    <a:gd name="T18" fmla="*/ 14 w 149"/>
                    <a:gd name="T19" fmla="*/ 58 h 152"/>
                    <a:gd name="T20" fmla="*/ 3 w 149"/>
                    <a:gd name="T21" fmla="*/ 73 h 152"/>
                    <a:gd name="T22" fmla="*/ 26 w 149"/>
                    <a:gd name="T23" fmla="*/ 136 h 152"/>
                    <a:gd name="T24" fmla="*/ 35 w 149"/>
                    <a:gd name="T25" fmla="*/ 142 h 152"/>
                    <a:gd name="T26" fmla="*/ 89 w 149"/>
                    <a:gd name="T27" fmla="*/ 142 h 152"/>
                    <a:gd name="T28" fmla="*/ 100 w 149"/>
                    <a:gd name="T29" fmla="*/ 147 h 152"/>
                    <a:gd name="T30" fmla="*/ 103 w 149"/>
                    <a:gd name="T31" fmla="*/ 150 h 152"/>
                    <a:gd name="T32" fmla="*/ 113 w 149"/>
                    <a:gd name="T33" fmla="*/ 150 h 152"/>
                    <a:gd name="T34" fmla="*/ 146 w 149"/>
                    <a:gd name="T35" fmla="*/ 116 h 152"/>
                    <a:gd name="T36" fmla="*/ 146 w 149"/>
                    <a:gd name="T37" fmla="*/ 10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152">
                      <a:moveTo>
                        <a:pt x="146" y="107"/>
                      </a:moveTo>
                      <a:cubicBezTo>
                        <a:pt x="116" y="77"/>
                        <a:pt x="116" y="77"/>
                        <a:pt x="116" y="77"/>
                      </a:cubicBezTo>
                      <a:cubicBezTo>
                        <a:pt x="114" y="75"/>
                        <a:pt x="112" y="72"/>
                        <a:pt x="112" y="72"/>
                      </a:cubicBezTo>
                      <a:cubicBezTo>
                        <a:pt x="112" y="72"/>
                        <a:pt x="100" y="50"/>
                        <a:pt x="82" y="38"/>
                      </a:cubicBezTo>
                      <a:cubicBezTo>
                        <a:pt x="65" y="27"/>
                        <a:pt x="70" y="19"/>
                        <a:pt x="70" y="9"/>
                      </a:cubicBezTo>
                      <a:cubicBezTo>
                        <a:pt x="70" y="2"/>
                        <a:pt x="60" y="0"/>
                        <a:pt x="54" y="8"/>
                      </a:cubicBezTo>
                      <a:cubicBezTo>
                        <a:pt x="51" y="11"/>
                        <a:pt x="49" y="17"/>
                        <a:pt x="48" y="21"/>
                      </a:cubicBezTo>
                      <a:cubicBezTo>
                        <a:pt x="47" y="32"/>
                        <a:pt x="55" y="39"/>
                        <a:pt x="57" y="43"/>
                      </a:cubicBezTo>
                      <a:cubicBezTo>
                        <a:pt x="59" y="46"/>
                        <a:pt x="60" y="51"/>
                        <a:pt x="58" y="58"/>
                      </a:cubicBezTo>
                      <a:cubicBezTo>
                        <a:pt x="14" y="58"/>
                        <a:pt x="14" y="58"/>
                        <a:pt x="14" y="58"/>
                      </a:cubicBezTo>
                      <a:cubicBezTo>
                        <a:pt x="5" y="58"/>
                        <a:pt x="0" y="65"/>
                        <a:pt x="3" y="73"/>
                      </a:cubicBezTo>
                      <a:cubicBezTo>
                        <a:pt x="26" y="136"/>
                        <a:pt x="26" y="136"/>
                        <a:pt x="26" y="136"/>
                      </a:cubicBezTo>
                      <a:cubicBezTo>
                        <a:pt x="27" y="139"/>
                        <a:pt x="31" y="142"/>
                        <a:pt x="35" y="142"/>
                      </a:cubicBezTo>
                      <a:cubicBezTo>
                        <a:pt x="89" y="142"/>
                        <a:pt x="89" y="142"/>
                        <a:pt x="89" y="142"/>
                      </a:cubicBezTo>
                      <a:cubicBezTo>
                        <a:pt x="92" y="142"/>
                        <a:pt x="98" y="144"/>
                        <a:pt x="100" y="147"/>
                      </a:cubicBezTo>
                      <a:cubicBezTo>
                        <a:pt x="103" y="150"/>
                        <a:pt x="103" y="150"/>
                        <a:pt x="103" y="150"/>
                      </a:cubicBezTo>
                      <a:cubicBezTo>
                        <a:pt x="106" y="152"/>
                        <a:pt x="110" y="152"/>
                        <a:pt x="113" y="150"/>
                      </a:cubicBezTo>
                      <a:cubicBezTo>
                        <a:pt x="146" y="116"/>
                        <a:pt x="146" y="116"/>
                        <a:pt x="146" y="116"/>
                      </a:cubicBezTo>
                      <a:cubicBezTo>
                        <a:pt x="149" y="114"/>
                        <a:pt x="149" y="109"/>
                        <a:pt x="146"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28" name="Freeform 295"/>
                <p:cNvSpPr/>
                <p:nvPr/>
              </p:nvSpPr>
              <p:spPr bwMode="auto">
                <a:xfrm>
                  <a:off x="2852738" y="5672138"/>
                  <a:ext cx="179388" cy="179388"/>
                </a:xfrm>
                <a:custGeom>
                  <a:avLst/>
                  <a:gdLst>
                    <a:gd name="T0" fmla="*/ 21 w 113"/>
                    <a:gd name="T1" fmla="*/ 113 h 113"/>
                    <a:gd name="T2" fmla="*/ 0 w 113"/>
                    <a:gd name="T3" fmla="*/ 92 h 113"/>
                    <a:gd name="T4" fmla="*/ 92 w 113"/>
                    <a:gd name="T5" fmla="*/ 0 h 113"/>
                    <a:gd name="T6" fmla="*/ 113 w 113"/>
                    <a:gd name="T7" fmla="*/ 21 h 113"/>
                    <a:gd name="T8" fmla="*/ 21 w 113"/>
                    <a:gd name="T9" fmla="*/ 113 h 113"/>
                  </a:gdLst>
                  <a:ahLst/>
                  <a:cxnLst>
                    <a:cxn ang="0">
                      <a:pos x="T0" y="T1"/>
                    </a:cxn>
                    <a:cxn ang="0">
                      <a:pos x="T2" y="T3"/>
                    </a:cxn>
                    <a:cxn ang="0">
                      <a:pos x="T4" y="T5"/>
                    </a:cxn>
                    <a:cxn ang="0">
                      <a:pos x="T6" y="T7"/>
                    </a:cxn>
                    <a:cxn ang="0">
                      <a:pos x="T8" y="T9"/>
                    </a:cxn>
                  </a:cxnLst>
                  <a:rect l="0" t="0" r="r" b="b"/>
                  <a:pathLst>
                    <a:path w="113" h="113">
                      <a:moveTo>
                        <a:pt x="21" y="113"/>
                      </a:moveTo>
                      <a:lnTo>
                        <a:pt x="0" y="92"/>
                      </a:lnTo>
                      <a:lnTo>
                        <a:pt x="92" y="0"/>
                      </a:lnTo>
                      <a:lnTo>
                        <a:pt x="113" y="21"/>
                      </a:lnTo>
                      <a:lnTo>
                        <a:pt x="21"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29" name="Freeform 296"/>
                <p:cNvSpPr>
                  <a:spLocks noEditPoints="1"/>
                </p:cNvSpPr>
                <p:nvPr/>
              </p:nvSpPr>
              <p:spPr bwMode="auto">
                <a:xfrm>
                  <a:off x="2476500" y="195263"/>
                  <a:ext cx="577850" cy="536575"/>
                </a:xfrm>
                <a:custGeom>
                  <a:avLst/>
                  <a:gdLst>
                    <a:gd name="T0" fmla="*/ 138 w 154"/>
                    <a:gd name="T1" fmla="*/ 23 h 143"/>
                    <a:gd name="T2" fmla="*/ 115 w 154"/>
                    <a:gd name="T3" fmla="*/ 0 h 143"/>
                    <a:gd name="T4" fmla="*/ 77 w 154"/>
                    <a:gd name="T5" fmla="*/ 0 h 143"/>
                    <a:gd name="T6" fmla="*/ 77 w 154"/>
                    <a:gd name="T7" fmla="*/ 18 h 143"/>
                    <a:gd name="T8" fmla="*/ 115 w 154"/>
                    <a:gd name="T9" fmla="*/ 18 h 143"/>
                    <a:gd name="T10" fmla="*/ 120 w 154"/>
                    <a:gd name="T11" fmla="*/ 23 h 143"/>
                    <a:gd name="T12" fmla="*/ 120 w 154"/>
                    <a:gd name="T13" fmla="*/ 61 h 143"/>
                    <a:gd name="T14" fmla="*/ 77 w 154"/>
                    <a:gd name="T15" fmla="*/ 61 h 143"/>
                    <a:gd name="T16" fmla="*/ 77 w 154"/>
                    <a:gd name="T17" fmla="*/ 79 h 143"/>
                    <a:gd name="T18" fmla="*/ 77 w 154"/>
                    <a:gd name="T19" fmla="*/ 79 h 143"/>
                    <a:gd name="T20" fmla="*/ 91 w 154"/>
                    <a:gd name="T21" fmla="*/ 93 h 143"/>
                    <a:gd name="T22" fmla="*/ 85 w 154"/>
                    <a:gd name="T23" fmla="*/ 104 h 143"/>
                    <a:gd name="T24" fmla="*/ 83 w 154"/>
                    <a:gd name="T25" fmla="*/ 105 h 143"/>
                    <a:gd name="T26" fmla="*/ 83 w 154"/>
                    <a:gd name="T27" fmla="*/ 122 h 143"/>
                    <a:gd name="T28" fmla="*/ 83 w 154"/>
                    <a:gd name="T29" fmla="*/ 126 h 143"/>
                    <a:gd name="T30" fmla="*/ 83 w 154"/>
                    <a:gd name="T31" fmla="*/ 126 h 143"/>
                    <a:gd name="T32" fmla="*/ 77 w 154"/>
                    <a:gd name="T33" fmla="*/ 126 h 143"/>
                    <a:gd name="T34" fmla="*/ 77 w 154"/>
                    <a:gd name="T35" fmla="*/ 143 h 143"/>
                    <a:gd name="T36" fmla="*/ 154 w 154"/>
                    <a:gd name="T37" fmla="*/ 143 h 143"/>
                    <a:gd name="T38" fmla="*/ 154 w 154"/>
                    <a:gd name="T39" fmla="*/ 61 h 143"/>
                    <a:gd name="T40" fmla="*/ 138 w 154"/>
                    <a:gd name="T41" fmla="*/ 61 h 143"/>
                    <a:gd name="T42" fmla="*/ 138 w 154"/>
                    <a:gd name="T43" fmla="*/ 23 h 143"/>
                    <a:gd name="T44" fmla="*/ 77 w 154"/>
                    <a:gd name="T45" fmla="*/ 0 h 143"/>
                    <a:gd name="T46" fmla="*/ 39 w 154"/>
                    <a:gd name="T47" fmla="*/ 0 h 143"/>
                    <a:gd name="T48" fmla="*/ 16 w 154"/>
                    <a:gd name="T49" fmla="*/ 23 h 143"/>
                    <a:gd name="T50" fmla="*/ 16 w 154"/>
                    <a:gd name="T51" fmla="*/ 61 h 143"/>
                    <a:gd name="T52" fmla="*/ 0 w 154"/>
                    <a:gd name="T53" fmla="*/ 61 h 143"/>
                    <a:gd name="T54" fmla="*/ 0 w 154"/>
                    <a:gd name="T55" fmla="*/ 143 h 143"/>
                    <a:gd name="T56" fmla="*/ 77 w 154"/>
                    <a:gd name="T57" fmla="*/ 143 h 143"/>
                    <a:gd name="T58" fmla="*/ 77 w 154"/>
                    <a:gd name="T59" fmla="*/ 126 h 143"/>
                    <a:gd name="T60" fmla="*/ 71 w 154"/>
                    <a:gd name="T61" fmla="*/ 126 h 143"/>
                    <a:gd name="T62" fmla="*/ 71 w 154"/>
                    <a:gd name="T63" fmla="*/ 122 h 143"/>
                    <a:gd name="T64" fmla="*/ 71 w 154"/>
                    <a:gd name="T65" fmla="*/ 105 h 143"/>
                    <a:gd name="T66" fmla="*/ 69 w 154"/>
                    <a:gd name="T67" fmla="*/ 104 h 143"/>
                    <a:gd name="T68" fmla="*/ 63 w 154"/>
                    <a:gd name="T69" fmla="*/ 93 h 143"/>
                    <a:gd name="T70" fmla="*/ 77 w 154"/>
                    <a:gd name="T71" fmla="*/ 79 h 143"/>
                    <a:gd name="T72" fmla="*/ 77 w 154"/>
                    <a:gd name="T73" fmla="*/ 61 h 143"/>
                    <a:gd name="T74" fmla="*/ 34 w 154"/>
                    <a:gd name="T75" fmla="*/ 61 h 143"/>
                    <a:gd name="T76" fmla="*/ 34 w 154"/>
                    <a:gd name="T77" fmla="*/ 61 h 143"/>
                    <a:gd name="T78" fmla="*/ 34 w 154"/>
                    <a:gd name="T79" fmla="*/ 23 h 143"/>
                    <a:gd name="T80" fmla="*/ 39 w 154"/>
                    <a:gd name="T81" fmla="*/ 18 h 143"/>
                    <a:gd name="T82" fmla="*/ 77 w 154"/>
                    <a:gd name="T83" fmla="*/ 18 h 143"/>
                    <a:gd name="T84" fmla="*/ 77 w 154"/>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43">
                      <a:moveTo>
                        <a:pt x="138" y="23"/>
                      </a:moveTo>
                      <a:cubicBezTo>
                        <a:pt x="138" y="10"/>
                        <a:pt x="128" y="0"/>
                        <a:pt x="115" y="0"/>
                      </a:cubicBezTo>
                      <a:cubicBezTo>
                        <a:pt x="77" y="0"/>
                        <a:pt x="77" y="0"/>
                        <a:pt x="77" y="0"/>
                      </a:cubicBezTo>
                      <a:cubicBezTo>
                        <a:pt x="77" y="18"/>
                        <a:pt x="77" y="18"/>
                        <a:pt x="77" y="18"/>
                      </a:cubicBezTo>
                      <a:cubicBezTo>
                        <a:pt x="115" y="18"/>
                        <a:pt x="115" y="18"/>
                        <a:pt x="115" y="18"/>
                      </a:cubicBezTo>
                      <a:cubicBezTo>
                        <a:pt x="118" y="18"/>
                        <a:pt x="120" y="20"/>
                        <a:pt x="120" y="23"/>
                      </a:cubicBezTo>
                      <a:cubicBezTo>
                        <a:pt x="120" y="61"/>
                        <a:pt x="120" y="61"/>
                        <a:pt x="120" y="61"/>
                      </a:cubicBezTo>
                      <a:cubicBezTo>
                        <a:pt x="77" y="61"/>
                        <a:pt x="77" y="61"/>
                        <a:pt x="77" y="61"/>
                      </a:cubicBezTo>
                      <a:cubicBezTo>
                        <a:pt x="77" y="79"/>
                        <a:pt x="77" y="79"/>
                        <a:pt x="77" y="79"/>
                      </a:cubicBezTo>
                      <a:cubicBezTo>
                        <a:pt x="77" y="79"/>
                        <a:pt x="77" y="79"/>
                        <a:pt x="77" y="79"/>
                      </a:cubicBezTo>
                      <a:cubicBezTo>
                        <a:pt x="85" y="79"/>
                        <a:pt x="91" y="85"/>
                        <a:pt x="91" y="93"/>
                      </a:cubicBezTo>
                      <a:cubicBezTo>
                        <a:pt x="91" y="97"/>
                        <a:pt x="89" y="102"/>
                        <a:pt x="85" y="104"/>
                      </a:cubicBezTo>
                      <a:cubicBezTo>
                        <a:pt x="85" y="105"/>
                        <a:pt x="84" y="105"/>
                        <a:pt x="83" y="105"/>
                      </a:cubicBezTo>
                      <a:cubicBezTo>
                        <a:pt x="83" y="122"/>
                        <a:pt x="83" y="122"/>
                        <a:pt x="83" y="122"/>
                      </a:cubicBezTo>
                      <a:cubicBezTo>
                        <a:pt x="83" y="126"/>
                        <a:pt x="83" y="126"/>
                        <a:pt x="83" y="126"/>
                      </a:cubicBezTo>
                      <a:cubicBezTo>
                        <a:pt x="83" y="126"/>
                        <a:pt x="83" y="126"/>
                        <a:pt x="83" y="126"/>
                      </a:cubicBezTo>
                      <a:cubicBezTo>
                        <a:pt x="77" y="126"/>
                        <a:pt x="77" y="126"/>
                        <a:pt x="77" y="126"/>
                      </a:cubicBezTo>
                      <a:cubicBezTo>
                        <a:pt x="77" y="143"/>
                        <a:pt x="77" y="143"/>
                        <a:pt x="77" y="143"/>
                      </a:cubicBezTo>
                      <a:cubicBezTo>
                        <a:pt x="154" y="143"/>
                        <a:pt x="154" y="143"/>
                        <a:pt x="154" y="143"/>
                      </a:cubicBezTo>
                      <a:cubicBezTo>
                        <a:pt x="154" y="61"/>
                        <a:pt x="154" y="61"/>
                        <a:pt x="154" y="61"/>
                      </a:cubicBezTo>
                      <a:cubicBezTo>
                        <a:pt x="138" y="61"/>
                        <a:pt x="138" y="61"/>
                        <a:pt x="138" y="61"/>
                      </a:cubicBezTo>
                      <a:lnTo>
                        <a:pt x="138" y="23"/>
                      </a:lnTo>
                      <a:close/>
                      <a:moveTo>
                        <a:pt x="77" y="0"/>
                      </a:moveTo>
                      <a:cubicBezTo>
                        <a:pt x="39" y="0"/>
                        <a:pt x="39" y="0"/>
                        <a:pt x="39" y="0"/>
                      </a:cubicBezTo>
                      <a:cubicBezTo>
                        <a:pt x="26" y="0"/>
                        <a:pt x="16" y="10"/>
                        <a:pt x="16" y="23"/>
                      </a:cubicBezTo>
                      <a:cubicBezTo>
                        <a:pt x="16" y="61"/>
                        <a:pt x="16" y="61"/>
                        <a:pt x="16" y="61"/>
                      </a:cubicBezTo>
                      <a:cubicBezTo>
                        <a:pt x="0" y="61"/>
                        <a:pt x="0" y="61"/>
                        <a:pt x="0" y="61"/>
                      </a:cubicBezTo>
                      <a:cubicBezTo>
                        <a:pt x="0" y="143"/>
                        <a:pt x="0" y="143"/>
                        <a:pt x="0" y="143"/>
                      </a:cubicBezTo>
                      <a:cubicBezTo>
                        <a:pt x="77" y="143"/>
                        <a:pt x="77" y="143"/>
                        <a:pt x="77" y="143"/>
                      </a:cubicBezTo>
                      <a:cubicBezTo>
                        <a:pt x="77" y="126"/>
                        <a:pt x="77" y="126"/>
                        <a:pt x="77" y="126"/>
                      </a:cubicBezTo>
                      <a:cubicBezTo>
                        <a:pt x="71" y="126"/>
                        <a:pt x="71" y="126"/>
                        <a:pt x="71" y="126"/>
                      </a:cubicBezTo>
                      <a:cubicBezTo>
                        <a:pt x="71" y="122"/>
                        <a:pt x="71" y="122"/>
                        <a:pt x="71" y="122"/>
                      </a:cubicBezTo>
                      <a:cubicBezTo>
                        <a:pt x="71" y="105"/>
                        <a:pt x="71" y="105"/>
                        <a:pt x="71" y="105"/>
                      </a:cubicBezTo>
                      <a:cubicBezTo>
                        <a:pt x="70" y="105"/>
                        <a:pt x="70" y="105"/>
                        <a:pt x="69" y="104"/>
                      </a:cubicBezTo>
                      <a:cubicBezTo>
                        <a:pt x="66" y="102"/>
                        <a:pt x="63" y="97"/>
                        <a:pt x="63" y="93"/>
                      </a:cubicBezTo>
                      <a:cubicBezTo>
                        <a:pt x="63" y="85"/>
                        <a:pt x="69" y="79"/>
                        <a:pt x="77" y="79"/>
                      </a:cubicBezTo>
                      <a:cubicBezTo>
                        <a:pt x="77" y="61"/>
                        <a:pt x="77" y="61"/>
                        <a:pt x="77" y="61"/>
                      </a:cubicBezTo>
                      <a:cubicBezTo>
                        <a:pt x="34" y="61"/>
                        <a:pt x="34" y="61"/>
                        <a:pt x="34" y="61"/>
                      </a:cubicBezTo>
                      <a:cubicBezTo>
                        <a:pt x="34" y="61"/>
                        <a:pt x="34" y="61"/>
                        <a:pt x="34" y="61"/>
                      </a:cubicBezTo>
                      <a:cubicBezTo>
                        <a:pt x="34" y="23"/>
                        <a:pt x="34" y="23"/>
                        <a:pt x="34" y="23"/>
                      </a:cubicBezTo>
                      <a:cubicBezTo>
                        <a:pt x="34" y="20"/>
                        <a:pt x="36" y="18"/>
                        <a:pt x="39" y="18"/>
                      </a:cubicBezTo>
                      <a:cubicBezTo>
                        <a:pt x="77" y="18"/>
                        <a:pt x="77" y="18"/>
                        <a:pt x="77" y="18"/>
                      </a:cubicBezTo>
                      <a:lnTo>
                        <a:pt x="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30" name="Freeform 297"/>
                <p:cNvSpPr/>
                <p:nvPr/>
              </p:nvSpPr>
              <p:spPr bwMode="auto">
                <a:xfrm>
                  <a:off x="8869363" y="1573213"/>
                  <a:ext cx="615950" cy="514350"/>
                </a:xfrm>
                <a:custGeom>
                  <a:avLst/>
                  <a:gdLst>
                    <a:gd name="T0" fmla="*/ 109 w 164"/>
                    <a:gd name="T1" fmla="*/ 0 h 137"/>
                    <a:gd name="T2" fmla="*/ 58 w 164"/>
                    <a:gd name="T3" fmla="*/ 0 h 137"/>
                    <a:gd name="T4" fmla="*/ 0 w 164"/>
                    <a:gd name="T5" fmla="*/ 48 h 137"/>
                    <a:gd name="T6" fmla="*/ 16 w 164"/>
                    <a:gd name="T7" fmla="*/ 71 h 137"/>
                    <a:gd name="T8" fmla="*/ 37 w 164"/>
                    <a:gd name="T9" fmla="*/ 50 h 137"/>
                    <a:gd name="T10" fmla="*/ 36 w 164"/>
                    <a:gd name="T11" fmla="*/ 137 h 137"/>
                    <a:gd name="T12" fmla="*/ 82 w 164"/>
                    <a:gd name="T13" fmla="*/ 137 h 137"/>
                    <a:gd name="T14" fmla="*/ 127 w 164"/>
                    <a:gd name="T15" fmla="*/ 137 h 137"/>
                    <a:gd name="T16" fmla="*/ 127 w 164"/>
                    <a:gd name="T17" fmla="*/ 50 h 137"/>
                    <a:gd name="T18" fmla="*/ 148 w 164"/>
                    <a:gd name="T19" fmla="*/ 71 h 137"/>
                    <a:gd name="T20" fmla="*/ 164 w 164"/>
                    <a:gd name="T21" fmla="*/ 48 h 137"/>
                    <a:gd name="T22" fmla="*/ 109 w 164"/>
                    <a:gd name="T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7">
                      <a:moveTo>
                        <a:pt x="109" y="0"/>
                      </a:moveTo>
                      <a:cubicBezTo>
                        <a:pt x="101" y="14"/>
                        <a:pt x="67" y="14"/>
                        <a:pt x="58" y="0"/>
                      </a:cubicBezTo>
                      <a:cubicBezTo>
                        <a:pt x="58" y="0"/>
                        <a:pt x="8" y="28"/>
                        <a:pt x="0" y="48"/>
                      </a:cubicBezTo>
                      <a:cubicBezTo>
                        <a:pt x="16" y="71"/>
                        <a:pt x="16" y="71"/>
                        <a:pt x="16" y="71"/>
                      </a:cubicBezTo>
                      <a:cubicBezTo>
                        <a:pt x="16" y="71"/>
                        <a:pt x="30" y="56"/>
                        <a:pt x="37" y="50"/>
                      </a:cubicBezTo>
                      <a:cubicBezTo>
                        <a:pt x="36" y="137"/>
                        <a:pt x="36" y="137"/>
                        <a:pt x="36" y="137"/>
                      </a:cubicBezTo>
                      <a:cubicBezTo>
                        <a:pt x="82" y="137"/>
                        <a:pt x="82" y="137"/>
                        <a:pt x="82" y="137"/>
                      </a:cubicBezTo>
                      <a:cubicBezTo>
                        <a:pt x="127" y="137"/>
                        <a:pt x="127" y="137"/>
                        <a:pt x="127" y="137"/>
                      </a:cubicBezTo>
                      <a:cubicBezTo>
                        <a:pt x="127" y="50"/>
                        <a:pt x="127" y="50"/>
                        <a:pt x="127" y="50"/>
                      </a:cubicBezTo>
                      <a:cubicBezTo>
                        <a:pt x="134" y="56"/>
                        <a:pt x="148" y="71"/>
                        <a:pt x="148" y="71"/>
                      </a:cubicBezTo>
                      <a:cubicBezTo>
                        <a:pt x="164" y="48"/>
                        <a:pt x="164" y="48"/>
                        <a:pt x="164" y="48"/>
                      </a:cubicBezTo>
                      <a:cubicBezTo>
                        <a:pt x="155" y="28"/>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31" name="Freeform 298"/>
                <p:cNvSpPr/>
                <p:nvPr/>
              </p:nvSpPr>
              <p:spPr bwMode="auto">
                <a:xfrm>
                  <a:off x="9099550" y="1547813"/>
                  <a:ext cx="171450" cy="49213"/>
                </a:xfrm>
                <a:custGeom>
                  <a:avLst/>
                  <a:gdLst>
                    <a:gd name="T0" fmla="*/ 23 w 46"/>
                    <a:gd name="T1" fmla="*/ 13 h 13"/>
                    <a:gd name="T2" fmla="*/ 45 w 46"/>
                    <a:gd name="T3" fmla="*/ 4 h 13"/>
                    <a:gd name="T4" fmla="*/ 44 w 46"/>
                    <a:gd name="T5" fmla="*/ 1 h 13"/>
                    <a:gd name="T6" fmla="*/ 41 w 46"/>
                    <a:gd name="T7" fmla="*/ 2 h 13"/>
                    <a:gd name="T8" fmla="*/ 23 w 46"/>
                    <a:gd name="T9" fmla="*/ 9 h 13"/>
                    <a:gd name="T10" fmla="*/ 4 w 46"/>
                    <a:gd name="T11" fmla="*/ 2 h 13"/>
                    <a:gd name="T12" fmla="*/ 1 w 46"/>
                    <a:gd name="T13" fmla="*/ 1 h 13"/>
                    <a:gd name="T14" fmla="*/ 0 w 46"/>
                    <a:gd name="T15" fmla="*/ 4 h 13"/>
                    <a:gd name="T16" fmla="*/ 23 w 4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
                      <a:moveTo>
                        <a:pt x="23" y="13"/>
                      </a:moveTo>
                      <a:cubicBezTo>
                        <a:pt x="33" y="13"/>
                        <a:pt x="42" y="10"/>
                        <a:pt x="45" y="4"/>
                      </a:cubicBezTo>
                      <a:cubicBezTo>
                        <a:pt x="46" y="3"/>
                        <a:pt x="45" y="1"/>
                        <a:pt x="44" y="1"/>
                      </a:cubicBezTo>
                      <a:cubicBezTo>
                        <a:pt x="43" y="0"/>
                        <a:pt x="41" y="1"/>
                        <a:pt x="41" y="2"/>
                      </a:cubicBezTo>
                      <a:cubicBezTo>
                        <a:pt x="39" y="5"/>
                        <a:pt x="32" y="9"/>
                        <a:pt x="23" y="9"/>
                      </a:cubicBezTo>
                      <a:cubicBezTo>
                        <a:pt x="13" y="9"/>
                        <a:pt x="6" y="5"/>
                        <a:pt x="4" y="2"/>
                      </a:cubicBezTo>
                      <a:cubicBezTo>
                        <a:pt x="4" y="1"/>
                        <a:pt x="2" y="0"/>
                        <a:pt x="1" y="1"/>
                      </a:cubicBezTo>
                      <a:cubicBezTo>
                        <a:pt x="0" y="1"/>
                        <a:pt x="0" y="3"/>
                        <a:pt x="0" y="4"/>
                      </a:cubicBezTo>
                      <a:cubicBezTo>
                        <a:pt x="3" y="10"/>
                        <a:pt x="12" y="13"/>
                        <a:pt x="2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32" name="Freeform 299"/>
                <p:cNvSpPr/>
                <p:nvPr/>
              </p:nvSpPr>
              <p:spPr bwMode="auto">
                <a:xfrm>
                  <a:off x="2066925" y="2906713"/>
                  <a:ext cx="395288" cy="244475"/>
                </a:xfrm>
                <a:custGeom>
                  <a:avLst/>
                  <a:gdLst>
                    <a:gd name="T0" fmla="*/ 105 w 105"/>
                    <a:gd name="T1" fmla="*/ 65 h 65"/>
                    <a:gd name="T2" fmla="*/ 105 w 105"/>
                    <a:gd name="T3" fmla="*/ 20 h 65"/>
                    <a:gd name="T4" fmla="*/ 85 w 105"/>
                    <a:gd name="T5" fmla="*/ 0 h 65"/>
                    <a:gd name="T6" fmla="*/ 20 w 105"/>
                    <a:gd name="T7" fmla="*/ 0 h 65"/>
                    <a:gd name="T8" fmla="*/ 0 w 105"/>
                    <a:gd name="T9" fmla="*/ 20 h 65"/>
                    <a:gd name="T10" fmla="*/ 0 w 105"/>
                    <a:gd name="T11" fmla="*/ 45 h 65"/>
                    <a:gd name="T12" fmla="*/ 16 w 105"/>
                    <a:gd name="T13" fmla="*/ 45 h 65"/>
                    <a:gd name="T14" fmla="*/ 16 w 105"/>
                    <a:gd name="T15" fmla="*/ 20 h 65"/>
                    <a:gd name="T16" fmla="*/ 20 w 105"/>
                    <a:gd name="T17" fmla="*/ 16 h 65"/>
                    <a:gd name="T18" fmla="*/ 85 w 105"/>
                    <a:gd name="T19" fmla="*/ 16 h 65"/>
                    <a:gd name="T20" fmla="*/ 89 w 105"/>
                    <a:gd name="T21" fmla="*/ 20 h 65"/>
                    <a:gd name="T22" fmla="*/ 89 w 105"/>
                    <a:gd name="T23" fmla="*/ 65 h 65"/>
                    <a:gd name="T24" fmla="*/ 105 w 105"/>
                    <a:gd name="T2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65">
                      <a:moveTo>
                        <a:pt x="105" y="65"/>
                      </a:moveTo>
                      <a:cubicBezTo>
                        <a:pt x="105" y="20"/>
                        <a:pt x="105" y="20"/>
                        <a:pt x="105" y="20"/>
                      </a:cubicBezTo>
                      <a:cubicBezTo>
                        <a:pt x="105" y="9"/>
                        <a:pt x="96" y="0"/>
                        <a:pt x="85" y="0"/>
                      </a:cubicBezTo>
                      <a:cubicBezTo>
                        <a:pt x="20" y="0"/>
                        <a:pt x="20" y="0"/>
                        <a:pt x="20" y="0"/>
                      </a:cubicBezTo>
                      <a:cubicBezTo>
                        <a:pt x="9" y="0"/>
                        <a:pt x="0" y="9"/>
                        <a:pt x="0" y="20"/>
                      </a:cubicBezTo>
                      <a:cubicBezTo>
                        <a:pt x="0" y="45"/>
                        <a:pt x="0" y="45"/>
                        <a:pt x="0" y="45"/>
                      </a:cubicBezTo>
                      <a:cubicBezTo>
                        <a:pt x="16" y="45"/>
                        <a:pt x="16" y="45"/>
                        <a:pt x="16" y="45"/>
                      </a:cubicBezTo>
                      <a:cubicBezTo>
                        <a:pt x="16" y="20"/>
                        <a:pt x="16" y="20"/>
                        <a:pt x="16" y="20"/>
                      </a:cubicBezTo>
                      <a:cubicBezTo>
                        <a:pt x="16" y="18"/>
                        <a:pt x="18" y="16"/>
                        <a:pt x="20" y="16"/>
                      </a:cubicBezTo>
                      <a:cubicBezTo>
                        <a:pt x="85" y="16"/>
                        <a:pt x="85" y="16"/>
                        <a:pt x="85" y="16"/>
                      </a:cubicBezTo>
                      <a:cubicBezTo>
                        <a:pt x="88" y="16"/>
                        <a:pt x="89" y="18"/>
                        <a:pt x="89" y="20"/>
                      </a:cubicBezTo>
                      <a:cubicBezTo>
                        <a:pt x="89" y="65"/>
                        <a:pt x="89" y="65"/>
                        <a:pt x="89" y="65"/>
                      </a:cubicBezTo>
                      <a:lnTo>
                        <a:pt x="105"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33" name="Freeform 300"/>
                <p:cNvSpPr>
                  <a:spLocks noEditPoints="1"/>
                </p:cNvSpPr>
                <p:nvPr/>
              </p:nvSpPr>
              <p:spPr bwMode="auto">
                <a:xfrm>
                  <a:off x="2014538" y="3167063"/>
                  <a:ext cx="495300" cy="280988"/>
                </a:xfrm>
                <a:custGeom>
                  <a:avLst/>
                  <a:gdLst>
                    <a:gd name="T0" fmla="*/ 103 w 132"/>
                    <a:gd name="T1" fmla="*/ 0 h 75"/>
                    <a:gd name="T2" fmla="*/ 66 w 132"/>
                    <a:gd name="T3" fmla="*/ 0 h 75"/>
                    <a:gd name="T4" fmla="*/ 66 w 132"/>
                    <a:gd name="T5" fmla="*/ 20 h 75"/>
                    <a:gd name="T6" fmla="*/ 78 w 132"/>
                    <a:gd name="T7" fmla="*/ 32 h 75"/>
                    <a:gd name="T8" fmla="*/ 71 w 132"/>
                    <a:gd name="T9" fmla="*/ 43 h 75"/>
                    <a:gd name="T10" fmla="*/ 71 w 132"/>
                    <a:gd name="T11" fmla="*/ 43 h 75"/>
                    <a:gd name="T12" fmla="*/ 71 w 132"/>
                    <a:gd name="T13" fmla="*/ 61 h 75"/>
                    <a:gd name="T14" fmla="*/ 66 w 132"/>
                    <a:gd name="T15" fmla="*/ 61 h 75"/>
                    <a:gd name="T16" fmla="*/ 66 w 132"/>
                    <a:gd name="T17" fmla="*/ 75 h 75"/>
                    <a:gd name="T18" fmla="*/ 132 w 132"/>
                    <a:gd name="T19" fmla="*/ 75 h 75"/>
                    <a:gd name="T20" fmla="*/ 132 w 132"/>
                    <a:gd name="T21" fmla="*/ 0 h 75"/>
                    <a:gd name="T22" fmla="*/ 119 w 132"/>
                    <a:gd name="T23" fmla="*/ 0 h 75"/>
                    <a:gd name="T24" fmla="*/ 103 w 132"/>
                    <a:gd name="T25" fmla="*/ 0 h 75"/>
                    <a:gd name="T26" fmla="*/ 66 w 132"/>
                    <a:gd name="T27" fmla="*/ 0 h 75"/>
                    <a:gd name="T28" fmla="*/ 0 w 132"/>
                    <a:gd name="T29" fmla="*/ 0 h 75"/>
                    <a:gd name="T30" fmla="*/ 0 w 132"/>
                    <a:gd name="T31" fmla="*/ 75 h 75"/>
                    <a:gd name="T32" fmla="*/ 66 w 132"/>
                    <a:gd name="T33" fmla="*/ 75 h 75"/>
                    <a:gd name="T34" fmla="*/ 66 w 132"/>
                    <a:gd name="T35" fmla="*/ 61 h 75"/>
                    <a:gd name="T36" fmla="*/ 61 w 132"/>
                    <a:gd name="T37" fmla="*/ 61 h 75"/>
                    <a:gd name="T38" fmla="*/ 61 w 132"/>
                    <a:gd name="T39" fmla="*/ 43 h 75"/>
                    <a:gd name="T40" fmla="*/ 54 w 132"/>
                    <a:gd name="T41" fmla="*/ 32 h 75"/>
                    <a:gd name="T42" fmla="*/ 66 w 132"/>
                    <a:gd name="T43" fmla="*/ 20 h 75"/>
                    <a:gd name="T44" fmla="*/ 66 w 132"/>
                    <a:gd name="T45" fmla="*/ 20 h 75"/>
                    <a:gd name="T46" fmla="*/ 66 w 132"/>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75">
                      <a:moveTo>
                        <a:pt x="103" y="0"/>
                      </a:moveTo>
                      <a:cubicBezTo>
                        <a:pt x="66" y="0"/>
                        <a:pt x="66" y="0"/>
                        <a:pt x="66" y="0"/>
                      </a:cubicBezTo>
                      <a:cubicBezTo>
                        <a:pt x="66" y="20"/>
                        <a:pt x="66" y="20"/>
                        <a:pt x="66" y="20"/>
                      </a:cubicBezTo>
                      <a:cubicBezTo>
                        <a:pt x="73" y="20"/>
                        <a:pt x="78" y="26"/>
                        <a:pt x="78" y="32"/>
                      </a:cubicBezTo>
                      <a:cubicBezTo>
                        <a:pt x="78" y="37"/>
                        <a:pt x="75" y="41"/>
                        <a:pt x="71" y="43"/>
                      </a:cubicBezTo>
                      <a:cubicBezTo>
                        <a:pt x="71" y="43"/>
                        <a:pt x="71" y="43"/>
                        <a:pt x="71" y="43"/>
                      </a:cubicBezTo>
                      <a:cubicBezTo>
                        <a:pt x="71" y="61"/>
                        <a:pt x="71" y="61"/>
                        <a:pt x="71" y="61"/>
                      </a:cubicBezTo>
                      <a:cubicBezTo>
                        <a:pt x="66" y="61"/>
                        <a:pt x="66" y="61"/>
                        <a:pt x="66" y="61"/>
                      </a:cubicBezTo>
                      <a:cubicBezTo>
                        <a:pt x="66" y="75"/>
                        <a:pt x="66" y="75"/>
                        <a:pt x="66" y="75"/>
                      </a:cubicBezTo>
                      <a:cubicBezTo>
                        <a:pt x="132" y="75"/>
                        <a:pt x="132" y="75"/>
                        <a:pt x="132" y="75"/>
                      </a:cubicBezTo>
                      <a:cubicBezTo>
                        <a:pt x="132" y="0"/>
                        <a:pt x="132" y="0"/>
                        <a:pt x="132" y="0"/>
                      </a:cubicBezTo>
                      <a:cubicBezTo>
                        <a:pt x="119" y="0"/>
                        <a:pt x="119" y="0"/>
                        <a:pt x="119" y="0"/>
                      </a:cubicBezTo>
                      <a:lnTo>
                        <a:pt x="103" y="0"/>
                      </a:lnTo>
                      <a:close/>
                      <a:moveTo>
                        <a:pt x="66" y="0"/>
                      </a:moveTo>
                      <a:cubicBezTo>
                        <a:pt x="0" y="0"/>
                        <a:pt x="0" y="0"/>
                        <a:pt x="0" y="0"/>
                      </a:cubicBezTo>
                      <a:cubicBezTo>
                        <a:pt x="0" y="75"/>
                        <a:pt x="0" y="75"/>
                        <a:pt x="0" y="75"/>
                      </a:cubicBezTo>
                      <a:cubicBezTo>
                        <a:pt x="66" y="75"/>
                        <a:pt x="66" y="75"/>
                        <a:pt x="66" y="75"/>
                      </a:cubicBezTo>
                      <a:cubicBezTo>
                        <a:pt x="66" y="61"/>
                        <a:pt x="66" y="61"/>
                        <a:pt x="66" y="61"/>
                      </a:cubicBezTo>
                      <a:cubicBezTo>
                        <a:pt x="61" y="61"/>
                        <a:pt x="61" y="61"/>
                        <a:pt x="61" y="61"/>
                      </a:cubicBezTo>
                      <a:cubicBezTo>
                        <a:pt x="61" y="43"/>
                        <a:pt x="61" y="43"/>
                        <a:pt x="61" y="43"/>
                      </a:cubicBezTo>
                      <a:cubicBezTo>
                        <a:pt x="57" y="41"/>
                        <a:pt x="54" y="37"/>
                        <a:pt x="54" y="32"/>
                      </a:cubicBezTo>
                      <a:cubicBezTo>
                        <a:pt x="54" y="26"/>
                        <a:pt x="60" y="20"/>
                        <a:pt x="66" y="20"/>
                      </a:cubicBezTo>
                      <a:cubicBezTo>
                        <a:pt x="66" y="20"/>
                        <a:pt x="66" y="20"/>
                        <a:pt x="66" y="20"/>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34" name="Freeform 301"/>
                <p:cNvSpPr/>
                <p:nvPr/>
              </p:nvSpPr>
              <p:spPr bwMode="auto">
                <a:xfrm>
                  <a:off x="5983288" y="3854450"/>
                  <a:ext cx="717550" cy="671513"/>
                </a:xfrm>
                <a:custGeom>
                  <a:avLst/>
                  <a:gdLst>
                    <a:gd name="T0" fmla="*/ 27 w 191"/>
                    <a:gd name="T1" fmla="*/ 144 h 179"/>
                    <a:gd name="T2" fmla="*/ 79 w 191"/>
                    <a:gd name="T3" fmla="*/ 117 h 179"/>
                    <a:gd name="T4" fmla="*/ 89 w 191"/>
                    <a:gd name="T5" fmla="*/ 116 h 179"/>
                    <a:gd name="T6" fmla="*/ 90 w 191"/>
                    <a:gd name="T7" fmla="*/ 126 h 179"/>
                    <a:gd name="T8" fmla="*/ 89 w 191"/>
                    <a:gd name="T9" fmla="*/ 148 h 179"/>
                    <a:gd name="T10" fmla="*/ 87 w 191"/>
                    <a:gd name="T11" fmla="*/ 179 h 179"/>
                    <a:gd name="T12" fmla="*/ 103 w 191"/>
                    <a:gd name="T13" fmla="*/ 179 h 179"/>
                    <a:gd name="T14" fmla="*/ 102 w 191"/>
                    <a:gd name="T15" fmla="*/ 148 h 179"/>
                    <a:gd name="T16" fmla="*/ 101 w 191"/>
                    <a:gd name="T17" fmla="*/ 126 h 179"/>
                    <a:gd name="T18" fmla="*/ 102 w 191"/>
                    <a:gd name="T19" fmla="*/ 116 h 179"/>
                    <a:gd name="T20" fmla="*/ 111 w 191"/>
                    <a:gd name="T21" fmla="*/ 117 h 179"/>
                    <a:gd name="T22" fmla="*/ 163 w 191"/>
                    <a:gd name="T23" fmla="*/ 144 h 179"/>
                    <a:gd name="T24" fmla="*/ 184 w 191"/>
                    <a:gd name="T25" fmla="*/ 123 h 179"/>
                    <a:gd name="T26" fmla="*/ 171 w 191"/>
                    <a:gd name="T27" fmla="*/ 58 h 179"/>
                    <a:gd name="T28" fmla="*/ 106 w 191"/>
                    <a:gd name="T29" fmla="*/ 99 h 179"/>
                    <a:gd name="T30" fmla="*/ 103 w 191"/>
                    <a:gd name="T31" fmla="*/ 93 h 179"/>
                    <a:gd name="T32" fmla="*/ 115 w 191"/>
                    <a:gd name="T33" fmla="*/ 72 h 179"/>
                    <a:gd name="T34" fmla="*/ 136 w 191"/>
                    <a:gd name="T35" fmla="*/ 22 h 179"/>
                    <a:gd name="T36" fmla="*/ 95 w 191"/>
                    <a:gd name="T37" fmla="*/ 0 h 179"/>
                    <a:gd name="T38" fmla="*/ 54 w 191"/>
                    <a:gd name="T39" fmla="*/ 22 h 179"/>
                    <a:gd name="T40" fmla="*/ 76 w 191"/>
                    <a:gd name="T41" fmla="*/ 72 h 179"/>
                    <a:gd name="T42" fmla="*/ 87 w 191"/>
                    <a:gd name="T43" fmla="*/ 93 h 179"/>
                    <a:gd name="T44" fmla="*/ 85 w 191"/>
                    <a:gd name="T45" fmla="*/ 99 h 179"/>
                    <a:gd name="T46" fmla="*/ 20 w 191"/>
                    <a:gd name="T47" fmla="*/ 58 h 179"/>
                    <a:gd name="T48" fmla="*/ 7 w 191"/>
                    <a:gd name="T49" fmla="*/ 123 h 179"/>
                    <a:gd name="T50" fmla="*/ 27 w 191"/>
                    <a:gd name="T51"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1" h="179">
                      <a:moveTo>
                        <a:pt x="27" y="144"/>
                      </a:moveTo>
                      <a:cubicBezTo>
                        <a:pt x="47" y="146"/>
                        <a:pt x="64" y="126"/>
                        <a:pt x="79" y="117"/>
                      </a:cubicBezTo>
                      <a:cubicBezTo>
                        <a:pt x="81" y="116"/>
                        <a:pt x="87" y="113"/>
                        <a:pt x="89" y="116"/>
                      </a:cubicBezTo>
                      <a:cubicBezTo>
                        <a:pt x="91" y="118"/>
                        <a:pt x="90" y="123"/>
                        <a:pt x="90" y="126"/>
                      </a:cubicBezTo>
                      <a:cubicBezTo>
                        <a:pt x="89" y="133"/>
                        <a:pt x="89" y="140"/>
                        <a:pt x="89" y="148"/>
                      </a:cubicBezTo>
                      <a:cubicBezTo>
                        <a:pt x="88" y="156"/>
                        <a:pt x="88" y="170"/>
                        <a:pt x="87" y="179"/>
                      </a:cubicBezTo>
                      <a:cubicBezTo>
                        <a:pt x="103" y="179"/>
                        <a:pt x="103" y="179"/>
                        <a:pt x="103" y="179"/>
                      </a:cubicBezTo>
                      <a:cubicBezTo>
                        <a:pt x="103" y="170"/>
                        <a:pt x="102" y="156"/>
                        <a:pt x="102" y="148"/>
                      </a:cubicBezTo>
                      <a:cubicBezTo>
                        <a:pt x="102" y="140"/>
                        <a:pt x="101" y="133"/>
                        <a:pt x="101" y="126"/>
                      </a:cubicBezTo>
                      <a:cubicBezTo>
                        <a:pt x="101" y="123"/>
                        <a:pt x="100" y="118"/>
                        <a:pt x="102" y="116"/>
                      </a:cubicBezTo>
                      <a:cubicBezTo>
                        <a:pt x="104" y="113"/>
                        <a:pt x="109" y="116"/>
                        <a:pt x="111" y="117"/>
                      </a:cubicBezTo>
                      <a:cubicBezTo>
                        <a:pt x="127" y="126"/>
                        <a:pt x="143" y="146"/>
                        <a:pt x="163" y="144"/>
                      </a:cubicBezTo>
                      <a:cubicBezTo>
                        <a:pt x="174" y="143"/>
                        <a:pt x="181" y="133"/>
                        <a:pt x="184" y="123"/>
                      </a:cubicBezTo>
                      <a:cubicBezTo>
                        <a:pt x="190" y="105"/>
                        <a:pt x="191" y="70"/>
                        <a:pt x="171" y="58"/>
                      </a:cubicBezTo>
                      <a:cubicBezTo>
                        <a:pt x="141" y="40"/>
                        <a:pt x="131" y="97"/>
                        <a:pt x="106" y="99"/>
                      </a:cubicBezTo>
                      <a:cubicBezTo>
                        <a:pt x="101" y="100"/>
                        <a:pt x="102" y="98"/>
                        <a:pt x="103" y="93"/>
                      </a:cubicBezTo>
                      <a:cubicBezTo>
                        <a:pt x="106" y="86"/>
                        <a:pt x="110" y="78"/>
                        <a:pt x="115" y="72"/>
                      </a:cubicBezTo>
                      <a:cubicBezTo>
                        <a:pt x="125" y="58"/>
                        <a:pt x="139" y="40"/>
                        <a:pt x="136" y="22"/>
                      </a:cubicBezTo>
                      <a:cubicBezTo>
                        <a:pt x="134" y="5"/>
                        <a:pt x="113" y="0"/>
                        <a:pt x="95" y="0"/>
                      </a:cubicBezTo>
                      <a:cubicBezTo>
                        <a:pt x="77" y="0"/>
                        <a:pt x="57" y="5"/>
                        <a:pt x="54" y="22"/>
                      </a:cubicBezTo>
                      <a:cubicBezTo>
                        <a:pt x="51" y="40"/>
                        <a:pt x="65" y="58"/>
                        <a:pt x="76" y="72"/>
                      </a:cubicBezTo>
                      <a:cubicBezTo>
                        <a:pt x="81" y="78"/>
                        <a:pt x="85" y="86"/>
                        <a:pt x="87" y="93"/>
                      </a:cubicBezTo>
                      <a:cubicBezTo>
                        <a:pt x="89" y="98"/>
                        <a:pt x="89" y="100"/>
                        <a:pt x="85" y="99"/>
                      </a:cubicBezTo>
                      <a:cubicBezTo>
                        <a:pt x="59" y="97"/>
                        <a:pt x="49" y="40"/>
                        <a:pt x="20" y="58"/>
                      </a:cubicBezTo>
                      <a:cubicBezTo>
                        <a:pt x="0" y="70"/>
                        <a:pt x="0" y="105"/>
                        <a:pt x="7" y="123"/>
                      </a:cubicBezTo>
                      <a:cubicBezTo>
                        <a:pt x="10" y="133"/>
                        <a:pt x="17" y="143"/>
                        <a:pt x="27"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35" name="Freeform 302"/>
                <p:cNvSpPr/>
                <p:nvPr/>
              </p:nvSpPr>
              <p:spPr bwMode="auto">
                <a:xfrm>
                  <a:off x="1271588" y="2366963"/>
                  <a:ext cx="511175" cy="547688"/>
                </a:xfrm>
                <a:custGeom>
                  <a:avLst/>
                  <a:gdLst>
                    <a:gd name="T0" fmla="*/ 112 w 136"/>
                    <a:gd name="T1" fmla="*/ 100 h 146"/>
                    <a:gd name="T2" fmla="*/ 122 w 136"/>
                    <a:gd name="T3" fmla="*/ 95 h 146"/>
                    <a:gd name="T4" fmla="*/ 134 w 136"/>
                    <a:gd name="T5" fmla="*/ 90 h 146"/>
                    <a:gd name="T6" fmla="*/ 136 w 136"/>
                    <a:gd name="T7" fmla="*/ 73 h 146"/>
                    <a:gd name="T8" fmla="*/ 132 w 136"/>
                    <a:gd name="T9" fmla="*/ 43 h 146"/>
                    <a:gd name="T10" fmla="*/ 101 w 136"/>
                    <a:gd name="T11" fmla="*/ 69 h 146"/>
                    <a:gd name="T12" fmla="*/ 91 w 136"/>
                    <a:gd name="T13" fmla="*/ 79 h 146"/>
                    <a:gd name="T14" fmla="*/ 92 w 136"/>
                    <a:gd name="T15" fmla="*/ 68 h 146"/>
                    <a:gd name="T16" fmla="*/ 102 w 136"/>
                    <a:gd name="T17" fmla="*/ 48 h 146"/>
                    <a:gd name="T18" fmla="*/ 93 w 136"/>
                    <a:gd name="T19" fmla="*/ 29 h 146"/>
                    <a:gd name="T20" fmla="*/ 68 w 136"/>
                    <a:gd name="T21" fmla="*/ 0 h 146"/>
                    <a:gd name="T22" fmla="*/ 68 w 136"/>
                    <a:gd name="T23" fmla="*/ 0 h 146"/>
                    <a:gd name="T24" fmla="*/ 68 w 136"/>
                    <a:gd name="T25" fmla="*/ 0 h 146"/>
                    <a:gd name="T26" fmla="*/ 68 w 136"/>
                    <a:gd name="T27" fmla="*/ 0 h 146"/>
                    <a:gd name="T28" fmla="*/ 68 w 136"/>
                    <a:gd name="T29" fmla="*/ 0 h 146"/>
                    <a:gd name="T30" fmla="*/ 43 w 136"/>
                    <a:gd name="T31" fmla="*/ 29 h 146"/>
                    <a:gd name="T32" fmla="*/ 34 w 136"/>
                    <a:gd name="T33" fmla="*/ 48 h 146"/>
                    <a:gd name="T34" fmla="*/ 44 w 136"/>
                    <a:gd name="T35" fmla="*/ 68 h 146"/>
                    <a:gd name="T36" fmla="*/ 45 w 136"/>
                    <a:gd name="T37" fmla="*/ 79 h 146"/>
                    <a:gd name="T38" fmla="*/ 35 w 136"/>
                    <a:gd name="T39" fmla="*/ 69 h 146"/>
                    <a:gd name="T40" fmla="*/ 4 w 136"/>
                    <a:gd name="T41" fmla="*/ 43 h 146"/>
                    <a:gd name="T42" fmla="*/ 0 w 136"/>
                    <a:gd name="T43" fmla="*/ 73 h 146"/>
                    <a:gd name="T44" fmla="*/ 2 w 136"/>
                    <a:gd name="T45" fmla="*/ 90 h 146"/>
                    <a:gd name="T46" fmla="*/ 14 w 136"/>
                    <a:gd name="T47" fmla="*/ 95 h 146"/>
                    <a:gd name="T48" fmla="*/ 24 w 136"/>
                    <a:gd name="T49" fmla="*/ 100 h 146"/>
                    <a:gd name="T50" fmla="*/ 22 w 136"/>
                    <a:gd name="T51" fmla="*/ 107 h 146"/>
                    <a:gd name="T52" fmla="*/ 0 w 136"/>
                    <a:gd name="T53" fmla="*/ 100 h 146"/>
                    <a:gd name="T54" fmla="*/ 31 w 136"/>
                    <a:gd name="T55" fmla="*/ 143 h 146"/>
                    <a:gd name="T56" fmla="*/ 46 w 136"/>
                    <a:gd name="T57" fmla="*/ 140 h 146"/>
                    <a:gd name="T58" fmla="*/ 60 w 136"/>
                    <a:gd name="T59" fmla="*/ 131 h 146"/>
                    <a:gd name="T60" fmla="*/ 65 w 136"/>
                    <a:gd name="T61" fmla="*/ 129 h 146"/>
                    <a:gd name="T62" fmla="*/ 65 w 136"/>
                    <a:gd name="T63" fmla="*/ 123 h 146"/>
                    <a:gd name="T64" fmla="*/ 68 w 136"/>
                    <a:gd name="T65" fmla="*/ 65 h 146"/>
                    <a:gd name="T66" fmla="*/ 71 w 136"/>
                    <a:gd name="T67" fmla="*/ 123 h 146"/>
                    <a:gd name="T68" fmla="*/ 71 w 136"/>
                    <a:gd name="T69" fmla="*/ 129 h 146"/>
                    <a:gd name="T70" fmla="*/ 76 w 136"/>
                    <a:gd name="T71" fmla="*/ 131 h 146"/>
                    <a:gd name="T72" fmla="*/ 90 w 136"/>
                    <a:gd name="T73" fmla="*/ 140 h 146"/>
                    <a:gd name="T74" fmla="*/ 105 w 136"/>
                    <a:gd name="T75" fmla="*/ 143 h 146"/>
                    <a:gd name="T76" fmla="*/ 136 w 136"/>
                    <a:gd name="T77" fmla="*/ 100 h 146"/>
                    <a:gd name="T78" fmla="*/ 114 w 136"/>
                    <a:gd name="T79" fmla="*/ 107 h 146"/>
                    <a:gd name="T80" fmla="*/ 112 w 136"/>
                    <a:gd name="T81" fmla="*/ 10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46">
                      <a:moveTo>
                        <a:pt x="112" y="100"/>
                      </a:moveTo>
                      <a:cubicBezTo>
                        <a:pt x="115" y="97"/>
                        <a:pt x="119" y="96"/>
                        <a:pt x="122" y="95"/>
                      </a:cubicBezTo>
                      <a:cubicBezTo>
                        <a:pt x="126" y="94"/>
                        <a:pt x="130" y="93"/>
                        <a:pt x="134" y="90"/>
                      </a:cubicBezTo>
                      <a:cubicBezTo>
                        <a:pt x="135" y="85"/>
                        <a:pt x="136" y="79"/>
                        <a:pt x="136" y="73"/>
                      </a:cubicBezTo>
                      <a:cubicBezTo>
                        <a:pt x="134" y="63"/>
                        <a:pt x="132" y="53"/>
                        <a:pt x="132" y="43"/>
                      </a:cubicBezTo>
                      <a:cubicBezTo>
                        <a:pt x="120" y="50"/>
                        <a:pt x="105" y="54"/>
                        <a:pt x="101" y="69"/>
                      </a:cubicBezTo>
                      <a:cubicBezTo>
                        <a:pt x="101" y="72"/>
                        <a:pt x="96" y="82"/>
                        <a:pt x="91" y="79"/>
                      </a:cubicBezTo>
                      <a:cubicBezTo>
                        <a:pt x="87" y="76"/>
                        <a:pt x="90" y="71"/>
                        <a:pt x="92" y="68"/>
                      </a:cubicBezTo>
                      <a:cubicBezTo>
                        <a:pt x="96" y="61"/>
                        <a:pt x="102" y="56"/>
                        <a:pt x="102" y="48"/>
                      </a:cubicBezTo>
                      <a:cubicBezTo>
                        <a:pt x="102" y="41"/>
                        <a:pt x="97" y="34"/>
                        <a:pt x="93" y="29"/>
                      </a:cubicBezTo>
                      <a:cubicBezTo>
                        <a:pt x="85" y="19"/>
                        <a:pt x="75" y="11"/>
                        <a:pt x="68" y="0"/>
                      </a:cubicBezTo>
                      <a:cubicBezTo>
                        <a:pt x="68" y="0"/>
                        <a:pt x="68" y="0"/>
                        <a:pt x="68" y="0"/>
                      </a:cubicBezTo>
                      <a:cubicBezTo>
                        <a:pt x="68" y="0"/>
                        <a:pt x="68" y="0"/>
                        <a:pt x="68" y="0"/>
                      </a:cubicBezTo>
                      <a:cubicBezTo>
                        <a:pt x="68" y="0"/>
                        <a:pt x="68" y="0"/>
                        <a:pt x="68" y="0"/>
                      </a:cubicBezTo>
                      <a:cubicBezTo>
                        <a:pt x="68" y="0"/>
                        <a:pt x="68" y="0"/>
                        <a:pt x="68" y="0"/>
                      </a:cubicBezTo>
                      <a:cubicBezTo>
                        <a:pt x="61" y="11"/>
                        <a:pt x="51" y="19"/>
                        <a:pt x="43" y="29"/>
                      </a:cubicBezTo>
                      <a:cubicBezTo>
                        <a:pt x="39" y="34"/>
                        <a:pt x="34" y="41"/>
                        <a:pt x="34" y="48"/>
                      </a:cubicBezTo>
                      <a:cubicBezTo>
                        <a:pt x="34" y="56"/>
                        <a:pt x="40" y="61"/>
                        <a:pt x="44" y="68"/>
                      </a:cubicBezTo>
                      <a:cubicBezTo>
                        <a:pt x="46" y="71"/>
                        <a:pt x="49" y="76"/>
                        <a:pt x="45" y="79"/>
                      </a:cubicBezTo>
                      <a:cubicBezTo>
                        <a:pt x="40" y="82"/>
                        <a:pt x="35" y="72"/>
                        <a:pt x="35" y="69"/>
                      </a:cubicBezTo>
                      <a:cubicBezTo>
                        <a:pt x="31" y="54"/>
                        <a:pt x="16" y="50"/>
                        <a:pt x="4" y="43"/>
                      </a:cubicBezTo>
                      <a:cubicBezTo>
                        <a:pt x="4" y="53"/>
                        <a:pt x="2" y="63"/>
                        <a:pt x="0" y="73"/>
                      </a:cubicBezTo>
                      <a:cubicBezTo>
                        <a:pt x="0" y="79"/>
                        <a:pt x="1" y="85"/>
                        <a:pt x="2" y="90"/>
                      </a:cubicBezTo>
                      <a:cubicBezTo>
                        <a:pt x="6" y="93"/>
                        <a:pt x="10" y="94"/>
                        <a:pt x="14" y="95"/>
                      </a:cubicBezTo>
                      <a:cubicBezTo>
                        <a:pt x="17" y="96"/>
                        <a:pt x="21" y="97"/>
                        <a:pt x="24" y="100"/>
                      </a:cubicBezTo>
                      <a:cubicBezTo>
                        <a:pt x="27" y="102"/>
                        <a:pt x="27" y="108"/>
                        <a:pt x="22" y="107"/>
                      </a:cubicBezTo>
                      <a:cubicBezTo>
                        <a:pt x="14" y="106"/>
                        <a:pt x="8" y="99"/>
                        <a:pt x="0" y="100"/>
                      </a:cubicBezTo>
                      <a:cubicBezTo>
                        <a:pt x="4" y="118"/>
                        <a:pt x="13" y="135"/>
                        <a:pt x="31" y="143"/>
                      </a:cubicBezTo>
                      <a:cubicBezTo>
                        <a:pt x="38" y="146"/>
                        <a:pt x="40" y="144"/>
                        <a:pt x="46" y="140"/>
                      </a:cubicBezTo>
                      <a:cubicBezTo>
                        <a:pt x="51" y="136"/>
                        <a:pt x="54" y="133"/>
                        <a:pt x="60" y="131"/>
                      </a:cubicBezTo>
                      <a:cubicBezTo>
                        <a:pt x="62" y="131"/>
                        <a:pt x="64" y="132"/>
                        <a:pt x="65" y="129"/>
                      </a:cubicBezTo>
                      <a:cubicBezTo>
                        <a:pt x="65" y="127"/>
                        <a:pt x="65" y="125"/>
                        <a:pt x="65" y="123"/>
                      </a:cubicBezTo>
                      <a:cubicBezTo>
                        <a:pt x="66" y="100"/>
                        <a:pt x="67" y="87"/>
                        <a:pt x="68" y="65"/>
                      </a:cubicBezTo>
                      <a:cubicBezTo>
                        <a:pt x="69" y="87"/>
                        <a:pt x="70" y="100"/>
                        <a:pt x="71" y="123"/>
                      </a:cubicBezTo>
                      <a:cubicBezTo>
                        <a:pt x="71" y="125"/>
                        <a:pt x="71" y="127"/>
                        <a:pt x="71" y="129"/>
                      </a:cubicBezTo>
                      <a:cubicBezTo>
                        <a:pt x="72" y="132"/>
                        <a:pt x="74" y="131"/>
                        <a:pt x="76" y="131"/>
                      </a:cubicBezTo>
                      <a:cubicBezTo>
                        <a:pt x="82" y="133"/>
                        <a:pt x="85" y="136"/>
                        <a:pt x="90" y="140"/>
                      </a:cubicBezTo>
                      <a:cubicBezTo>
                        <a:pt x="96" y="144"/>
                        <a:pt x="98" y="146"/>
                        <a:pt x="105" y="143"/>
                      </a:cubicBezTo>
                      <a:cubicBezTo>
                        <a:pt x="123" y="135"/>
                        <a:pt x="132" y="118"/>
                        <a:pt x="136" y="100"/>
                      </a:cubicBezTo>
                      <a:cubicBezTo>
                        <a:pt x="128" y="99"/>
                        <a:pt x="122" y="106"/>
                        <a:pt x="114" y="107"/>
                      </a:cubicBezTo>
                      <a:cubicBezTo>
                        <a:pt x="109" y="108"/>
                        <a:pt x="109" y="102"/>
                        <a:pt x="112"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36" name="Rectangle 303"/>
                <p:cNvSpPr>
                  <a:spLocks noChangeArrowheads="1"/>
                </p:cNvSpPr>
                <p:nvPr/>
              </p:nvSpPr>
              <p:spPr bwMode="auto">
                <a:xfrm>
                  <a:off x="1508125" y="2873375"/>
                  <a:ext cx="38100"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37" name="Freeform 304"/>
                <p:cNvSpPr>
                  <a:spLocks noEditPoints="1"/>
                </p:cNvSpPr>
                <p:nvPr/>
              </p:nvSpPr>
              <p:spPr bwMode="auto">
                <a:xfrm>
                  <a:off x="885825" y="3767138"/>
                  <a:ext cx="608013" cy="585788"/>
                </a:xfrm>
                <a:custGeom>
                  <a:avLst/>
                  <a:gdLst>
                    <a:gd name="T0" fmla="*/ 83 w 162"/>
                    <a:gd name="T1" fmla="*/ 153 h 156"/>
                    <a:gd name="T2" fmla="*/ 111 w 162"/>
                    <a:gd name="T3" fmla="*/ 151 h 156"/>
                    <a:gd name="T4" fmla="*/ 138 w 162"/>
                    <a:gd name="T5" fmla="*/ 108 h 156"/>
                    <a:gd name="T6" fmla="*/ 162 w 162"/>
                    <a:gd name="T7" fmla="*/ 0 h 156"/>
                    <a:gd name="T8" fmla="*/ 83 w 162"/>
                    <a:gd name="T9" fmla="*/ 17 h 156"/>
                    <a:gd name="T10" fmla="*/ 83 w 162"/>
                    <a:gd name="T11" fmla="*/ 33 h 156"/>
                    <a:gd name="T12" fmla="*/ 142 w 162"/>
                    <a:gd name="T13" fmla="*/ 20 h 156"/>
                    <a:gd name="T14" fmla="*/ 123 w 162"/>
                    <a:gd name="T15" fmla="*/ 101 h 156"/>
                    <a:gd name="T16" fmla="*/ 109 w 162"/>
                    <a:gd name="T17" fmla="*/ 132 h 156"/>
                    <a:gd name="T18" fmla="*/ 83 w 162"/>
                    <a:gd name="T19" fmla="*/ 135 h 156"/>
                    <a:gd name="T20" fmla="*/ 83 w 162"/>
                    <a:gd name="T21" fmla="*/ 153 h 156"/>
                    <a:gd name="T22" fmla="*/ 83 w 162"/>
                    <a:gd name="T23" fmla="*/ 115 h 156"/>
                    <a:gd name="T24" fmla="*/ 83 w 162"/>
                    <a:gd name="T25" fmla="*/ 100 h 156"/>
                    <a:gd name="T26" fmla="*/ 111 w 162"/>
                    <a:gd name="T27" fmla="*/ 100 h 156"/>
                    <a:gd name="T28" fmla="*/ 107 w 162"/>
                    <a:gd name="T29" fmla="*/ 113 h 156"/>
                    <a:gd name="T30" fmla="*/ 100 w 162"/>
                    <a:gd name="T31" fmla="*/ 115 h 156"/>
                    <a:gd name="T32" fmla="*/ 83 w 162"/>
                    <a:gd name="T33" fmla="*/ 115 h 156"/>
                    <a:gd name="T34" fmla="*/ 83 w 162"/>
                    <a:gd name="T35" fmla="*/ 90 h 156"/>
                    <a:gd name="T36" fmla="*/ 83 w 162"/>
                    <a:gd name="T37" fmla="*/ 47 h 156"/>
                    <a:gd name="T38" fmla="*/ 92 w 162"/>
                    <a:gd name="T39" fmla="*/ 44 h 156"/>
                    <a:gd name="T40" fmla="*/ 91 w 162"/>
                    <a:gd name="T41" fmla="*/ 60 h 156"/>
                    <a:gd name="T42" fmla="*/ 110 w 162"/>
                    <a:gd name="T43" fmla="*/ 42 h 156"/>
                    <a:gd name="T44" fmla="*/ 126 w 162"/>
                    <a:gd name="T45" fmla="*/ 36 h 156"/>
                    <a:gd name="T46" fmla="*/ 120 w 162"/>
                    <a:gd name="T47" fmla="*/ 53 h 156"/>
                    <a:gd name="T48" fmla="*/ 102 w 162"/>
                    <a:gd name="T49" fmla="*/ 71 h 156"/>
                    <a:gd name="T50" fmla="*/ 118 w 162"/>
                    <a:gd name="T51" fmla="*/ 71 h 156"/>
                    <a:gd name="T52" fmla="*/ 114 w 162"/>
                    <a:gd name="T53" fmla="*/ 86 h 156"/>
                    <a:gd name="T54" fmla="*/ 99 w 162"/>
                    <a:gd name="T55" fmla="*/ 87 h 156"/>
                    <a:gd name="T56" fmla="*/ 85 w 162"/>
                    <a:gd name="T57" fmla="*/ 88 h 156"/>
                    <a:gd name="T58" fmla="*/ 83 w 162"/>
                    <a:gd name="T59" fmla="*/ 90 h 156"/>
                    <a:gd name="T60" fmla="*/ 20 w 162"/>
                    <a:gd name="T61" fmla="*/ 143 h 156"/>
                    <a:gd name="T62" fmla="*/ 25 w 162"/>
                    <a:gd name="T63" fmla="*/ 148 h 156"/>
                    <a:gd name="T64" fmla="*/ 53 w 162"/>
                    <a:gd name="T65" fmla="*/ 120 h 156"/>
                    <a:gd name="T66" fmla="*/ 83 w 162"/>
                    <a:gd name="T67" fmla="*/ 153 h 156"/>
                    <a:gd name="T68" fmla="*/ 83 w 162"/>
                    <a:gd name="T69" fmla="*/ 135 h 156"/>
                    <a:gd name="T70" fmla="*/ 69 w 162"/>
                    <a:gd name="T71" fmla="*/ 115 h 156"/>
                    <a:gd name="T72" fmla="*/ 83 w 162"/>
                    <a:gd name="T73" fmla="*/ 115 h 156"/>
                    <a:gd name="T74" fmla="*/ 83 w 162"/>
                    <a:gd name="T75" fmla="*/ 100 h 156"/>
                    <a:gd name="T76" fmla="*/ 73 w 162"/>
                    <a:gd name="T77" fmla="*/ 100 h 156"/>
                    <a:gd name="T78" fmla="*/ 83 w 162"/>
                    <a:gd name="T79" fmla="*/ 90 h 156"/>
                    <a:gd name="T80" fmla="*/ 83 w 162"/>
                    <a:gd name="T81" fmla="*/ 47 h 156"/>
                    <a:gd name="T82" fmla="*/ 76 w 162"/>
                    <a:gd name="T83" fmla="*/ 49 h 156"/>
                    <a:gd name="T84" fmla="*/ 75 w 162"/>
                    <a:gd name="T85" fmla="*/ 63 h 156"/>
                    <a:gd name="T86" fmla="*/ 75 w 162"/>
                    <a:gd name="T87" fmla="*/ 77 h 156"/>
                    <a:gd name="T88" fmla="*/ 63 w 162"/>
                    <a:gd name="T89" fmla="*/ 89 h 156"/>
                    <a:gd name="T90" fmla="*/ 63 w 162"/>
                    <a:gd name="T91" fmla="*/ 51 h 156"/>
                    <a:gd name="T92" fmla="*/ 49 w 162"/>
                    <a:gd name="T93" fmla="*/ 55 h 156"/>
                    <a:gd name="T94" fmla="*/ 47 w 162"/>
                    <a:gd name="T95" fmla="*/ 63 h 156"/>
                    <a:gd name="T96" fmla="*/ 47 w 162"/>
                    <a:gd name="T97" fmla="*/ 93 h 156"/>
                    <a:gd name="T98" fmla="*/ 30 w 162"/>
                    <a:gd name="T99" fmla="*/ 53 h 156"/>
                    <a:gd name="T100" fmla="*/ 30 w 162"/>
                    <a:gd name="T101" fmla="*/ 53 h 156"/>
                    <a:gd name="T102" fmla="*/ 62 w 162"/>
                    <a:gd name="T103" fmla="*/ 39 h 156"/>
                    <a:gd name="T104" fmla="*/ 83 w 162"/>
                    <a:gd name="T105" fmla="*/ 33 h 156"/>
                    <a:gd name="T106" fmla="*/ 83 w 162"/>
                    <a:gd name="T107" fmla="*/ 17 h 156"/>
                    <a:gd name="T108" fmla="*/ 54 w 162"/>
                    <a:gd name="T109" fmla="*/ 24 h 156"/>
                    <a:gd name="T110" fmla="*/ 11 w 162"/>
                    <a:gd name="T111" fmla="*/ 51 h 156"/>
                    <a:gd name="T112" fmla="*/ 42 w 162"/>
                    <a:gd name="T113" fmla="*/ 110 h 156"/>
                    <a:gd name="T114" fmla="*/ 14 w 162"/>
                    <a:gd name="T115" fmla="*/ 138 h 156"/>
                    <a:gd name="T116" fmla="*/ 20 w 162"/>
                    <a:gd name="T117" fmla="*/ 14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 h="156">
                      <a:moveTo>
                        <a:pt x="83" y="153"/>
                      </a:moveTo>
                      <a:cubicBezTo>
                        <a:pt x="92" y="156"/>
                        <a:pt x="102" y="155"/>
                        <a:pt x="111" y="151"/>
                      </a:cubicBezTo>
                      <a:cubicBezTo>
                        <a:pt x="129" y="143"/>
                        <a:pt x="133" y="125"/>
                        <a:pt x="138" y="108"/>
                      </a:cubicBezTo>
                      <a:cubicBezTo>
                        <a:pt x="147" y="72"/>
                        <a:pt x="155" y="36"/>
                        <a:pt x="162" y="0"/>
                      </a:cubicBezTo>
                      <a:cubicBezTo>
                        <a:pt x="136" y="5"/>
                        <a:pt x="109" y="11"/>
                        <a:pt x="83" y="17"/>
                      </a:cubicBezTo>
                      <a:cubicBezTo>
                        <a:pt x="83" y="33"/>
                        <a:pt x="83" y="33"/>
                        <a:pt x="83" y="33"/>
                      </a:cubicBezTo>
                      <a:cubicBezTo>
                        <a:pt x="103" y="28"/>
                        <a:pt x="122" y="24"/>
                        <a:pt x="142" y="20"/>
                      </a:cubicBezTo>
                      <a:cubicBezTo>
                        <a:pt x="138" y="47"/>
                        <a:pt x="130" y="74"/>
                        <a:pt x="123" y="101"/>
                      </a:cubicBezTo>
                      <a:cubicBezTo>
                        <a:pt x="121" y="112"/>
                        <a:pt x="119" y="125"/>
                        <a:pt x="109" y="132"/>
                      </a:cubicBezTo>
                      <a:cubicBezTo>
                        <a:pt x="101" y="139"/>
                        <a:pt x="91" y="139"/>
                        <a:pt x="83" y="135"/>
                      </a:cubicBezTo>
                      <a:cubicBezTo>
                        <a:pt x="83" y="153"/>
                        <a:pt x="83" y="153"/>
                        <a:pt x="83" y="153"/>
                      </a:cubicBezTo>
                      <a:close/>
                      <a:moveTo>
                        <a:pt x="83" y="115"/>
                      </a:moveTo>
                      <a:cubicBezTo>
                        <a:pt x="83" y="100"/>
                        <a:pt x="83" y="100"/>
                        <a:pt x="83" y="100"/>
                      </a:cubicBezTo>
                      <a:cubicBezTo>
                        <a:pt x="111" y="100"/>
                        <a:pt x="111" y="100"/>
                        <a:pt x="111" y="100"/>
                      </a:cubicBezTo>
                      <a:cubicBezTo>
                        <a:pt x="110" y="104"/>
                        <a:pt x="109" y="109"/>
                        <a:pt x="107" y="113"/>
                      </a:cubicBezTo>
                      <a:cubicBezTo>
                        <a:pt x="106" y="117"/>
                        <a:pt x="103" y="115"/>
                        <a:pt x="100" y="115"/>
                      </a:cubicBezTo>
                      <a:cubicBezTo>
                        <a:pt x="83" y="115"/>
                        <a:pt x="83" y="115"/>
                        <a:pt x="83" y="115"/>
                      </a:cubicBezTo>
                      <a:close/>
                      <a:moveTo>
                        <a:pt x="83" y="90"/>
                      </a:moveTo>
                      <a:cubicBezTo>
                        <a:pt x="83" y="47"/>
                        <a:pt x="83" y="47"/>
                        <a:pt x="83" y="47"/>
                      </a:cubicBezTo>
                      <a:cubicBezTo>
                        <a:pt x="92" y="44"/>
                        <a:pt x="92" y="44"/>
                        <a:pt x="92" y="44"/>
                      </a:cubicBezTo>
                      <a:cubicBezTo>
                        <a:pt x="91" y="60"/>
                        <a:pt x="91" y="60"/>
                        <a:pt x="91" y="60"/>
                      </a:cubicBezTo>
                      <a:cubicBezTo>
                        <a:pt x="98" y="54"/>
                        <a:pt x="104" y="48"/>
                        <a:pt x="110" y="42"/>
                      </a:cubicBezTo>
                      <a:cubicBezTo>
                        <a:pt x="114" y="38"/>
                        <a:pt x="120" y="38"/>
                        <a:pt x="126" y="36"/>
                      </a:cubicBezTo>
                      <a:cubicBezTo>
                        <a:pt x="125" y="42"/>
                        <a:pt x="125" y="48"/>
                        <a:pt x="120" y="53"/>
                      </a:cubicBezTo>
                      <a:cubicBezTo>
                        <a:pt x="114" y="59"/>
                        <a:pt x="108" y="65"/>
                        <a:pt x="102" y="71"/>
                      </a:cubicBezTo>
                      <a:cubicBezTo>
                        <a:pt x="118" y="71"/>
                        <a:pt x="118" y="71"/>
                        <a:pt x="118" y="71"/>
                      </a:cubicBezTo>
                      <a:cubicBezTo>
                        <a:pt x="117" y="76"/>
                        <a:pt x="115" y="81"/>
                        <a:pt x="114" y="86"/>
                      </a:cubicBezTo>
                      <a:cubicBezTo>
                        <a:pt x="113" y="89"/>
                        <a:pt x="102" y="87"/>
                        <a:pt x="99" y="87"/>
                      </a:cubicBezTo>
                      <a:cubicBezTo>
                        <a:pt x="97" y="87"/>
                        <a:pt x="87" y="86"/>
                        <a:pt x="85" y="88"/>
                      </a:cubicBezTo>
                      <a:lnTo>
                        <a:pt x="83" y="90"/>
                      </a:lnTo>
                      <a:close/>
                      <a:moveTo>
                        <a:pt x="20" y="143"/>
                      </a:moveTo>
                      <a:cubicBezTo>
                        <a:pt x="25" y="148"/>
                        <a:pt x="25" y="148"/>
                        <a:pt x="25" y="148"/>
                      </a:cubicBezTo>
                      <a:cubicBezTo>
                        <a:pt x="53" y="120"/>
                        <a:pt x="53" y="120"/>
                        <a:pt x="53" y="120"/>
                      </a:cubicBezTo>
                      <a:cubicBezTo>
                        <a:pt x="56" y="137"/>
                        <a:pt x="69" y="149"/>
                        <a:pt x="83" y="153"/>
                      </a:cubicBezTo>
                      <a:cubicBezTo>
                        <a:pt x="83" y="135"/>
                        <a:pt x="83" y="135"/>
                        <a:pt x="83" y="135"/>
                      </a:cubicBezTo>
                      <a:cubicBezTo>
                        <a:pt x="76" y="132"/>
                        <a:pt x="70" y="125"/>
                        <a:pt x="69" y="115"/>
                      </a:cubicBezTo>
                      <a:cubicBezTo>
                        <a:pt x="83" y="115"/>
                        <a:pt x="83" y="115"/>
                        <a:pt x="83" y="115"/>
                      </a:cubicBezTo>
                      <a:cubicBezTo>
                        <a:pt x="83" y="100"/>
                        <a:pt x="83" y="100"/>
                        <a:pt x="83" y="100"/>
                      </a:cubicBezTo>
                      <a:cubicBezTo>
                        <a:pt x="73" y="100"/>
                        <a:pt x="73" y="100"/>
                        <a:pt x="73" y="100"/>
                      </a:cubicBezTo>
                      <a:cubicBezTo>
                        <a:pt x="83" y="90"/>
                        <a:pt x="83" y="90"/>
                        <a:pt x="83" y="90"/>
                      </a:cubicBezTo>
                      <a:cubicBezTo>
                        <a:pt x="83" y="47"/>
                        <a:pt x="83" y="47"/>
                        <a:pt x="83" y="47"/>
                      </a:cubicBezTo>
                      <a:cubicBezTo>
                        <a:pt x="76" y="49"/>
                        <a:pt x="76" y="49"/>
                        <a:pt x="76" y="49"/>
                      </a:cubicBezTo>
                      <a:cubicBezTo>
                        <a:pt x="74" y="49"/>
                        <a:pt x="75" y="61"/>
                        <a:pt x="75" y="63"/>
                      </a:cubicBezTo>
                      <a:cubicBezTo>
                        <a:pt x="75" y="65"/>
                        <a:pt x="77" y="75"/>
                        <a:pt x="75" y="77"/>
                      </a:cubicBezTo>
                      <a:cubicBezTo>
                        <a:pt x="71" y="81"/>
                        <a:pt x="67" y="85"/>
                        <a:pt x="63" y="89"/>
                      </a:cubicBezTo>
                      <a:cubicBezTo>
                        <a:pt x="63" y="51"/>
                        <a:pt x="63" y="51"/>
                        <a:pt x="63" y="51"/>
                      </a:cubicBezTo>
                      <a:cubicBezTo>
                        <a:pt x="58" y="52"/>
                        <a:pt x="54" y="54"/>
                        <a:pt x="49" y="55"/>
                      </a:cubicBezTo>
                      <a:cubicBezTo>
                        <a:pt x="46" y="56"/>
                        <a:pt x="47" y="60"/>
                        <a:pt x="47" y="63"/>
                      </a:cubicBezTo>
                      <a:cubicBezTo>
                        <a:pt x="47" y="73"/>
                        <a:pt x="47" y="83"/>
                        <a:pt x="47" y="93"/>
                      </a:cubicBezTo>
                      <a:cubicBezTo>
                        <a:pt x="27" y="91"/>
                        <a:pt x="18" y="69"/>
                        <a:pt x="30" y="53"/>
                      </a:cubicBezTo>
                      <a:cubicBezTo>
                        <a:pt x="30" y="53"/>
                        <a:pt x="30" y="53"/>
                        <a:pt x="30" y="53"/>
                      </a:cubicBezTo>
                      <a:cubicBezTo>
                        <a:pt x="38" y="44"/>
                        <a:pt x="50" y="42"/>
                        <a:pt x="62" y="39"/>
                      </a:cubicBezTo>
                      <a:cubicBezTo>
                        <a:pt x="69" y="37"/>
                        <a:pt x="76" y="35"/>
                        <a:pt x="83" y="33"/>
                      </a:cubicBezTo>
                      <a:cubicBezTo>
                        <a:pt x="83" y="17"/>
                        <a:pt x="83" y="17"/>
                        <a:pt x="83" y="17"/>
                      </a:cubicBezTo>
                      <a:cubicBezTo>
                        <a:pt x="74" y="19"/>
                        <a:pt x="64" y="22"/>
                        <a:pt x="54" y="24"/>
                      </a:cubicBezTo>
                      <a:cubicBezTo>
                        <a:pt x="37" y="29"/>
                        <a:pt x="20" y="34"/>
                        <a:pt x="11" y="51"/>
                      </a:cubicBezTo>
                      <a:cubicBezTo>
                        <a:pt x="0" y="76"/>
                        <a:pt x="16" y="104"/>
                        <a:pt x="42" y="110"/>
                      </a:cubicBezTo>
                      <a:cubicBezTo>
                        <a:pt x="14" y="138"/>
                        <a:pt x="14" y="138"/>
                        <a:pt x="14" y="138"/>
                      </a:cubicBezTo>
                      <a:lnTo>
                        <a:pt x="20"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38" name="Freeform 305"/>
                <p:cNvSpPr>
                  <a:spLocks noEditPoints="1"/>
                </p:cNvSpPr>
                <p:nvPr/>
              </p:nvSpPr>
              <p:spPr bwMode="auto">
                <a:xfrm>
                  <a:off x="1962150" y="1644650"/>
                  <a:ext cx="676275" cy="338138"/>
                </a:xfrm>
                <a:custGeom>
                  <a:avLst/>
                  <a:gdLst>
                    <a:gd name="T0" fmla="*/ 154 w 180"/>
                    <a:gd name="T1" fmla="*/ 63 h 90"/>
                    <a:gd name="T2" fmla="*/ 180 w 180"/>
                    <a:gd name="T3" fmla="*/ 32 h 90"/>
                    <a:gd name="T4" fmla="*/ 154 w 180"/>
                    <a:gd name="T5" fmla="*/ 1 h 90"/>
                    <a:gd name="T6" fmla="*/ 154 w 180"/>
                    <a:gd name="T7" fmla="*/ 15 h 90"/>
                    <a:gd name="T8" fmla="*/ 166 w 180"/>
                    <a:gd name="T9" fmla="*/ 32 h 90"/>
                    <a:gd name="T10" fmla="*/ 154 w 180"/>
                    <a:gd name="T11" fmla="*/ 49 h 90"/>
                    <a:gd name="T12" fmla="*/ 154 w 180"/>
                    <a:gd name="T13" fmla="*/ 63 h 90"/>
                    <a:gd name="T14" fmla="*/ 76 w 180"/>
                    <a:gd name="T15" fmla="*/ 90 h 90"/>
                    <a:gd name="T16" fmla="*/ 135 w 180"/>
                    <a:gd name="T17" fmla="*/ 61 h 90"/>
                    <a:gd name="T18" fmla="*/ 148 w 180"/>
                    <a:gd name="T19" fmla="*/ 64 h 90"/>
                    <a:gd name="T20" fmla="*/ 154 w 180"/>
                    <a:gd name="T21" fmla="*/ 63 h 90"/>
                    <a:gd name="T22" fmla="*/ 154 w 180"/>
                    <a:gd name="T23" fmla="*/ 49 h 90"/>
                    <a:gd name="T24" fmla="*/ 148 w 180"/>
                    <a:gd name="T25" fmla="*/ 50 h 90"/>
                    <a:gd name="T26" fmla="*/ 143 w 180"/>
                    <a:gd name="T27" fmla="*/ 49 h 90"/>
                    <a:gd name="T28" fmla="*/ 151 w 180"/>
                    <a:gd name="T29" fmla="*/ 14 h 90"/>
                    <a:gd name="T30" fmla="*/ 151 w 180"/>
                    <a:gd name="T31" fmla="*/ 14 h 90"/>
                    <a:gd name="T32" fmla="*/ 151 w 180"/>
                    <a:gd name="T33" fmla="*/ 14 h 90"/>
                    <a:gd name="T34" fmla="*/ 154 w 180"/>
                    <a:gd name="T35" fmla="*/ 15 h 90"/>
                    <a:gd name="T36" fmla="*/ 154 w 180"/>
                    <a:gd name="T37" fmla="*/ 1 h 90"/>
                    <a:gd name="T38" fmla="*/ 150 w 180"/>
                    <a:gd name="T39" fmla="*/ 0 h 90"/>
                    <a:gd name="T40" fmla="*/ 150 w 180"/>
                    <a:gd name="T41" fmla="*/ 0 h 90"/>
                    <a:gd name="T42" fmla="*/ 1 w 180"/>
                    <a:gd name="T43" fmla="*/ 0 h 90"/>
                    <a:gd name="T44" fmla="*/ 0 w 180"/>
                    <a:gd name="T45" fmla="*/ 14 h 90"/>
                    <a:gd name="T46" fmla="*/ 76 w 180"/>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90">
                      <a:moveTo>
                        <a:pt x="154" y="63"/>
                      </a:moveTo>
                      <a:cubicBezTo>
                        <a:pt x="169" y="60"/>
                        <a:pt x="180" y="48"/>
                        <a:pt x="180" y="32"/>
                      </a:cubicBezTo>
                      <a:cubicBezTo>
                        <a:pt x="180" y="17"/>
                        <a:pt x="169" y="4"/>
                        <a:pt x="154" y="1"/>
                      </a:cubicBezTo>
                      <a:cubicBezTo>
                        <a:pt x="154" y="15"/>
                        <a:pt x="154" y="15"/>
                        <a:pt x="154" y="15"/>
                      </a:cubicBezTo>
                      <a:cubicBezTo>
                        <a:pt x="161" y="18"/>
                        <a:pt x="166" y="24"/>
                        <a:pt x="166" y="32"/>
                      </a:cubicBezTo>
                      <a:cubicBezTo>
                        <a:pt x="166" y="40"/>
                        <a:pt x="161" y="46"/>
                        <a:pt x="154" y="49"/>
                      </a:cubicBezTo>
                      <a:lnTo>
                        <a:pt x="154" y="63"/>
                      </a:lnTo>
                      <a:close/>
                      <a:moveTo>
                        <a:pt x="76" y="90"/>
                      </a:moveTo>
                      <a:cubicBezTo>
                        <a:pt x="100" y="90"/>
                        <a:pt x="121" y="78"/>
                        <a:pt x="135" y="61"/>
                      </a:cubicBezTo>
                      <a:cubicBezTo>
                        <a:pt x="139" y="63"/>
                        <a:pt x="144" y="64"/>
                        <a:pt x="148" y="64"/>
                      </a:cubicBezTo>
                      <a:cubicBezTo>
                        <a:pt x="150" y="64"/>
                        <a:pt x="152" y="64"/>
                        <a:pt x="154" y="63"/>
                      </a:cubicBezTo>
                      <a:cubicBezTo>
                        <a:pt x="154" y="49"/>
                        <a:pt x="154" y="49"/>
                        <a:pt x="154" y="49"/>
                      </a:cubicBezTo>
                      <a:cubicBezTo>
                        <a:pt x="153" y="50"/>
                        <a:pt x="150" y="50"/>
                        <a:pt x="148" y="50"/>
                      </a:cubicBezTo>
                      <a:cubicBezTo>
                        <a:pt x="146" y="50"/>
                        <a:pt x="144" y="50"/>
                        <a:pt x="143" y="49"/>
                      </a:cubicBezTo>
                      <a:cubicBezTo>
                        <a:pt x="148" y="39"/>
                        <a:pt x="151" y="27"/>
                        <a:pt x="151" y="14"/>
                      </a:cubicBezTo>
                      <a:cubicBezTo>
                        <a:pt x="151" y="14"/>
                        <a:pt x="151" y="14"/>
                        <a:pt x="151" y="14"/>
                      </a:cubicBezTo>
                      <a:cubicBezTo>
                        <a:pt x="151" y="14"/>
                        <a:pt x="151" y="14"/>
                        <a:pt x="151" y="14"/>
                      </a:cubicBezTo>
                      <a:cubicBezTo>
                        <a:pt x="152" y="14"/>
                        <a:pt x="153" y="15"/>
                        <a:pt x="154" y="15"/>
                      </a:cubicBezTo>
                      <a:cubicBezTo>
                        <a:pt x="154" y="1"/>
                        <a:pt x="154" y="1"/>
                        <a:pt x="154" y="1"/>
                      </a:cubicBezTo>
                      <a:cubicBezTo>
                        <a:pt x="153" y="0"/>
                        <a:pt x="151" y="0"/>
                        <a:pt x="150" y="0"/>
                      </a:cubicBezTo>
                      <a:cubicBezTo>
                        <a:pt x="150" y="0"/>
                        <a:pt x="150" y="0"/>
                        <a:pt x="150" y="0"/>
                      </a:cubicBezTo>
                      <a:cubicBezTo>
                        <a:pt x="1" y="0"/>
                        <a:pt x="1" y="0"/>
                        <a:pt x="1" y="0"/>
                      </a:cubicBezTo>
                      <a:cubicBezTo>
                        <a:pt x="1" y="5"/>
                        <a:pt x="0" y="9"/>
                        <a:pt x="0" y="14"/>
                      </a:cubicBezTo>
                      <a:cubicBezTo>
                        <a:pt x="0" y="56"/>
                        <a:pt x="34" y="90"/>
                        <a:pt x="76"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39" name="Rectangle 306"/>
                <p:cNvSpPr>
                  <a:spLocks noChangeArrowheads="1"/>
                </p:cNvSpPr>
                <p:nvPr/>
              </p:nvSpPr>
              <p:spPr bwMode="auto">
                <a:xfrm>
                  <a:off x="1962150" y="2012950"/>
                  <a:ext cx="6127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40" name="Freeform 307"/>
                <p:cNvSpPr/>
                <p:nvPr/>
              </p:nvSpPr>
              <p:spPr bwMode="auto">
                <a:xfrm>
                  <a:off x="2101850" y="1347788"/>
                  <a:ext cx="112713" cy="277813"/>
                </a:xfrm>
                <a:custGeom>
                  <a:avLst/>
                  <a:gdLst>
                    <a:gd name="T0" fmla="*/ 11 w 30"/>
                    <a:gd name="T1" fmla="*/ 56 h 74"/>
                    <a:gd name="T2" fmla="*/ 15 w 30"/>
                    <a:gd name="T3" fmla="*/ 71 h 74"/>
                    <a:gd name="T4" fmla="*/ 27 w 30"/>
                    <a:gd name="T5" fmla="*/ 45 h 74"/>
                    <a:gd name="T6" fmla="*/ 20 w 30"/>
                    <a:gd name="T7" fmla="*/ 30 h 74"/>
                    <a:gd name="T8" fmla="*/ 19 w 30"/>
                    <a:gd name="T9" fmla="*/ 18 h 74"/>
                    <a:gd name="T10" fmla="*/ 11 w 30"/>
                    <a:gd name="T11" fmla="*/ 5 h 74"/>
                    <a:gd name="T12" fmla="*/ 4 w 30"/>
                    <a:gd name="T13" fmla="*/ 31 h 74"/>
                    <a:gd name="T14" fmla="*/ 11 w 30"/>
                    <a:gd name="T15" fmla="*/ 56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74">
                      <a:moveTo>
                        <a:pt x="11" y="56"/>
                      </a:moveTo>
                      <a:cubicBezTo>
                        <a:pt x="1" y="59"/>
                        <a:pt x="5" y="74"/>
                        <a:pt x="15" y="71"/>
                      </a:cubicBezTo>
                      <a:cubicBezTo>
                        <a:pt x="26" y="67"/>
                        <a:pt x="30" y="56"/>
                        <a:pt x="27" y="45"/>
                      </a:cubicBezTo>
                      <a:cubicBezTo>
                        <a:pt x="26" y="40"/>
                        <a:pt x="22" y="35"/>
                        <a:pt x="20" y="30"/>
                      </a:cubicBezTo>
                      <a:cubicBezTo>
                        <a:pt x="18" y="27"/>
                        <a:pt x="15" y="21"/>
                        <a:pt x="19" y="18"/>
                      </a:cubicBezTo>
                      <a:cubicBezTo>
                        <a:pt x="28" y="13"/>
                        <a:pt x="20" y="0"/>
                        <a:pt x="11" y="5"/>
                      </a:cubicBezTo>
                      <a:cubicBezTo>
                        <a:pt x="2" y="11"/>
                        <a:pt x="0" y="22"/>
                        <a:pt x="4" y="31"/>
                      </a:cubicBezTo>
                      <a:cubicBezTo>
                        <a:pt x="5" y="35"/>
                        <a:pt x="18" y="54"/>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41" name="Freeform 308"/>
                <p:cNvSpPr/>
                <p:nvPr/>
              </p:nvSpPr>
              <p:spPr bwMode="auto">
                <a:xfrm>
                  <a:off x="2262188" y="1347788"/>
                  <a:ext cx="109538" cy="277813"/>
                </a:xfrm>
                <a:custGeom>
                  <a:avLst/>
                  <a:gdLst>
                    <a:gd name="T0" fmla="*/ 10 w 29"/>
                    <a:gd name="T1" fmla="*/ 56 h 74"/>
                    <a:gd name="T2" fmla="*/ 14 w 29"/>
                    <a:gd name="T3" fmla="*/ 71 h 74"/>
                    <a:gd name="T4" fmla="*/ 26 w 29"/>
                    <a:gd name="T5" fmla="*/ 45 h 74"/>
                    <a:gd name="T6" fmla="*/ 19 w 29"/>
                    <a:gd name="T7" fmla="*/ 30 h 74"/>
                    <a:gd name="T8" fmla="*/ 19 w 29"/>
                    <a:gd name="T9" fmla="*/ 18 h 74"/>
                    <a:gd name="T10" fmla="*/ 11 w 29"/>
                    <a:gd name="T11" fmla="*/ 5 h 74"/>
                    <a:gd name="T12" fmla="*/ 3 w 29"/>
                    <a:gd name="T13" fmla="*/ 31 h 74"/>
                    <a:gd name="T14" fmla="*/ 10 w 29"/>
                    <a:gd name="T15" fmla="*/ 56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4">
                      <a:moveTo>
                        <a:pt x="10" y="56"/>
                      </a:moveTo>
                      <a:cubicBezTo>
                        <a:pt x="1" y="59"/>
                        <a:pt x="5" y="74"/>
                        <a:pt x="14" y="71"/>
                      </a:cubicBezTo>
                      <a:cubicBezTo>
                        <a:pt x="25" y="67"/>
                        <a:pt x="29" y="56"/>
                        <a:pt x="26" y="45"/>
                      </a:cubicBezTo>
                      <a:cubicBezTo>
                        <a:pt x="25" y="40"/>
                        <a:pt x="22" y="35"/>
                        <a:pt x="19" y="30"/>
                      </a:cubicBezTo>
                      <a:cubicBezTo>
                        <a:pt x="18" y="27"/>
                        <a:pt x="15" y="21"/>
                        <a:pt x="19" y="18"/>
                      </a:cubicBezTo>
                      <a:cubicBezTo>
                        <a:pt x="27" y="13"/>
                        <a:pt x="19" y="0"/>
                        <a:pt x="11" y="5"/>
                      </a:cubicBezTo>
                      <a:cubicBezTo>
                        <a:pt x="2" y="11"/>
                        <a:pt x="0" y="22"/>
                        <a:pt x="3" y="31"/>
                      </a:cubicBezTo>
                      <a:cubicBezTo>
                        <a:pt x="4" y="35"/>
                        <a:pt x="17" y="54"/>
                        <a:pt x="1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42" name="Freeform 309"/>
                <p:cNvSpPr/>
                <p:nvPr/>
              </p:nvSpPr>
              <p:spPr bwMode="auto">
                <a:xfrm>
                  <a:off x="1703388" y="0"/>
                  <a:ext cx="574675" cy="401638"/>
                </a:xfrm>
                <a:custGeom>
                  <a:avLst/>
                  <a:gdLst>
                    <a:gd name="T0" fmla="*/ 45 w 153"/>
                    <a:gd name="T1" fmla="*/ 0 h 107"/>
                    <a:gd name="T2" fmla="*/ 0 w 153"/>
                    <a:gd name="T3" fmla="*/ 70 h 107"/>
                    <a:gd name="T4" fmla="*/ 10 w 153"/>
                    <a:gd name="T5" fmla="*/ 106 h 107"/>
                    <a:gd name="T6" fmla="*/ 10 w 153"/>
                    <a:gd name="T7" fmla="*/ 86 h 107"/>
                    <a:gd name="T8" fmla="*/ 13 w 153"/>
                    <a:gd name="T9" fmla="*/ 76 h 107"/>
                    <a:gd name="T10" fmla="*/ 13 w 153"/>
                    <a:gd name="T11" fmla="*/ 70 h 107"/>
                    <a:gd name="T12" fmla="*/ 76 w 153"/>
                    <a:gd name="T13" fmla="*/ 6 h 107"/>
                    <a:gd name="T14" fmla="*/ 140 w 153"/>
                    <a:gd name="T15" fmla="*/ 70 h 107"/>
                    <a:gd name="T16" fmla="*/ 140 w 153"/>
                    <a:gd name="T17" fmla="*/ 76 h 107"/>
                    <a:gd name="T18" fmla="*/ 143 w 153"/>
                    <a:gd name="T19" fmla="*/ 86 h 107"/>
                    <a:gd name="T20" fmla="*/ 143 w 153"/>
                    <a:gd name="T21" fmla="*/ 107 h 107"/>
                    <a:gd name="T22" fmla="*/ 153 w 153"/>
                    <a:gd name="T23" fmla="*/ 70 h 107"/>
                    <a:gd name="T24" fmla="*/ 108 w 153"/>
                    <a:gd name="T25" fmla="*/ 0 h 107"/>
                    <a:gd name="T26" fmla="*/ 45 w 153"/>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07">
                      <a:moveTo>
                        <a:pt x="45" y="0"/>
                      </a:moveTo>
                      <a:cubicBezTo>
                        <a:pt x="19" y="12"/>
                        <a:pt x="0" y="39"/>
                        <a:pt x="0" y="70"/>
                      </a:cubicBezTo>
                      <a:cubicBezTo>
                        <a:pt x="0" y="82"/>
                        <a:pt x="4" y="95"/>
                        <a:pt x="10" y="106"/>
                      </a:cubicBezTo>
                      <a:cubicBezTo>
                        <a:pt x="10" y="86"/>
                        <a:pt x="10" y="86"/>
                        <a:pt x="10" y="86"/>
                      </a:cubicBezTo>
                      <a:cubicBezTo>
                        <a:pt x="10" y="82"/>
                        <a:pt x="11" y="79"/>
                        <a:pt x="13" y="76"/>
                      </a:cubicBezTo>
                      <a:cubicBezTo>
                        <a:pt x="13" y="74"/>
                        <a:pt x="13" y="72"/>
                        <a:pt x="13" y="70"/>
                      </a:cubicBezTo>
                      <a:cubicBezTo>
                        <a:pt x="13" y="34"/>
                        <a:pt x="41" y="6"/>
                        <a:pt x="76" y="6"/>
                      </a:cubicBezTo>
                      <a:cubicBezTo>
                        <a:pt x="111" y="6"/>
                        <a:pt x="140" y="34"/>
                        <a:pt x="140" y="70"/>
                      </a:cubicBezTo>
                      <a:cubicBezTo>
                        <a:pt x="140" y="72"/>
                        <a:pt x="140" y="74"/>
                        <a:pt x="140" y="76"/>
                      </a:cubicBezTo>
                      <a:cubicBezTo>
                        <a:pt x="142" y="79"/>
                        <a:pt x="143" y="82"/>
                        <a:pt x="143" y="86"/>
                      </a:cubicBezTo>
                      <a:cubicBezTo>
                        <a:pt x="143" y="107"/>
                        <a:pt x="143" y="107"/>
                        <a:pt x="143" y="107"/>
                      </a:cubicBezTo>
                      <a:cubicBezTo>
                        <a:pt x="149" y="96"/>
                        <a:pt x="153" y="83"/>
                        <a:pt x="153" y="70"/>
                      </a:cubicBezTo>
                      <a:cubicBezTo>
                        <a:pt x="153" y="39"/>
                        <a:pt x="134" y="12"/>
                        <a:pt x="108" y="0"/>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43" name="Freeform 310"/>
                <p:cNvSpPr/>
                <p:nvPr/>
              </p:nvSpPr>
              <p:spPr bwMode="auto">
                <a:xfrm>
                  <a:off x="1755775" y="263525"/>
                  <a:ext cx="123825" cy="225425"/>
                </a:xfrm>
                <a:custGeom>
                  <a:avLst/>
                  <a:gdLst>
                    <a:gd name="T0" fmla="*/ 0 w 33"/>
                    <a:gd name="T1" fmla="*/ 12 h 60"/>
                    <a:gd name="T2" fmla="*/ 0 w 33"/>
                    <a:gd name="T3" fmla="*/ 16 h 60"/>
                    <a:gd name="T4" fmla="*/ 0 w 33"/>
                    <a:gd name="T5" fmla="*/ 35 h 60"/>
                    <a:gd name="T6" fmla="*/ 0 w 33"/>
                    <a:gd name="T7" fmla="*/ 44 h 60"/>
                    <a:gd name="T8" fmla="*/ 23 w 33"/>
                    <a:gd name="T9" fmla="*/ 60 h 60"/>
                    <a:gd name="T10" fmla="*/ 33 w 33"/>
                    <a:gd name="T11" fmla="*/ 60 h 60"/>
                    <a:gd name="T12" fmla="*/ 33 w 33"/>
                    <a:gd name="T13" fmla="*/ 0 h 60"/>
                    <a:gd name="T14" fmla="*/ 23 w 33"/>
                    <a:gd name="T15" fmla="*/ 0 h 60"/>
                    <a:gd name="T16" fmla="*/ 0 w 33"/>
                    <a:gd name="T1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0">
                      <a:moveTo>
                        <a:pt x="0" y="12"/>
                      </a:moveTo>
                      <a:cubicBezTo>
                        <a:pt x="0" y="14"/>
                        <a:pt x="0" y="15"/>
                        <a:pt x="0" y="16"/>
                      </a:cubicBezTo>
                      <a:cubicBezTo>
                        <a:pt x="0" y="35"/>
                        <a:pt x="0" y="35"/>
                        <a:pt x="0" y="35"/>
                      </a:cubicBezTo>
                      <a:cubicBezTo>
                        <a:pt x="0" y="44"/>
                        <a:pt x="0" y="44"/>
                        <a:pt x="0" y="44"/>
                      </a:cubicBezTo>
                      <a:cubicBezTo>
                        <a:pt x="0" y="53"/>
                        <a:pt x="10" y="60"/>
                        <a:pt x="23" y="60"/>
                      </a:cubicBezTo>
                      <a:cubicBezTo>
                        <a:pt x="33" y="60"/>
                        <a:pt x="33" y="60"/>
                        <a:pt x="33" y="60"/>
                      </a:cubicBezTo>
                      <a:cubicBezTo>
                        <a:pt x="33" y="0"/>
                        <a:pt x="33" y="0"/>
                        <a:pt x="33" y="0"/>
                      </a:cubicBezTo>
                      <a:cubicBezTo>
                        <a:pt x="23" y="0"/>
                        <a:pt x="23" y="0"/>
                        <a:pt x="23" y="0"/>
                      </a:cubicBezTo>
                      <a:cubicBezTo>
                        <a:pt x="12" y="0"/>
                        <a:pt x="3" y="5"/>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44" name="Freeform 311"/>
                <p:cNvSpPr/>
                <p:nvPr/>
              </p:nvSpPr>
              <p:spPr bwMode="auto">
                <a:xfrm>
                  <a:off x="2097088" y="263525"/>
                  <a:ext cx="128588" cy="225425"/>
                </a:xfrm>
                <a:custGeom>
                  <a:avLst/>
                  <a:gdLst>
                    <a:gd name="T0" fmla="*/ 34 w 34"/>
                    <a:gd name="T1" fmla="*/ 44 h 60"/>
                    <a:gd name="T2" fmla="*/ 34 w 34"/>
                    <a:gd name="T3" fmla="*/ 35 h 60"/>
                    <a:gd name="T4" fmla="*/ 34 w 34"/>
                    <a:gd name="T5" fmla="*/ 16 h 60"/>
                    <a:gd name="T6" fmla="*/ 33 w 34"/>
                    <a:gd name="T7" fmla="*/ 14 h 60"/>
                    <a:gd name="T8" fmla="*/ 10 w 34"/>
                    <a:gd name="T9" fmla="*/ 0 h 60"/>
                    <a:gd name="T10" fmla="*/ 0 w 34"/>
                    <a:gd name="T11" fmla="*/ 0 h 60"/>
                    <a:gd name="T12" fmla="*/ 0 w 34"/>
                    <a:gd name="T13" fmla="*/ 60 h 60"/>
                    <a:gd name="T14" fmla="*/ 10 w 34"/>
                    <a:gd name="T15" fmla="*/ 60 h 60"/>
                    <a:gd name="T16" fmla="*/ 34 w 34"/>
                    <a:gd name="T17"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34" y="44"/>
                      </a:moveTo>
                      <a:cubicBezTo>
                        <a:pt x="34" y="35"/>
                        <a:pt x="34" y="35"/>
                        <a:pt x="34" y="35"/>
                      </a:cubicBezTo>
                      <a:cubicBezTo>
                        <a:pt x="34" y="16"/>
                        <a:pt x="34" y="16"/>
                        <a:pt x="34" y="16"/>
                      </a:cubicBezTo>
                      <a:cubicBezTo>
                        <a:pt x="34" y="15"/>
                        <a:pt x="33" y="14"/>
                        <a:pt x="33" y="14"/>
                      </a:cubicBezTo>
                      <a:cubicBezTo>
                        <a:pt x="32" y="6"/>
                        <a:pt x="22" y="0"/>
                        <a:pt x="10" y="0"/>
                      </a:cubicBezTo>
                      <a:cubicBezTo>
                        <a:pt x="0" y="0"/>
                        <a:pt x="0" y="0"/>
                        <a:pt x="0" y="0"/>
                      </a:cubicBezTo>
                      <a:cubicBezTo>
                        <a:pt x="0" y="60"/>
                        <a:pt x="0" y="60"/>
                        <a:pt x="0" y="60"/>
                      </a:cubicBezTo>
                      <a:cubicBezTo>
                        <a:pt x="10" y="60"/>
                        <a:pt x="10" y="60"/>
                        <a:pt x="10" y="60"/>
                      </a:cubicBezTo>
                      <a:cubicBezTo>
                        <a:pt x="23" y="60"/>
                        <a:pt x="34" y="53"/>
                        <a:pt x="34"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45" name="Freeform 312"/>
                <p:cNvSpPr/>
                <p:nvPr/>
              </p:nvSpPr>
              <p:spPr bwMode="auto">
                <a:xfrm>
                  <a:off x="3994150" y="6043613"/>
                  <a:ext cx="611188" cy="514350"/>
                </a:xfrm>
                <a:custGeom>
                  <a:avLst/>
                  <a:gdLst>
                    <a:gd name="T0" fmla="*/ 109 w 163"/>
                    <a:gd name="T1" fmla="*/ 0 h 137"/>
                    <a:gd name="T2" fmla="*/ 58 w 163"/>
                    <a:gd name="T3" fmla="*/ 0 h 137"/>
                    <a:gd name="T4" fmla="*/ 0 w 163"/>
                    <a:gd name="T5" fmla="*/ 48 h 137"/>
                    <a:gd name="T6" fmla="*/ 15 w 163"/>
                    <a:gd name="T7" fmla="*/ 71 h 137"/>
                    <a:gd name="T8" fmla="*/ 36 w 163"/>
                    <a:gd name="T9" fmla="*/ 50 h 137"/>
                    <a:gd name="T10" fmla="*/ 36 w 163"/>
                    <a:gd name="T11" fmla="*/ 137 h 137"/>
                    <a:gd name="T12" fmla="*/ 81 w 163"/>
                    <a:gd name="T13" fmla="*/ 137 h 137"/>
                    <a:gd name="T14" fmla="*/ 127 w 163"/>
                    <a:gd name="T15" fmla="*/ 137 h 137"/>
                    <a:gd name="T16" fmla="*/ 127 w 163"/>
                    <a:gd name="T17" fmla="*/ 50 h 137"/>
                    <a:gd name="T18" fmla="*/ 148 w 163"/>
                    <a:gd name="T19" fmla="*/ 71 h 137"/>
                    <a:gd name="T20" fmla="*/ 163 w 163"/>
                    <a:gd name="T21" fmla="*/ 48 h 137"/>
                    <a:gd name="T22" fmla="*/ 109 w 163"/>
                    <a:gd name="T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37">
                      <a:moveTo>
                        <a:pt x="109" y="0"/>
                      </a:moveTo>
                      <a:cubicBezTo>
                        <a:pt x="100" y="14"/>
                        <a:pt x="66" y="14"/>
                        <a:pt x="58" y="0"/>
                      </a:cubicBezTo>
                      <a:cubicBezTo>
                        <a:pt x="58" y="0"/>
                        <a:pt x="8" y="28"/>
                        <a:pt x="0" y="48"/>
                      </a:cubicBezTo>
                      <a:cubicBezTo>
                        <a:pt x="15" y="71"/>
                        <a:pt x="15" y="71"/>
                        <a:pt x="15" y="71"/>
                      </a:cubicBezTo>
                      <a:cubicBezTo>
                        <a:pt x="15" y="71"/>
                        <a:pt x="30" y="56"/>
                        <a:pt x="36" y="50"/>
                      </a:cubicBezTo>
                      <a:cubicBezTo>
                        <a:pt x="36" y="137"/>
                        <a:pt x="36" y="137"/>
                        <a:pt x="36" y="137"/>
                      </a:cubicBezTo>
                      <a:cubicBezTo>
                        <a:pt x="81" y="137"/>
                        <a:pt x="81" y="137"/>
                        <a:pt x="81" y="137"/>
                      </a:cubicBezTo>
                      <a:cubicBezTo>
                        <a:pt x="127" y="137"/>
                        <a:pt x="127" y="137"/>
                        <a:pt x="127" y="137"/>
                      </a:cubicBezTo>
                      <a:cubicBezTo>
                        <a:pt x="127" y="50"/>
                        <a:pt x="127" y="50"/>
                        <a:pt x="127" y="50"/>
                      </a:cubicBezTo>
                      <a:cubicBezTo>
                        <a:pt x="133" y="56"/>
                        <a:pt x="148" y="71"/>
                        <a:pt x="148" y="71"/>
                      </a:cubicBezTo>
                      <a:cubicBezTo>
                        <a:pt x="163" y="48"/>
                        <a:pt x="163" y="48"/>
                        <a:pt x="163" y="48"/>
                      </a:cubicBezTo>
                      <a:cubicBezTo>
                        <a:pt x="155" y="28"/>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46" name="Freeform 313"/>
                <p:cNvSpPr/>
                <p:nvPr/>
              </p:nvSpPr>
              <p:spPr bwMode="auto">
                <a:xfrm>
                  <a:off x="4217988" y="6016625"/>
                  <a:ext cx="173038" cy="52388"/>
                </a:xfrm>
                <a:custGeom>
                  <a:avLst/>
                  <a:gdLst>
                    <a:gd name="T0" fmla="*/ 23 w 46"/>
                    <a:gd name="T1" fmla="*/ 14 h 14"/>
                    <a:gd name="T2" fmla="*/ 46 w 46"/>
                    <a:gd name="T3" fmla="*/ 4 h 14"/>
                    <a:gd name="T4" fmla="*/ 45 w 46"/>
                    <a:gd name="T5" fmla="*/ 1 h 14"/>
                    <a:gd name="T6" fmla="*/ 41 w 46"/>
                    <a:gd name="T7" fmla="*/ 2 h 14"/>
                    <a:gd name="T8" fmla="*/ 23 w 46"/>
                    <a:gd name="T9" fmla="*/ 9 h 14"/>
                    <a:gd name="T10" fmla="*/ 5 w 46"/>
                    <a:gd name="T11" fmla="*/ 2 h 14"/>
                    <a:gd name="T12" fmla="*/ 2 w 46"/>
                    <a:gd name="T13" fmla="*/ 1 h 14"/>
                    <a:gd name="T14" fmla="*/ 1 w 46"/>
                    <a:gd name="T15" fmla="*/ 4 h 14"/>
                    <a:gd name="T16" fmla="*/ 23 w 4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4">
                      <a:moveTo>
                        <a:pt x="23" y="14"/>
                      </a:moveTo>
                      <a:cubicBezTo>
                        <a:pt x="33" y="14"/>
                        <a:pt x="42" y="10"/>
                        <a:pt x="46" y="4"/>
                      </a:cubicBezTo>
                      <a:cubicBezTo>
                        <a:pt x="46" y="3"/>
                        <a:pt x="46" y="2"/>
                        <a:pt x="45" y="1"/>
                      </a:cubicBezTo>
                      <a:cubicBezTo>
                        <a:pt x="43" y="0"/>
                        <a:pt x="42" y="1"/>
                        <a:pt x="41" y="2"/>
                      </a:cubicBezTo>
                      <a:cubicBezTo>
                        <a:pt x="39" y="5"/>
                        <a:pt x="33" y="9"/>
                        <a:pt x="23" y="9"/>
                      </a:cubicBezTo>
                      <a:cubicBezTo>
                        <a:pt x="14" y="9"/>
                        <a:pt x="7" y="5"/>
                        <a:pt x="5" y="2"/>
                      </a:cubicBezTo>
                      <a:cubicBezTo>
                        <a:pt x="4" y="1"/>
                        <a:pt x="3" y="0"/>
                        <a:pt x="2" y="1"/>
                      </a:cubicBezTo>
                      <a:cubicBezTo>
                        <a:pt x="0" y="2"/>
                        <a:pt x="0" y="3"/>
                        <a:pt x="1" y="4"/>
                      </a:cubicBezTo>
                      <a:cubicBezTo>
                        <a:pt x="4" y="10"/>
                        <a:pt x="13" y="14"/>
                        <a:pt x="2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47" name="Freeform 314"/>
                <p:cNvSpPr/>
                <p:nvPr/>
              </p:nvSpPr>
              <p:spPr bwMode="auto">
                <a:xfrm>
                  <a:off x="8367713" y="198438"/>
                  <a:ext cx="490538" cy="304800"/>
                </a:xfrm>
                <a:custGeom>
                  <a:avLst/>
                  <a:gdLst>
                    <a:gd name="T0" fmla="*/ 14 w 131"/>
                    <a:gd name="T1" fmla="*/ 81 h 81"/>
                    <a:gd name="T2" fmla="*/ 47 w 131"/>
                    <a:gd name="T3" fmla="*/ 81 h 81"/>
                    <a:gd name="T4" fmla="*/ 92 w 131"/>
                    <a:gd name="T5" fmla="*/ 53 h 81"/>
                    <a:gd name="T6" fmla="*/ 127 w 131"/>
                    <a:gd name="T7" fmla="*/ 68 h 81"/>
                    <a:gd name="T8" fmla="*/ 128 w 131"/>
                    <a:gd name="T9" fmla="*/ 69 h 81"/>
                    <a:gd name="T10" fmla="*/ 131 w 131"/>
                    <a:gd name="T11" fmla="*/ 57 h 81"/>
                    <a:gd name="T12" fmla="*/ 108 w 131"/>
                    <a:gd name="T13" fmla="*/ 34 h 81"/>
                    <a:gd name="T14" fmla="*/ 93 w 131"/>
                    <a:gd name="T15" fmla="*/ 39 h 81"/>
                    <a:gd name="T16" fmla="*/ 52 w 131"/>
                    <a:gd name="T17" fmla="*/ 0 h 81"/>
                    <a:gd name="T18" fmla="*/ 12 w 131"/>
                    <a:gd name="T19" fmla="*/ 40 h 81"/>
                    <a:gd name="T20" fmla="*/ 14 w 131"/>
                    <a:gd name="T21" fmla="*/ 52 h 81"/>
                    <a:gd name="T22" fmla="*/ 0 w 131"/>
                    <a:gd name="T23" fmla="*/ 66 h 81"/>
                    <a:gd name="T24" fmla="*/ 14 w 131"/>
                    <a:gd name="T2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81">
                      <a:moveTo>
                        <a:pt x="14" y="81"/>
                      </a:moveTo>
                      <a:cubicBezTo>
                        <a:pt x="47" y="81"/>
                        <a:pt x="47" y="81"/>
                        <a:pt x="47" y="81"/>
                      </a:cubicBezTo>
                      <a:cubicBezTo>
                        <a:pt x="56" y="64"/>
                        <a:pt x="72" y="53"/>
                        <a:pt x="92" y="53"/>
                      </a:cubicBezTo>
                      <a:cubicBezTo>
                        <a:pt x="105" y="53"/>
                        <a:pt x="118" y="58"/>
                        <a:pt x="127" y="68"/>
                      </a:cubicBezTo>
                      <a:cubicBezTo>
                        <a:pt x="128" y="68"/>
                        <a:pt x="128" y="68"/>
                        <a:pt x="128" y="69"/>
                      </a:cubicBezTo>
                      <a:cubicBezTo>
                        <a:pt x="130" y="65"/>
                        <a:pt x="131" y="61"/>
                        <a:pt x="131" y="57"/>
                      </a:cubicBezTo>
                      <a:cubicBezTo>
                        <a:pt x="131" y="44"/>
                        <a:pt x="121" y="34"/>
                        <a:pt x="108" y="34"/>
                      </a:cubicBezTo>
                      <a:cubicBezTo>
                        <a:pt x="102" y="34"/>
                        <a:pt x="97" y="36"/>
                        <a:pt x="93" y="39"/>
                      </a:cubicBezTo>
                      <a:cubicBezTo>
                        <a:pt x="92" y="18"/>
                        <a:pt x="74" y="0"/>
                        <a:pt x="52" y="0"/>
                      </a:cubicBezTo>
                      <a:cubicBezTo>
                        <a:pt x="30" y="0"/>
                        <a:pt x="12" y="18"/>
                        <a:pt x="12" y="40"/>
                      </a:cubicBezTo>
                      <a:cubicBezTo>
                        <a:pt x="12" y="44"/>
                        <a:pt x="13" y="48"/>
                        <a:pt x="14" y="52"/>
                      </a:cubicBezTo>
                      <a:cubicBezTo>
                        <a:pt x="6" y="52"/>
                        <a:pt x="0" y="59"/>
                        <a:pt x="0" y="66"/>
                      </a:cubicBezTo>
                      <a:cubicBezTo>
                        <a:pt x="0" y="74"/>
                        <a:pt x="6" y="81"/>
                        <a:pt x="14"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148" name="Freeform 315"/>
                <p:cNvSpPr/>
                <p:nvPr/>
              </p:nvSpPr>
              <p:spPr bwMode="auto">
                <a:xfrm>
                  <a:off x="8486775" y="417513"/>
                  <a:ext cx="560388" cy="344488"/>
                </a:xfrm>
                <a:custGeom>
                  <a:avLst/>
                  <a:gdLst>
                    <a:gd name="T0" fmla="*/ 123 w 149"/>
                    <a:gd name="T1" fmla="*/ 39 h 92"/>
                    <a:gd name="T2" fmla="*/ 106 w 149"/>
                    <a:gd name="T3" fmla="*/ 45 h 92"/>
                    <a:gd name="T4" fmla="*/ 93 w 149"/>
                    <a:gd name="T5" fmla="*/ 15 h 92"/>
                    <a:gd name="T6" fmla="*/ 60 w 149"/>
                    <a:gd name="T7" fmla="*/ 0 h 92"/>
                    <a:gd name="T8" fmla="*/ 21 w 149"/>
                    <a:gd name="T9" fmla="*/ 23 h 92"/>
                    <a:gd name="T10" fmla="*/ 14 w 149"/>
                    <a:gd name="T11" fmla="*/ 46 h 92"/>
                    <a:gd name="T12" fmla="*/ 16 w 149"/>
                    <a:gd name="T13" fmla="*/ 59 h 92"/>
                    <a:gd name="T14" fmla="*/ 0 w 149"/>
                    <a:gd name="T15" fmla="*/ 76 h 92"/>
                    <a:gd name="T16" fmla="*/ 17 w 149"/>
                    <a:gd name="T17" fmla="*/ 92 h 92"/>
                    <a:gd name="T18" fmla="*/ 60 w 149"/>
                    <a:gd name="T19" fmla="*/ 92 h 92"/>
                    <a:gd name="T20" fmla="*/ 62 w 149"/>
                    <a:gd name="T21" fmla="*/ 92 h 92"/>
                    <a:gd name="T22" fmla="*/ 123 w 149"/>
                    <a:gd name="T23" fmla="*/ 92 h 92"/>
                    <a:gd name="T24" fmla="*/ 149 w 149"/>
                    <a:gd name="T25" fmla="*/ 65 h 92"/>
                    <a:gd name="T26" fmla="*/ 123 w 149"/>
                    <a:gd name="T27" fmla="*/ 3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92">
                      <a:moveTo>
                        <a:pt x="123" y="39"/>
                      </a:moveTo>
                      <a:cubicBezTo>
                        <a:pt x="116" y="39"/>
                        <a:pt x="110" y="41"/>
                        <a:pt x="106" y="45"/>
                      </a:cubicBezTo>
                      <a:cubicBezTo>
                        <a:pt x="106" y="33"/>
                        <a:pt x="101" y="23"/>
                        <a:pt x="93" y="15"/>
                      </a:cubicBezTo>
                      <a:cubicBezTo>
                        <a:pt x="85" y="6"/>
                        <a:pt x="73" y="0"/>
                        <a:pt x="60" y="0"/>
                      </a:cubicBezTo>
                      <a:cubicBezTo>
                        <a:pt x="43" y="0"/>
                        <a:pt x="29" y="9"/>
                        <a:pt x="21" y="23"/>
                      </a:cubicBezTo>
                      <a:cubicBezTo>
                        <a:pt x="16" y="29"/>
                        <a:pt x="14" y="37"/>
                        <a:pt x="14" y="46"/>
                      </a:cubicBezTo>
                      <a:cubicBezTo>
                        <a:pt x="14" y="51"/>
                        <a:pt x="15" y="55"/>
                        <a:pt x="16" y="59"/>
                      </a:cubicBezTo>
                      <a:cubicBezTo>
                        <a:pt x="7" y="60"/>
                        <a:pt x="0" y="67"/>
                        <a:pt x="0" y="76"/>
                      </a:cubicBezTo>
                      <a:cubicBezTo>
                        <a:pt x="0" y="85"/>
                        <a:pt x="8" y="92"/>
                        <a:pt x="17" y="92"/>
                      </a:cubicBezTo>
                      <a:cubicBezTo>
                        <a:pt x="60" y="92"/>
                        <a:pt x="60" y="92"/>
                        <a:pt x="60" y="92"/>
                      </a:cubicBezTo>
                      <a:cubicBezTo>
                        <a:pt x="62" y="92"/>
                        <a:pt x="62" y="92"/>
                        <a:pt x="62" y="92"/>
                      </a:cubicBezTo>
                      <a:cubicBezTo>
                        <a:pt x="123" y="92"/>
                        <a:pt x="123" y="92"/>
                        <a:pt x="123" y="92"/>
                      </a:cubicBezTo>
                      <a:cubicBezTo>
                        <a:pt x="137" y="92"/>
                        <a:pt x="149" y="80"/>
                        <a:pt x="149" y="65"/>
                      </a:cubicBezTo>
                      <a:cubicBezTo>
                        <a:pt x="149" y="51"/>
                        <a:pt x="137" y="39"/>
                        <a:pt x="12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grpSp>
          <p:grpSp>
            <p:nvGrpSpPr>
              <p:cNvPr id="13" name="Group 745"/>
              <p:cNvGrpSpPr/>
              <p:nvPr/>
            </p:nvGrpSpPr>
            <p:grpSpPr>
              <a:xfrm>
                <a:off x="1522809" y="859277"/>
                <a:ext cx="5352224" cy="2981168"/>
                <a:chOff x="-17463" y="12700"/>
                <a:chExt cx="11753852" cy="6546851"/>
              </a:xfrm>
              <a:solidFill>
                <a:srgbClr val="999999"/>
              </a:solidFill>
            </p:grpSpPr>
            <p:sp>
              <p:nvSpPr>
                <p:cNvPr id="14" name="Freeform 319"/>
                <p:cNvSpPr/>
                <p:nvPr/>
              </p:nvSpPr>
              <p:spPr bwMode="auto">
                <a:xfrm>
                  <a:off x="4257675" y="2344738"/>
                  <a:ext cx="484188" cy="436563"/>
                </a:xfrm>
                <a:custGeom>
                  <a:avLst/>
                  <a:gdLst>
                    <a:gd name="T0" fmla="*/ 13 w 129"/>
                    <a:gd name="T1" fmla="*/ 12 h 116"/>
                    <a:gd name="T2" fmla="*/ 1 w 129"/>
                    <a:gd name="T3" fmla="*/ 35 h 116"/>
                    <a:gd name="T4" fmla="*/ 0 w 129"/>
                    <a:gd name="T5" fmla="*/ 42 h 116"/>
                    <a:gd name="T6" fmla="*/ 0 w 129"/>
                    <a:gd name="T7" fmla="*/ 43 h 116"/>
                    <a:gd name="T8" fmla="*/ 0 w 129"/>
                    <a:gd name="T9" fmla="*/ 50 h 116"/>
                    <a:gd name="T10" fmla="*/ 1 w 129"/>
                    <a:gd name="T11" fmla="*/ 54 h 116"/>
                    <a:gd name="T12" fmla="*/ 6 w 129"/>
                    <a:gd name="T13" fmla="*/ 76 h 116"/>
                    <a:gd name="T14" fmla="*/ 19 w 129"/>
                    <a:gd name="T15" fmla="*/ 101 h 116"/>
                    <a:gd name="T16" fmla="*/ 20 w 129"/>
                    <a:gd name="T17" fmla="*/ 102 h 116"/>
                    <a:gd name="T18" fmla="*/ 29 w 129"/>
                    <a:gd name="T19" fmla="*/ 111 h 116"/>
                    <a:gd name="T20" fmla="*/ 31 w 129"/>
                    <a:gd name="T21" fmla="*/ 113 h 116"/>
                    <a:gd name="T22" fmla="*/ 45 w 129"/>
                    <a:gd name="T23" fmla="*/ 115 h 116"/>
                    <a:gd name="T24" fmla="*/ 45 w 129"/>
                    <a:gd name="T25" fmla="*/ 115 h 116"/>
                    <a:gd name="T26" fmla="*/ 52 w 129"/>
                    <a:gd name="T27" fmla="*/ 112 h 116"/>
                    <a:gd name="T28" fmla="*/ 56 w 129"/>
                    <a:gd name="T29" fmla="*/ 111 h 116"/>
                    <a:gd name="T30" fmla="*/ 65 w 129"/>
                    <a:gd name="T31" fmla="*/ 109 h 116"/>
                    <a:gd name="T32" fmla="*/ 65 w 129"/>
                    <a:gd name="T33" fmla="*/ 109 h 116"/>
                    <a:gd name="T34" fmla="*/ 73 w 129"/>
                    <a:gd name="T35" fmla="*/ 111 h 116"/>
                    <a:gd name="T36" fmla="*/ 77 w 129"/>
                    <a:gd name="T37" fmla="*/ 112 h 116"/>
                    <a:gd name="T38" fmla="*/ 84 w 129"/>
                    <a:gd name="T39" fmla="*/ 115 h 116"/>
                    <a:gd name="T40" fmla="*/ 84 w 129"/>
                    <a:gd name="T41" fmla="*/ 115 h 116"/>
                    <a:gd name="T42" fmla="*/ 98 w 129"/>
                    <a:gd name="T43" fmla="*/ 113 h 116"/>
                    <a:gd name="T44" fmla="*/ 101 w 129"/>
                    <a:gd name="T45" fmla="*/ 111 h 116"/>
                    <a:gd name="T46" fmla="*/ 109 w 129"/>
                    <a:gd name="T47" fmla="*/ 102 h 116"/>
                    <a:gd name="T48" fmla="*/ 110 w 129"/>
                    <a:gd name="T49" fmla="*/ 101 h 116"/>
                    <a:gd name="T50" fmla="*/ 124 w 129"/>
                    <a:gd name="T51" fmla="*/ 76 h 116"/>
                    <a:gd name="T52" fmla="*/ 129 w 129"/>
                    <a:gd name="T53" fmla="*/ 54 h 116"/>
                    <a:gd name="T54" fmla="*/ 129 w 129"/>
                    <a:gd name="T55" fmla="*/ 50 h 116"/>
                    <a:gd name="T56" fmla="*/ 129 w 129"/>
                    <a:gd name="T57" fmla="*/ 43 h 116"/>
                    <a:gd name="T58" fmla="*/ 129 w 129"/>
                    <a:gd name="T59" fmla="*/ 42 h 116"/>
                    <a:gd name="T60" fmla="*/ 128 w 129"/>
                    <a:gd name="T61" fmla="*/ 35 h 116"/>
                    <a:gd name="T62" fmla="*/ 116 w 129"/>
                    <a:gd name="T63" fmla="*/ 12 h 116"/>
                    <a:gd name="T64" fmla="*/ 113 w 129"/>
                    <a:gd name="T65" fmla="*/ 9 h 116"/>
                    <a:gd name="T66" fmla="*/ 95 w 129"/>
                    <a:gd name="T67" fmla="*/ 1 h 116"/>
                    <a:gd name="T68" fmla="*/ 75 w 129"/>
                    <a:gd name="T69" fmla="*/ 4 h 116"/>
                    <a:gd name="T70" fmla="*/ 65 w 129"/>
                    <a:gd name="T71" fmla="*/ 8 h 116"/>
                    <a:gd name="T72" fmla="*/ 54 w 129"/>
                    <a:gd name="T73" fmla="*/ 4 h 116"/>
                    <a:gd name="T74" fmla="*/ 34 w 129"/>
                    <a:gd name="T75" fmla="*/ 1 h 116"/>
                    <a:gd name="T76" fmla="*/ 16 w 129"/>
                    <a:gd name="T77" fmla="*/ 9 h 116"/>
                    <a:gd name="T78" fmla="*/ 13 w 129"/>
                    <a:gd name="T79"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 h="116">
                      <a:moveTo>
                        <a:pt x="13" y="12"/>
                      </a:moveTo>
                      <a:cubicBezTo>
                        <a:pt x="7" y="18"/>
                        <a:pt x="3" y="26"/>
                        <a:pt x="1" y="35"/>
                      </a:cubicBezTo>
                      <a:cubicBezTo>
                        <a:pt x="1" y="38"/>
                        <a:pt x="1" y="40"/>
                        <a:pt x="0" y="42"/>
                      </a:cubicBezTo>
                      <a:cubicBezTo>
                        <a:pt x="0" y="42"/>
                        <a:pt x="0" y="43"/>
                        <a:pt x="0" y="43"/>
                      </a:cubicBezTo>
                      <a:cubicBezTo>
                        <a:pt x="0" y="45"/>
                        <a:pt x="0" y="47"/>
                        <a:pt x="0" y="50"/>
                      </a:cubicBezTo>
                      <a:cubicBezTo>
                        <a:pt x="0" y="51"/>
                        <a:pt x="0" y="53"/>
                        <a:pt x="1" y="54"/>
                      </a:cubicBezTo>
                      <a:cubicBezTo>
                        <a:pt x="1" y="62"/>
                        <a:pt x="3" y="69"/>
                        <a:pt x="6" y="76"/>
                      </a:cubicBezTo>
                      <a:cubicBezTo>
                        <a:pt x="9" y="85"/>
                        <a:pt x="13" y="93"/>
                        <a:pt x="19" y="101"/>
                      </a:cubicBezTo>
                      <a:cubicBezTo>
                        <a:pt x="20" y="101"/>
                        <a:pt x="20" y="102"/>
                        <a:pt x="20" y="102"/>
                      </a:cubicBezTo>
                      <a:cubicBezTo>
                        <a:pt x="23" y="105"/>
                        <a:pt x="25" y="109"/>
                        <a:pt x="29" y="111"/>
                      </a:cubicBezTo>
                      <a:cubicBezTo>
                        <a:pt x="29" y="112"/>
                        <a:pt x="30" y="112"/>
                        <a:pt x="31" y="113"/>
                      </a:cubicBezTo>
                      <a:cubicBezTo>
                        <a:pt x="35" y="116"/>
                        <a:pt x="40" y="116"/>
                        <a:pt x="45" y="115"/>
                      </a:cubicBezTo>
                      <a:cubicBezTo>
                        <a:pt x="45" y="115"/>
                        <a:pt x="45" y="115"/>
                        <a:pt x="45" y="115"/>
                      </a:cubicBezTo>
                      <a:cubicBezTo>
                        <a:pt x="48" y="114"/>
                        <a:pt x="50" y="113"/>
                        <a:pt x="52" y="112"/>
                      </a:cubicBezTo>
                      <a:cubicBezTo>
                        <a:pt x="53" y="112"/>
                        <a:pt x="55" y="111"/>
                        <a:pt x="56" y="111"/>
                      </a:cubicBezTo>
                      <a:cubicBezTo>
                        <a:pt x="59" y="110"/>
                        <a:pt x="64" y="109"/>
                        <a:pt x="65" y="109"/>
                      </a:cubicBezTo>
                      <a:cubicBezTo>
                        <a:pt x="65" y="109"/>
                        <a:pt x="65" y="109"/>
                        <a:pt x="65" y="109"/>
                      </a:cubicBezTo>
                      <a:cubicBezTo>
                        <a:pt x="68" y="109"/>
                        <a:pt x="70" y="110"/>
                        <a:pt x="73" y="111"/>
                      </a:cubicBezTo>
                      <a:cubicBezTo>
                        <a:pt x="74" y="111"/>
                        <a:pt x="76" y="112"/>
                        <a:pt x="77" y="112"/>
                      </a:cubicBezTo>
                      <a:cubicBezTo>
                        <a:pt x="79" y="113"/>
                        <a:pt x="82" y="114"/>
                        <a:pt x="84" y="115"/>
                      </a:cubicBezTo>
                      <a:cubicBezTo>
                        <a:pt x="84" y="115"/>
                        <a:pt x="84" y="115"/>
                        <a:pt x="84" y="115"/>
                      </a:cubicBezTo>
                      <a:cubicBezTo>
                        <a:pt x="89" y="116"/>
                        <a:pt x="94" y="116"/>
                        <a:pt x="98" y="113"/>
                      </a:cubicBezTo>
                      <a:cubicBezTo>
                        <a:pt x="99" y="112"/>
                        <a:pt x="100" y="112"/>
                        <a:pt x="101" y="111"/>
                      </a:cubicBezTo>
                      <a:cubicBezTo>
                        <a:pt x="104" y="109"/>
                        <a:pt x="107" y="105"/>
                        <a:pt x="109" y="102"/>
                      </a:cubicBezTo>
                      <a:cubicBezTo>
                        <a:pt x="109" y="102"/>
                        <a:pt x="110" y="101"/>
                        <a:pt x="110" y="101"/>
                      </a:cubicBezTo>
                      <a:cubicBezTo>
                        <a:pt x="116" y="93"/>
                        <a:pt x="120" y="85"/>
                        <a:pt x="124" y="76"/>
                      </a:cubicBezTo>
                      <a:cubicBezTo>
                        <a:pt x="126" y="69"/>
                        <a:pt x="128" y="62"/>
                        <a:pt x="129" y="54"/>
                      </a:cubicBezTo>
                      <a:cubicBezTo>
                        <a:pt x="129" y="53"/>
                        <a:pt x="129" y="51"/>
                        <a:pt x="129" y="50"/>
                      </a:cubicBezTo>
                      <a:cubicBezTo>
                        <a:pt x="129" y="47"/>
                        <a:pt x="129" y="45"/>
                        <a:pt x="129" y="43"/>
                      </a:cubicBezTo>
                      <a:cubicBezTo>
                        <a:pt x="129" y="43"/>
                        <a:pt x="129" y="42"/>
                        <a:pt x="129" y="42"/>
                      </a:cubicBezTo>
                      <a:cubicBezTo>
                        <a:pt x="129" y="40"/>
                        <a:pt x="129" y="38"/>
                        <a:pt x="128" y="35"/>
                      </a:cubicBezTo>
                      <a:cubicBezTo>
                        <a:pt x="126" y="26"/>
                        <a:pt x="123" y="18"/>
                        <a:pt x="116" y="12"/>
                      </a:cubicBezTo>
                      <a:cubicBezTo>
                        <a:pt x="115" y="11"/>
                        <a:pt x="114" y="10"/>
                        <a:pt x="113" y="9"/>
                      </a:cubicBezTo>
                      <a:cubicBezTo>
                        <a:pt x="108" y="5"/>
                        <a:pt x="102" y="2"/>
                        <a:pt x="95" y="1"/>
                      </a:cubicBezTo>
                      <a:cubicBezTo>
                        <a:pt x="88" y="0"/>
                        <a:pt x="81" y="2"/>
                        <a:pt x="75" y="4"/>
                      </a:cubicBezTo>
                      <a:cubicBezTo>
                        <a:pt x="72" y="5"/>
                        <a:pt x="65" y="8"/>
                        <a:pt x="65" y="8"/>
                      </a:cubicBezTo>
                      <a:cubicBezTo>
                        <a:pt x="64" y="8"/>
                        <a:pt x="57" y="5"/>
                        <a:pt x="54" y="4"/>
                      </a:cubicBezTo>
                      <a:cubicBezTo>
                        <a:pt x="48" y="2"/>
                        <a:pt x="41" y="0"/>
                        <a:pt x="34" y="1"/>
                      </a:cubicBezTo>
                      <a:cubicBezTo>
                        <a:pt x="27" y="2"/>
                        <a:pt x="21" y="5"/>
                        <a:pt x="16" y="9"/>
                      </a:cubicBezTo>
                      <a:cubicBezTo>
                        <a:pt x="15" y="10"/>
                        <a:pt x="14" y="11"/>
                        <a:pt x="1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5" name="Freeform 320"/>
                <p:cNvSpPr/>
                <p:nvPr/>
              </p:nvSpPr>
              <p:spPr bwMode="auto">
                <a:xfrm>
                  <a:off x="4384675" y="2209800"/>
                  <a:ext cx="115888" cy="131763"/>
                </a:xfrm>
                <a:custGeom>
                  <a:avLst/>
                  <a:gdLst>
                    <a:gd name="T0" fmla="*/ 10 w 31"/>
                    <a:gd name="T1" fmla="*/ 26 h 35"/>
                    <a:gd name="T2" fmla="*/ 22 w 31"/>
                    <a:gd name="T3" fmla="*/ 35 h 35"/>
                    <a:gd name="T4" fmla="*/ 30 w 31"/>
                    <a:gd name="T5" fmla="*/ 35 h 35"/>
                    <a:gd name="T6" fmla="*/ 31 w 31"/>
                    <a:gd name="T7" fmla="*/ 35 h 35"/>
                    <a:gd name="T8" fmla="*/ 24 w 31"/>
                    <a:gd name="T9" fmla="*/ 14 h 35"/>
                    <a:gd name="T10" fmla="*/ 3 w 31"/>
                    <a:gd name="T11" fmla="*/ 1 h 35"/>
                    <a:gd name="T12" fmla="*/ 1 w 31"/>
                    <a:gd name="T13" fmla="*/ 0 h 35"/>
                    <a:gd name="T14" fmla="*/ 0 w 31"/>
                    <a:gd name="T15" fmla="*/ 0 h 35"/>
                    <a:gd name="T16" fmla="*/ 1 w 31"/>
                    <a:gd name="T17" fmla="*/ 9 h 35"/>
                    <a:gd name="T18" fmla="*/ 10 w 31"/>
                    <a:gd name="T1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5">
                      <a:moveTo>
                        <a:pt x="10" y="26"/>
                      </a:moveTo>
                      <a:cubicBezTo>
                        <a:pt x="13" y="30"/>
                        <a:pt x="17" y="33"/>
                        <a:pt x="22" y="35"/>
                      </a:cubicBezTo>
                      <a:cubicBezTo>
                        <a:pt x="25" y="35"/>
                        <a:pt x="27" y="35"/>
                        <a:pt x="30" y="35"/>
                      </a:cubicBezTo>
                      <a:cubicBezTo>
                        <a:pt x="30" y="35"/>
                        <a:pt x="30" y="35"/>
                        <a:pt x="31" y="35"/>
                      </a:cubicBezTo>
                      <a:cubicBezTo>
                        <a:pt x="31" y="27"/>
                        <a:pt x="29" y="20"/>
                        <a:pt x="24" y="14"/>
                      </a:cubicBezTo>
                      <a:cubicBezTo>
                        <a:pt x="19" y="7"/>
                        <a:pt x="11" y="2"/>
                        <a:pt x="3" y="1"/>
                      </a:cubicBezTo>
                      <a:cubicBezTo>
                        <a:pt x="2" y="1"/>
                        <a:pt x="2" y="1"/>
                        <a:pt x="1" y="0"/>
                      </a:cubicBezTo>
                      <a:cubicBezTo>
                        <a:pt x="1" y="0"/>
                        <a:pt x="1" y="0"/>
                        <a:pt x="0" y="0"/>
                      </a:cubicBezTo>
                      <a:cubicBezTo>
                        <a:pt x="0" y="3"/>
                        <a:pt x="0" y="6"/>
                        <a:pt x="1" y="9"/>
                      </a:cubicBezTo>
                      <a:cubicBezTo>
                        <a:pt x="2" y="16"/>
                        <a:pt x="5" y="22"/>
                        <a:pt x="1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6" name="Freeform 321"/>
                <p:cNvSpPr/>
                <p:nvPr/>
              </p:nvSpPr>
              <p:spPr bwMode="auto">
                <a:xfrm>
                  <a:off x="3473450" y="3798888"/>
                  <a:ext cx="520700" cy="123825"/>
                </a:xfrm>
                <a:custGeom>
                  <a:avLst/>
                  <a:gdLst>
                    <a:gd name="T0" fmla="*/ 328 w 328"/>
                    <a:gd name="T1" fmla="*/ 0 h 78"/>
                    <a:gd name="T2" fmla="*/ 298 w 328"/>
                    <a:gd name="T3" fmla="*/ 0 h 78"/>
                    <a:gd name="T4" fmla="*/ 298 w 328"/>
                    <a:gd name="T5" fmla="*/ 47 h 78"/>
                    <a:gd name="T6" fmla="*/ 28 w 328"/>
                    <a:gd name="T7" fmla="*/ 47 h 78"/>
                    <a:gd name="T8" fmla="*/ 28 w 328"/>
                    <a:gd name="T9" fmla="*/ 0 h 78"/>
                    <a:gd name="T10" fmla="*/ 0 w 328"/>
                    <a:gd name="T11" fmla="*/ 0 h 78"/>
                    <a:gd name="T12" fmla="*/ 0 w 328"/>
                    <a:gd name="T13" fmla="*/ 78 h 78"/>
                    <a:gd name="T14" fmla="*/ 328 w 328"/>
                    <a:gd name="T15" fmla="*/ 78 h 78"/>
                    <a:gd name="T16" fmla="*/ 328 w 32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78">
                      <a:moveTo>
                        <a:pt x="328" y="0"/>
                      </a:moveTo>
                      <a:lnTo>
                        <a:pt x="298" y="0"/>
                      </a:lnTo>
                      <a:lnTo>
                        <a:pt x="298" y="47"/>
                      </a:lnTo>
                      <a:lnTo>
                        <a:pt x="28" y="47"/>
                      </a:lnTo>
                      <a:lnTo>
                        <a:pt x="28" y="0"/>
                      </a:lnTo>
                      <a:lnTo>
                        <a:pt x="0" y="0"/>
                      </a:lnTo>
                      <a:lnTo>
                        <a:pt x="0" y="78"/>
                      </a:lnTo>
                      <a:lnTo>
                        <a:pt x="328" y="78"/>
                      </a:lnTo>
                      <a:lnTo>
                        <a:pt x="3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7" name="Freeform 322"/>
                <p:cNvSpPr/>
                <p:nvPr/>
              </p:nvSpPr>
              <p:spPr bwMode="auto">
                <a:xfrm>
                  <a:off x="3544887" y="3427413"/>
                  <a:ext cx="385763" cy="412750"/>
                </a:xfrm>
                <a:custGeom>
                  <a:avLst/>
                  <a:gdLst>
                    <a:gd name="T0" fmla="*/ 42 w 243"/>
                    <a:gd name="T1" fmla="*/ 109 h 260"/>
                    <a:gd name="T2" fmla="*/ 0 w 243"/>
                    <a:gd name="T3" fmla="*/ 109 h 260"/>
                    <a:gd name="T4" fmla="*/ 120 w 243"/>
                    <a:gd name="T5" fmla="*/ 260 h 260"/>
                    <a:gd name="T6" fmla="*/ 243 w 243"/>
                    <a:gd name="T7" fmla="*/ 109 h 260"/>
                    <a:gd name="T8" fmla="*/ 201 w 243"/>
                    <a:gd name="T9" fmla="*/ 109 h 260"/>
                    <a:gd name="T10" fmla="*/ 201 w 243"/>
                    <a:gd name="T11" fmla="*/ 0 h 260"/>
                    <a:gd name="T12" fmla="*/ 42 w 243"/>
                    <a:gd name="T13" fmla="*/ 0 h 260"/>
                    <a:gd name="T14" fmla="*/ 42 w 243"/>
                    <a:gd name="T15" fmla="*/ 109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60">
                      <a:moveTo>
                        <a:pt x="42" y="109"/>
                      </a:moveTo>
                      <a:lnTo>
                        <a:pt x="0" y="109"/>
                      </a:lnTo>
                      <a:lnTo>
                        <a:pt x="120" y="260"/>
                      </a:lnTo>
                      <a:lnTo>
                        <a:pt x="243" y="109"/>
                      </a:lnTo>
                      <a:lnTo>
                        <a:pt x="201" y="109"/>
                      </a:lnTo>
                      <a:lnTo>
                        <a:pt x="201" y="0"/>
                      </a:lnTo>
                      <a:lnTo>
                        <a:pt x="42" y="0"/>
                      </a:lnTo>
                      <a:lnTo>
                        <a:pt x="42"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8" name="Freeform 323"/>
                <p:cNvSpPr>
                  <a:spLocks noEditPoints="1"/>
                </p:cNvSpPr>
                <p:nvPr/>
              </p:nvSpPr>
              <p:spPr bwMode="auto">
                <a:xfrm>
                  <a:off x="2932112" y="3430588"/>
                  <a:ext cx="608013" cy="747713"/>
                </a:xfrm>
                <a:custGeom>
                  <a:avLst/>
                  <a:gdLst>
                    <a:gd name="T0" fmla="*/ 113 w 162"/>
                    <a:gd name="T1" fmla="*/ 183 h 199"/>
                    <a:gd name="T2" fmla="*/ 162 w 162"/>
                    <a:gd name="T3" fmla="*/ 199 h 199"/>
                    <a:gd name="T4" fmla="*/ 113 w 162"/>
                    <a:gd name="T5" fmla="*/ 114 h 199"/>
                    <a:gd name="T6" fmla="*/ 102 w 162"/>
                    <a:gd name="T7" fmla="*/ 97 h 199"/>
                    <a:gd name="T8" fmla="*/ 93 w 162"/>
                    <a:gd name="T9" fmla="*/ 138 h 199"/>
                    <a:gd name="T10" fmla="*/ 97 w 162"/>
                    <a:gd name="T11" fmla="*/ 151 h 199"/>
                    <a:gd name="T12" fmla="*/ 93 w 162"/>
                    <a:gd name="T13" fmla="*/ 147 h 199"/>
                    <a:gd name="T14" fmla="*/ 100 w 162"/>
                    <a:gd name="T15" fmla="*/ 169 h 199"/>
                    <a:gd name="T16" fmla="*/ 93 w 162"/>
                    <a:gd name="T17" fmla="*/ 183 h 199"/>
                    <a:gd name="T18" fmla="*/ 93 w 162"/>
                    <a:gd name="T19" fmla="*/ 183 h 199"/>
                    <a:gd name="T20" fmla="*/ 81 w 162"/>
                    <a:gd name="T21" fmla="*/ 169 h 199"/>
                    <a:gd name="T22" fmla="*/ 93 w 162"/>
                    <a:gd name="T23" fmla="*/ 53 h 199"/>
                    <a:gd name="T24" fmla="*/ 86 w 162"/>
                    <a:gd name="T25" fmla="*/ 30 h 199"/>
                    <a:gd name="T26" fmla="*/ 81 w 162"/>
                    <a:gd name="T27" fmla="*/ 59 h 199"/>
                    <a:gd name="T28" fmla="*/ 81 w 162"/>
                    <a:gd name="T29" fmla="*/ 97 h 199"/>
                    <a:gd name="T30" fmla="*/ 88 w 162"/>
                    <a:gd name="T31" fmla="*/ 114 h 199"/>
                    <a:gd name="T32" fmla="*/ 81 w 162"/>
                    <a:gd name="T33" fmla="*/ 135 h 199"/>
                    <a:gd name="T34" fmla="*/ 93 w 162"/>
                    <a:gd name="T35" fmla="*/ 161 h 199"/>
                    <a:gd name="T36" fmla="*/ 88 w 162"/>
                    <a:gd name="T37" fmla="*/ 142 h 199"/>
                    <a:gd name="T38" fmla="*/ 93 w 162"/>
                    <a:gd name="T39" fmla="*/ 53 h 199"/>
                    <a:gd name="T40" fmla="*/ 81 w 162"/>
                    <a:gd name="T41" fmla="*/ 183 h 199"/>
                    <a:gd name="T42" fmla="*/ 81 w 162"/>
                    <a:gd name="T43" fmla="*/ 169 h 199"/>
                    <a:gd name="T44" fmla="*/ 81 w 162"/>
                    <a:gd name="T45" fmla="*/ 169 h 199"/>
                    <a:gd name="T46" fmla="*/ 69 w 162"/>
                    <a:gd name="T47" fmla="*/ 183 h 199"/>
                    <a:gd name="T48" fmla="*/ 81 w 162"/>
                    <a:gd name="T49" fmla="*/ 0 h 199"/>
                    <a:gd name="T50" fmla="*/ 73 w 162"/>
                    <a:gd name="T51" fmla="*/ 30 h 199"/>
                    <a:gd name="T52" fmla="*/ 69 w 162"/>
                    <a:gd name="T53" fmla="*/ 138 h 199"/>
                    <a:gd name="T54" fmla="*/ 69 w 162"/>
                    <a:gd name="T55" fmla="*/ 147 h 199"/>
                    <a:gd name="T56" fmla="*/ 81 w 162"/>
                    <a:gd name="T57" fmla="*/ 150 h 199"/>
                    <a:gd name="T58" fmla="*/ 81 w 162"/>
                    <a:gd name="T59" fmla="*/ 135 h 199"/>
                    <a:gd name="T60" fmla="*/ 71 w 162"/>
                    <a:gd name="T61" fmla="*/ 125 h 199"/>
                    <a:gd name="T62" fmla="*/ 81 w 162"/>
                    <a:gd name="T63" fmla="*/ 114 h 199"/>
                    <a:gd name="T64" fmla="*/ 81 w 162"/>
                    <a:gd name="T65" fmla="*/ 114 h 199"/>
                    <a:gd name="T66" fmla="*/ 81 w 162"/>
                    <a:gd name="T67" fmla="*/ 97 h 199"/>
                    <a:gd name="T68" fmla="*/ 81 w 162"/>
                    <a:gd name="T69" fmla="*/ 59 h 199"/>
                    <a:gd name="T70" fmla="*/ 81 w 162"/>
                    <a:gd name="T71" fmla="*/ 59 h 199"/>
                    <a:gd name="T72" fmla="*/ 0 w 162"/>
                    <a:gd name="T73" fmla="*/ 199 h 199"/>
                    <a:gd name="T74" fmla="*/ 49 w 162"/>
                    <a:gd name="T75" fmla="*/ 183 h 199"/>
                    <a:gd name="T76" fmla="*/ 69 w 162"/>
                    <a:gd name="T77" fmla="*/ 169 h 199"/>
                    <a:gd name="T78" fmla="*/ 69 w 162"/>
                    <a:gd name="T79" fmla="*/ 161 h 199"/>
                    <a:gd name="T80" fmla="*/ 65 w 162"/>
                    <a:gd name="T81" fmla="*/ 151 h 199"/>
                    <a:gd name="T82" fmla="*/ 69 w 162"/>
                    <a:gd name="T83" fmla="*/ 137 h 199"/>
                    <a:gd name="T84" fmla="*/ 69 w 162"/>
                    <a:gd name="T85" fmla="*/ 53 h 199"/>
                    <a:gd name="T86" fmla="*/ 49 w 162"/>
                    <a:gd name="T87" fmla="*/ 97 h 199"/>
                    <a:gd name="T88" fmla="*/ 55 w 162"/>
                    <a:gd name="T89" fmla="*/ 1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99">
                      <a:moveTo>
                        <a:pt x="93" y="183"/>
                      </a:moveTo>
                      <a:cubicBezTo>
                        <a:pt x="113" y="183"/>
                        <a:pt x="113" y="183"/>
                        <a:pt x="113" y="183"/>
                      </a:cubicBezTo>
                      <a:cubicBezTo>
                        <a:pt x="129" y="199"/>
                        <a:pt x="129" y="199"/>
                        <a:pt x="129" y="199"/>
                      </a:cubicBezTo>
                      <a:cubicBezTo>
                        <a:pt x="162" y="199"/>
                        <a:pt x="162" y="199"/>
                        <a:pt x="162" y="199"/>
                      </a:cubicBezTo>
                      <a:cubicBezTo>
                        <a:pt x="136" y="185"/>
                        <a:pt x="119" y="149"/>
                        <a:pt x="107" y="114"/>
                      </a:cubicBezTo>
                      <a:cubicBezTo>
                        <a:pt x="113" y="114"/>
                        <a:pt x="113" y="114"/>
                        <a:pt x="113" y="114"/>
                      </a:cubicBezTo>
                      <a:cubicBezTo>
                        <a:pt x="113" y="97"/>
                        <a:pt x="113" y="97"/>
                        <a:pt x="113" y="97"/>
                      </a:cubicBezTo>
                      <a:cubicBezTo>
                        <a:pt x="102" y="97"/>
                        <a:pt x="102" y="97"/>
                        <a:pt x="102" y="97"/>
                      </a:cubicBezTo>
                      <a:cubicBezTo>
                        <a:pt x="98" y="80"/>
                        <a:pt x="95" y="65"/>
                        <a:pt x="93" y="53"/>
                      </a:cubicBezTo>
                      <a:cubicBezTo>
                        <a:pt x="93" y="138"/>
                        <a:pt x="93" y="138"/>
                        <a:pt x="93" y="138"/>
                      </a:cubicBezTo>
                      <a:cubicBezTo>
                        <a:pt x="93" y="137"/>
                        <a:pt x="93" y="137"/>
                        <a:pt x="93" y="137"/>
                      </a:cubicBezTo>
                      <a:cubicBezTo>
                        <a:pt x="94" y="142"/>
                        <a:pt x="96" y="146"/>
                        <a:pt x="97" y="151"/>
                      </a:cubicBezTo>
                      <a:cubicBezTo>
                        <a:pt x="97" y="151"/>
                        <a:pt x="97" y="151"/>
                        <a:pt x="97" y="151"/>
                      </a:cubicBezTo>
                      <a:cubicBezTo>
                        <a:pt x="93" y="147"/>
                        <a:pt x="93" y="147"/>
                        <a:pt x="93" y="147"/>
                      </a:cubicBezTo>
                      <a:cubicBezTo>
                        <a:pt x="93" y="161"/>
                        <a:pt x="93" y="161"/>
                        <a:pt x="93" y="161"/>
                      </a:cubicBezTo>
                      <a:cubicBezTo>
                        <a:pt x="100" y="169"/>
                        <a:pt x="100" y="169"/>
                        <a:pt x="100" y="169"/>
                      </a:cubicBezTo>
                      <a:cubicBezTo>
                        <a:pt x="93" y="169"/>
                        <a:pt x="93" y="169"/>
                        <a:pt x="93" y="169"/>
                      </a:cubicBezTo>
                      <a:lnTo>
                        <a:pt x="93" y="183"/>
                      </a:lnTo>
                      <a:close/>
                      <a:moveTo>
                        <a:pt x="81" y="183"/>
                      </a:moveTo>
                      <a:cubicBezTo>
                        <a:pt x="93" y="183"/>
                        <a:pt x="93" y="183"/>
                        <a:pt x="93" y="183"/>
                      </a:cubicBezTo>
                      <a:cubicBezTo>
                        <a:pt x="93" y="169"/>
                        <a:pt x="93" y="169"/>
                        <a:pt x="93" y="169"/>
                      </a:cubicBezTo>
                      <a:cubicBezTo>
                        <a:pt x="81" y="169"/>
                        <a:pt x="81" y="169"/>
                        <a:pt x="81" y="169"/>
                      </a:cubicBezTo>
                      <a:cubicBezTo>
                        <a:pt x="81" y="183"/>
                        <a:pt x="81" y="183"/>
                        <a:pt x="81" y="183"/>
                      </a:cubicBezTo>
                      <a:close/>
                      <a:moveTo>
                        <a:pt x="93" y="53"/>
                      </a:moveTo>
                      <a:cubicBezTo>
                        <a:pt x="90" y="39"/>
                        <a:pt x="89" y="30"/>
                        <a:pt x="89" y="30"/>
                      </a:cubicBezTo>
                      <a:cubicBezTo>
                        <a:pt x="86" y="30"/>
                        <a:pt x="86" y="30"/>
                        <a:pt x="86" y="30"/>
                      </a:cubicBezTo>
                      <a:cubicBezTo>
                        <a:pt x="81" y="0"/>
                        <a:pt x="81" y="0"/>
                        <a:pt x="81" y="0"/>
                      </a:cubicBezTo>
                      <a:cubicBezTo>
                        <a:pt x="81" y="59"/>
                        <a:pt x="81" y="59"/>
                        <a:pt x="81" y="59"/>
                      </a:cubicBezTo>
                      <a:cubicBezTo>
                        <a:pt x="81" y="61"/>
                        <a:pt x="83" y="88"/>
                        <a:pt x="84" y="97"/>
                      </a:cubicBezTo>
                      <a:cubicBezTo>
                        <a:pt x="81" y="97"/>
                        <a:pt x="81" y="97"/>
                        <a:pt x="81" y="97"/>
                      </a:cubicBezTo>
                      <a:cubicBezTo>
                        <a:pt x="81" y="114"/>
                        <a:pt x="81" y="114"/>
                        <a:pt x="81" y="114"/>
                      </a:cubicBezTo>
                      <a:cubicBezTo>
                        <a:pt x="88" y="114"/>
                        <a:pt x="88" y="114"/>
                        <a:pt x="88" y="114"/>
                      </a:cubicBezTo>
                      <a:cubicBezTo>
                        <a:pt x="88" y="114"/>
                        <a:pt x="89" y="118"/>
                        <a:pt x="91" y="125"/>
                      </a:cubicBezTo>
                      <a:cubicBezTo>
                        <a:pt x="81" y="135"/>
                        <a:pt x="81" y="135"/>
                        <a:pt x="81" y="135"/>
                      </a:cubicBezTo>
                      <a:cubicBezTo>
                        <a:pt x="81" y="150"/>
                        <a:pt x="81" y="150"/>
                        <a:pt x="81" y="150"/>
                      </a:cubicBezTo>
                      <a:cubicBezTo>
                        <a:pt x="93" y="161"/>
                        <a:pt x="93" y="161"/>
                        <a:pt x="93" y="161"/>
                      </a:cubicBezTo>
                      <a:cubicBezTo>
                        <a:pt x="93" y="147"/>
                        <a:pt x="93" y="147"/>
                        <a:pt x="93" y="147"/>
                      </a:cubicBezTo>
                      <a:cubicBezTo>
                        <a:pt x="88" y="142"/>
                        <a:pt x="88" y="142"/>
                        <a:pt x="88" y="142"/>
                      </a:cubicBezTo>
                      <a:cubicBezTo>
                        <a:pt x="93" y="138"/>
                        <a:pt x="93" y="138"/>
                        <a:pt x="93" y="138"/>
                      </a:cubicBezTo>
                      <a:lnTo>
                        <a:pt x="93" y="53"/>
                      </a:lnTo>
                      <a:close/>
                      <a:moveTo>
                        <a:pt x="69" y="183"/>
                      </a:moveTo>
                      <a:cubicBezTo>
                        <a:pt x="81" y="183"/>
                        <a:pt x="81" y="183"/>
                        <a:pt x="81" y="183"/>
                      </a:cubicBezTo>
                      <a:cubicBezTo>
                        <a:pt x="81" y="183"/>
                        <a:pt x="81" y="183"/>
                        <a:pt x="81" y="183"/>
                      </a:cubicBezTo>
                      <a:cubicBezTo>
                        <a:pt x="81" y="169"/>
                        <a:pt x="81" y="169"/>
                        <a:pt x="81" y="169"/>
                      </a:cubicBezTo>
                      <a:cubicBezTo>
                        <a:pt x="81" y="169"/>
                        <a:pt x="81" y="169"/>
                        <a:pt x="81" y="169"/>
                      </a:cubicBezTo>
                      <a:cubicBezTo>
                        <a:pt x="81" y="169"/>
                        <a:pt x="81" y="169"/>
                        <a:pt x="81" y="169"/>
                      </a:cubicBezTo>
                      <a:cubicBezTo>
                        <a:pt x="69" y="169"/>
                        <a:pt x="69" y="169"/>
                        <a:pt x="69" y="169"/>
                      </a:cubicBezTo>
                      <a:cubicBezTo>
                        <a:pt x="69" y="183"/>
                        <a:pt x="69" y="183"/>
                        <a:pt x="69" y="183"/>
                      </a:cubicBezTo>
                      <a:close/>
                      <a:moveTo>
                        <a:pt x="81" y="0"/>
                      </a:moveTo>
                      <a:cubicBezTo>
                        <a:pt x="81" y="0"/>
                        <a:pt x="81" y="0"/>
                        <a:pt x="81" y="0"/>
                      </a:cubicBezTo>
                      <a:cubicBezTo>
                        <a:pt x="76" y="30"/>
                        <a:pt x="76" y="30"/>
                        <a:pt x="76" y="30"/>
                      </a:cubicBezTo>
                      <a:cubicBezTo>
                        <a:pt x="73" y="30"/>
                        <a:pt x="73" y="30"/>
                        <a:pt x="73" y="30"/>
                      </a:cubicBezTo>
                      <a:cubicBezTo>
                        <a:pt x="73" y="30"/>
                        <a:pt x="72" y="39"/>
                        <a:pt x="69" y="53"/>
                      </a:cubicBezTo>
                      <a:cubicBezTo>
                        <a:pt x="69" y="138"/>
                        <a:pt x="69" y="138"/>
                        <a:pt x="69" y="138"/>
                      </a:cubicBezTo>
                      <a:cubicBezTo>
                        <a:pt x="74" y="142"/>
                        <a:pt x="74" y="142"/>
                        <a:pt x="74" y="142"/>
                      </a:cubicBezTo>
                      <a:cubicBezTo>
                        <a:pt x="69" y="147"/>
                        <a:pt x="69" y="147"/>
                        <a:pt x="69" y="147"/>
                      </a:cubicBezTo>
                      <a:cubicBezTo>
                        <a:pt x="69" y="161"/>
                        <a:pt x="69" y="161"/>
                        <a:pt x="69" y="161"/>
                      </a:cubicBezTo>
                      <a:cubicBezTo>
                        <a:pt x="81" y="150"/>
                        <a:pt x="81" y="150"/>
                        <a:pt x="81" y="150"/>
                      </a:cubicBezTo>
                      <a:cubicBezTo>
                        <a:pt x="81" y="150"/>
                        <a:pt x="81" y="150"/>
                        <a:pt x="81" y="150"/>
                      </a:cubicBezTo>
                      <a:cubicBezTo>
                        <a:pt x="81" y="135"/>
                        <a:pt x="81" y="135"/>
                        <a:pt x="81" y="135"/>
                      </a:cubicBezTo>
                      <a:cubicBezTo>
                        <a:pt x="81" y="135"/>
                        <a:pt x="81" y="135"/>
                        <a:pt x="81" y="135"/>
                      </a:cubicBezTo>
                      <a:cubicBezTo>
                        <a:pt x="71" y="125"/>
                        <a:pt x="71" y="125"/>
                        <a:pt x="71" y="125"/>
                      </a:cubicBezTo>
                      <a:cubicBezTo>
                        <a:pt x="73" y="118"/>
                        <a:pt x="73" y="114"/>
                        <a:pt x="73" y="114"/>
                      </a:cubicBezTo>
                      <a:cubicBezTo>
                        <a:pt x="81" y="114"/>
                        <a:pt x="81" y="114"/>
                        <a:pt x="81" y="114"/>
                      </a:cubicBezTo>
                      <a:cubicBezTo>
                        <a:pt x="81" y="114"/>
                        <a:pt x="81" y="114"/>
                        <a:pt x="81" y="114"/>
                      </a:cubicBezTo>
                      <a:cubicBezTo>
                        <a:pt x="81" y="114"/>
                        <a:pt x="81" y="114"/>
                        <a:pt x="81" y="114"/>
                      </a:cubicBezTo>
                      <a:cubicBezTo>
                        <a:pt x="81" y="97"/>
                        <a:pt x="81" y="97"/>
                        <a:pt x="81" y="97"/>
                      </a:cubicBezTo>
                      <a:cubicBezTo>
                        <a:pt x="81" y="97"/>
                        <a:pt x="81" y="97"/>
                        <a:pt x="81" y="97"/>
                      </a:cubicBezTo>
                      <a:cubicBezTo>
                        <a:pt x="78" y="97"/>
                        <a:pt x="78" y="97"/>
                        <a:pt x="78" y="97"/>
                      </a:cubicBezTo>
                      <a:cubicBezTo>
                        <a:pt x="79" y="88"/>
                        <a:pt x="81" y="59"/>
                        <a:pt x="81" y="59"/>
                      </a:cubicBezTo>
                      <a:cubicBezTo>
                        <a:pt x="81" y="59"/>
                        <a:pt x="81" y="59"/>
                        <a:pt x="81" y="59"/>
                      </a:cubicBezTo>
                      <a:cubicBezTo>
                        <a:pt x="81" y="59"/>
                        <a:pt x="81" y="59"/>
                        <a:pt x="81" y="59"/>
                      </a:cubicBezTo>
                      <a:lnTo>
                        <a:pt x="81" y="0"/>
                      </a:lnTo>
                      <a:close/>
                      <a:moveTo>
                        <a:pt x="0" y="199"/>
                      </a:moveTo>
                      <a:cubicBezTo>
                        <a:pt x="32" y="199"/>
                        <a:pt x="32" y="199"/>
                        <a:pt x="32" y="199"/>
                      </a:cubicBezTo>
                      <a:cubicBezTo>
                        <a:pt x="49" y="183"/>
                        <a:pt x="49" y="183"/>
                        <a:pt x="49" y="183"/>
                      </a:cubicBezTo>
                      <a:cubicBezTo>
                        <a:pt x="69" y="183"/>
                        <a:pt x="69" y="183"/>
                        <a:pt x="69" y="183"/>
                      </a:cubicBezTo>
                      <a:cubicBezTo>
                        <a:pt x="69" y="169"/>
                        <a:pt x="69" y="169"/>
                        <a:pt x="69" y="169"/>
                      </a:cubicBezTo>
                      <a:cubicBezTo>
                        <a:pt x="62" y="169"/>
                        <a:pt x="62" y="169"/>
                        <a:pt x="62" y="169"/>
                      </a:cubicBezTo>
                      <a:cubicBezTo>
                        <a:pt x="69" y="161"/>
                        <a:pt x="69" y="161"/>
                        <a:pt x="69" y="161"/>
                      </a:cubicBezTo>
                      <a:cubicBezTo>
                        <a:pt x="69" y="147"/>
                        <a:pt x="69" y="147"/>
                        <a:pt x="69" y="147"/>
                      </a:cubicBezTo>
                      <a:cubicBezTo>
                        <a:pt x="65" y="151"/>
                        <a:pt x="65" y="151"/>
                        <a:pt x="65" y="151"/>
                      </a:cubicBezTo>
                      <a:cubicBezTo>
                        <a:pt x="66" y="146"/>
                        <a:pt x="67" y="142"/>
                        <a:pt x="69" y="137"/>
                      </a:cubicBezTo>
                      <a:cubicBezTo>
                        <a:pt x="69" y="137"/>
                        <a:pt x="69" y="137"/>
                        <a:pt x="69" y="137"/>
                      </a:cubicBezTo>
                      <a:cubicBezTo>
                        <a:pt x="69" y="138"/>
                        <a:pt x="69" y="138"/>
                        <a:pt x="69" y="138"/>
                      </a:cubicBezTo>
                      <a:cubicBezTo>
                        <a:pt x="69" y="53"/>
                        <a:pt x="69" y="53"/>
                        <a:pt x="69" y="53"/>
                      </a:cubicBezTo>
                      <a:cubicBezTo>
                        <a:pt x="67" y="65"/>
                        <a:pt x="64" y="80"/>
                        <a:pt x="59" y="97"/>
                      </a:cubicBezTo>
                      <a:cubicBezTo>
                        <a:pt x="49" y="97"/>
                        <a:pt x="49" y="97"/>
                        <a:pt x="49" y="97"/>
                      </a:cubicBezTo>
                      <a:cubicBezTo>
                        <a:pt x="49" y="114"/>
                        <a:pt x="49" y="114"/>
                        <a:pt x="49" y="114"/>
                      </a:cubicBezTo>
                      <a:cubicBezTo>
                        <a:pt x="55" y="114"/>
                        <a:pt x="55" y="114"/>
                        <a:pt x="55" y="114"/>
                      </a:cubicBezTo>
                      <a:cubicBezTo>
                        <a:pt x="43" y="149"/>
                        <a:pt x="26" y="185"/>
                        <a:pt x="0"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19" name="Freeform 324"/>
                <p:cNvSpPr>
                  <a:spLocks noEditPoints="1"/>
                </p:cNvSpPr>
                <p:nvPr/>
              </p:nvSpPr>
              <p:spPr bwMode="auto">
                <a:xfrm>
                  <a:off x="3498850" y="1793875"/>
                  <a:ext cx="736600" cy="735013"/>
                </a:xfrm>
                <a:custGeom>
                  <a:avLst/>
                  <a:gdLst>
                    <a:gd name="T0" fmla="*/ 98 w 196"/>
                    <a:gd name="T1" fmla="*/ 196 h 196"/>
                    <a:gd name="T2" fmla="*/ 196 w 196"/>
                    <a:gd name="T3" fmla="*/ 98 h 196"/>
                    <a:gd name="T4" fmla="*/ 98 w 196"/>
                    <a:gd name="T5" fmla="*/ 0 h 196"/>
                    <a:gd name="T6" fmla="*/ 98 w 196"/>
                    <a:gd name="T7" fmla="*/ 69 h 196"/>
                    <a:gd name="T8" fmla="*/ 127 w 196"/>
                    <a:gd name="T9" fmla="*/ 98 h 196"/>
                    <a:gd name="T10" fmla="*/ 98 w 196"/>
                    <a:gd name="T11" fmla="*/ 126 h 196"/>
                    <a:gd name="T12" fmla="*/ 98 w 196"/>
                    <a:gd name="T13" fmla="*/ 196 h 196"/>
                    <a:gd name="T14" fmla="*/ 98 w 196"/>
                    <a:gd name="T15" fmla="*/ 0 h 196"/>
                    <a:gd name="T16" fmla="*/ 0 w 196"/>
                    <a:gd name="T17" fmla="*/ 98 h 196"/>
                    <a:gd name="T18" fmla="*/ 98 w 196"/>
                    <a:gd name="T19" fmla="*/ 196 h 196"/>
                    <a:gd name="T20" fmla="*/ 98 w 196"/>
                    <a:gd name="T21" fmla="*/ 196 h 196"/>
                    <a:gd name="T22" fmla="*/ 98 w 196"/>
                    <a:gd name="T23" fmla="*/ 126 h 196"/>
                    <a:gd name="T24" fmla="*/ 98 w 196"/>
                    <a:gd name="T25" fmla="*/ 126 h 196"/>
                    <a:gd name="T26" fmla="*/ 98 w 196"/>
                    <a:gd name="T27" fmla="*/ 126 h 196"/>
                    <a:gd name="T28" fmla="*/ 70 w 196"/>
                    <a:gd name="T29" fmla="*/ 98 h 196"/>
                    <a:gd name="T30" fmla="*/ 98 w 196"/>
                    <a:gd name="T31" fmla="*/ 69 h 196"/>
                    <a:gd name="T32" fmla="*/ 98 w 196"/>
                    <a:gd name="T33" fmla="*/ 69 h 196"/>
                    <a:gd name="T34" fmla="*/ 98 w 196"/>
                    <a:gd name="T3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6">
                      <a:moveTo>
                        <a:pt x="98" y="196"/>
                      </a:moveTo>
                      <a:cubicBezTo>
                        <a:pt x="152" y="196"/>
                        <a:pt x="196" y="152"/>
                        <a:pt x="196" y="98"/>
                      </a:cubicBezTo>
                      <a:cubicBezTo>
                        <a:pt x="196" y="44"/>
                        <a:pt x="152" y="0"/>
                        <a:pt x="98" y="0"/>
                      </a:cubicBezTo>
                      <a:cubicBezTo>
                        <a:pt x="98" y="69"/>
                        <a:pt x="98" y="69"/>
                        <a:pt x="98" y="69"/>
                      </a:cubicBezTo>
                      <a:cubicBezTo>
                        <a:pt x="114" y="69"/>
                        <a:pt x="127" y="82"/>
                        <a:pt x="127" y="98"/>
                      </a:cubicBezTo>
                      <a:cubicBezTo>
                        <a:pt x="127" y="113"/>
                        <a:pt x="114" y="126"/>
                        <a:pt x="98" y="126"/>
                      </a:cubicBezTo>
                      <a:lnTo>
                        <a:pt x="98" y="196"/>
                      </a:lnTo>
                      <a:close/>
                      <a:moveTo>
                        <a:pt x="98" y="0"/>
                      </a:moveTo>
                      <a:cubicBezTo>
                        <a:pt x="44" y="0"/>
                        <a:pt x="0" y="44"/>
                        <a:pt x="0" y="98"/>
                      </a:cubicBezTo>
                      <a:cubicBezTo>
                        <a:pt x="0" y="152"/>
                        <a:pt x="44" y="196"/>
                        <a:pt x="98" y="196"/>
                      </a:cubicBezTo>
                      <a:cubicBezTo>
                        <a:pt x="98" y="196"/>
                        <a:pt x="98" y="196"/>
                        <a:pt x="98" y="196"/>
                      </a:cubicBezTo>
                      <a:cubicBezTo>
                        <a:pt x="98" y="126"/>
                        <a:pt x="98" y="126"/>
                        <a:pt x="98" y="126"/>
                      </a:cubicBezTo>
                      <a:cubicBezTo>
                        <a:pt x="98" y="126"/>
                        <a:pt x="98" y="126"/>
                        <a:pt x="98" y="126"/>
                      </a:cubicBezTo>
                      <a:cubicBezTo>
                        <a:pt x="98" y="126"/>
                        <a:pt x="98" y="126"/>
                        <a:pt x="98" y="126"/>
                      </a:cubicBezTo>
                      <a:cubicBezTo>
                        <a:pt x="83" y="126"/>
                        <a:pt x="70" y="113"/>
                        <a:pt x="70" y="98"/>
                      </a:cubicBezTo>
                      <a:cubicBezTo>
                        <a:pt x="70" y="82"/>
                        <a:pt x="83" y="69"/>
                        <a:pt x="98" y="69"/>
                      </a:cubicBezTo>
                      <a:cubicBezTo>
                        <a:pt x="98" y="69"/>
                        <a:pt x="98" y="69"/>
                        <a:pt x="98" y="69"/>
                      </a:cubicBezTo>
                      <a:cubicBezTo>
                        <a:pt x="98" y="0"/>
                        <a:pt x="98" y="0"/>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0" name="Freeform 325"/>
                <p:cNvSpPr>
                  <a:spLocks noEditPoints="1"/>
                </p:cNvSpPr>
                <p:nvPr/>
              </p:nvSpPr>
              <p:spPr bwMode="auto">
                <a:xfrm>
                  <a:off x="3781425" y="2074863"/>
                  <a:ext cx="171450" cy="173038"/>
                </a:xfrm>
                <a:custGeom>
                  <a:avLst/>
                  <a:gdLst>
                    <a:gd name="T0" fmla="*/ 23 w 46"/>
                    <a:gd name="T1" fmla="*/ 46 h 46"/>
                    <a:gd name="T2" fmla="*/ 46 w 46"/>
                    <a:gd name="T3" fmla="*/ 23 h 46"/>
                    <a:gd name="T4" fmla="*/ 23 w 46"/>
                    <a:gd name="T5" fmla="*/ 0 h 46"/>
                    <a:gd name="T6" fmla="*/ 23 w 46"/>
                    <a:gd name="T7" fmla="*/ 7 h 46"/>
                    <a:gd name="T8" fmla="*/ 39 w 46"/>
                    <a:gd name="T9" fmla="*/ 23 h 46"/>
                    <a:gd name="T10" fmla="*/ 23 w 46"/>
                    <a:gd name="T11" fmla="*/ 39 h 46"/>
                    <a:gd name="T12" fmla="*/ 23 w 46"/>
                    <a:gd name="T13" fmla="*/ 46 h 46"/>
                    <a:gd name="T14" fmla="*/ 23 w 46"/>
                    <a:gd name="T15" fmla="*/ 0 h 46"/>
                    <a:gd name="T16" fmla="*/ 0 w 46"/>
                    <a:gd name="T17" fmla="*/ 23 h 46"/>
                    <a:gd name="T18" fmla="*/ 23 w 46"/>
                    <a:gd name="T19" fmla="*/ 46 h 46"/>
                    <a:gd name="T20" fmla="*/ 23 w 46"/>
                    <a:gd name="T21" fmla="*/ 46 h 46"/>
                    <a:gd name="T22" fmla="*/ 23 w 46"/>
                    <a:gd name="T23" fmla="*/ 39 h 46"/>
                    <a:gd name="T24" fmla="*/ 23 w 46"/>
                    <a:gd name="T25" fmla="*/ 39 h 46"/>
                    <a:gd name="T26" fmla="*/ 23 w 46"/>
                    <a:gd name="T27" fmla="*/ 39 h 46"/>
                    <a:gd name="T28" fmla="*/ 7 w 46"/>
                    <a:gd name="T29" fmla="*/ 23 h 46"/>
                    <a:gd name="T30" fmla="*/ 23 w 46"/>
                    <a:gd name="T31" fmla="*/ 7 h 46"/>
                    <a:gd name="T32" fmla="*/ 23 w 46"/>
                    <a:gd name="T33" fmla="*/ 7 h 46"/>
                    <a:gd name="T34" fmla="*/ 23 w 46"/>
                    <a:gd name="T3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23" y="46"/>
                      </a:moveTo>
                      <a:cubicBezTo>
                        <a:pt x="36" y="46"/>
                        <a:pt x="46" y="35"/>
                        <a:pt x="46" y="23"/>
                      </a:cubicBezTo>
                      <a:cubicBezTo>
                        <a:pt x="46" y="10"/>
                        <a:pt x="36" y="0"/>
                        <a:pt x="23" y="0"/>
                      </a:cubicBezTo>
                      <a:cubicBezTo>
                        <a:pt x="23" y="7"/>
                        <a:pt x="23" y="7"/>
                        <a:pt x="23" y="7"/>
                      </a:cubicBezTo>
                      <a:cubicBezTo>
                        <a:pt x="32" y="7"/>
                        <a:pt x="39" y="14"/>
                        <a:pt x="39" y="23"/>
                      </a:cubicBezTo>
                      <a:cubicBezTo>
                        <a:pt x="39" y="32"/>
                        <a:pt x="32" y="39"/>
                        <a:pt x="23" y="39"/>
                      </a:cubicBezTo>
                      <a:lnTo>
                        <a:pt x="23" y="46"/>
                      </a:lnTo>
                      <a:close/>
                      <a:moveTo>
                        <a:pt x="23" y="0"/>
                      </a:moveTo>
                      <a:cubicBezTo>
                        <a:pt x="11" y="0"/>
                        <a:pt x="0" y="10"/>
                        <a:pt x="0" y="23"/>
                      </a:cubicBezTo>
                      <a:cubicBezTo>
                        <a:pt x="0" y="35"/>
                        <a:pt x="11" y="46"/>
                        <a:pt x="23" y="46"/>
                      </a:cubicBezTo>
                      <a:cubicBezTo>
                        <a:pt x="23" y="46"/>
                        <a:pt x="23" y="46"/>
                        <a:pt x="23" y="46"/>
                      </a:cubicBezTo>
                      <a:cubicBezTo>
                        <a:pt x="23" y="39"/>
                        <a:pt x="23" y="39"/>
                        <a:pt x="23" y="39"/>
                      </a:cubicBezTo>
                      <a:cubicBezTo>
                        <a:pt x="23" y="39"/>
                        <a:pt x="23" y="39"/>
                        <a:pt x="23" y="39"/>
                      </a:cubicBezTo>
                      <a:cubicBezTo>
                        <a:pt x="23" y="39"/>
                        <a:pt x="23" y="39"/>
                        <a:pt x="23" y="39"/>
                      </a:cubicBezTo>
                      <a:cubicBezTo>
                        <a:pt x="14" y="39"/>
                        <a:pt x="7" y="32"/>
                        <a:pt x="7" y="23"/>
                      </a:cubicBezTo>
                      <a:cubicBezTo>
                        <a:pt x="7" y="14"/>
                        <a:pt x="14" y="7"/>
                        <a:pt x="23" y="7"/>
                      </a:cubicBezTo>
                      <a:cubicBezTo>
                        <a:pt x="23" y="7"/>
                        <a:pt x="23" y="7"/>
                        <a:pt x="23" y="7"/>
                      </a:cubicBezTo>
                      <a:cubicBezTo>
                        <a:pt x="23" y="0"/>
                        <a:pt x="23"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1" name="Freeform 326"/>
                <p:cNvSpPr>
                  <a:spLocks noEditPoints="1"/>
                </p:cNvSpPr>
                <p:nvPr/>
              </p:nvSpPr>
              <p:spPr bwMode="auto">
                <a:xfrm>
                  <a:off x="7597775" y="2435225"/>
                  <a:ext cx="266700" cy="555625"/>
                </a:xfrm>
                <a:custGeom>
                  <a:avLst/>
                  <a:gdLst>
                    <a:gd name="T0" fmla="*/ 36 w 71"/>
                    <a:gd name="T1" fmla="*/ 127 h 148"/>
                    <a:gd name="T2" fmla="*/ 71 w 71"/>
                    <a:gd name="T3" fmla="*/ 143 h 148"/>
                    <a:gd name="T4" fmla="*/ 69 w 71"/>
                    <a:gd name="T5" fmla="*/ 15 h 148"/>
                    <a:gd name="T6" fmla="*/ 36 w 71"/>
                    <a:gd name="T7" fmla="*/ 0 h 148"/>
                    <a:gd name="T8" fmla="*/ 36 w 71"/>
                    <a:gd name="T9" fmla="*/ 20 h 148"/>
                    <a:gd name="T10" fmla="*/ 61 w 71"/>
                    <a:gd name="T11" fmla="*/ 27 h 148"/>
                    <a:gd name="T12" fmla="*/ 58 w 71"/>
                    <a:gd name="T13" fmla="*/ 28 h 148"/>
                    <a:gd name="T14" fmla="*/ 36 w 71"/>
                    <a:gd name="T15" fmla="*/ 24 h 148"/>
                    <a:gd name="T16" fmla="*/ 36 w 71"/>
                    <a:gd name="T17" fmla="*/ 40 h 148"/>
                    <a:gd name="T18" fmla="*/ 60 w 71"/>
                    <a:gd name="T19" fmla="*/ 44 h 148"/>
                    <a:gd name="T20" fmla="*/ 59 w 71"/>
                    <a:gd name="T21" fmla="*/ 48 h 148"/>
                    <a:gd name="T22" fmla="*/ 53 w 71"/>
                    <a:gd name="T23" fmla="*/ 46 h 148"/>
                    <a:gd name="T24" fmla="*/ 36 w 71"/>
                    <a:gd name="T25" fmla="*/ 44 h 148"/>
                    <a:gd name="T26" fmla="*/ 36 w 71"/>
                    <a:gd name="T27" fmla="*/ 60 h 148"/>
                    <a:gd name="T28" fmla="*/ 61 w 71"/>
                    <a:gd name="T29" fmla="*/ 67 h 148"/>
                    <a:gd name="T30" fmla="*/ 58 w 71"/>
                    <a:gd name="T31" fmla="*/ 68 h 148"/>
                    <a:gd name="T32" fmla="*/ 36 w 71"/>
                    <a:gd name="T33" fmla="*/ 64 h 148"/>
                    <a:gd name="T34" fmla="*/ 36 w 71"/>
                    <a:gd name="T35" fmla="*/ 127 h 148"/>
                    <a:gd name="T36" fmla="*/ 36 w 71"/>
                    <a:gd name="T37" fmla="*/ 127 h 148"/>
                    <a:gd name="T38" fmla="*/ 18 w 71"/>
                    <a:gd name="T39" fmla="*/ 66 h 148"/>
                    <a:gd name="T40" fmla="*/ 11 w 71"/>
                    <a:gd name="T41" fmla="*/ 67 h 148"/>
                    <a:gd name="T42" fmla="*/ 12 w 71"/>
                    <a:gd name="T43" fmla="*/ 64 h 148"/>
                    <a:gd name="T44" fmla="*/ 36 w 71"/>
                    <a:gd name="T45" fmla="*/ 44 h 148"/>
                    <a:gd name="T46" fmla="*/ 13 w 71"/>
                    <a:gd name="T47" fmla="*/ 48 h 148"/>
                    <a:gd name="T48" fmla="*/ 12 w 71"/>
                    <a:gd name="T49" fmla="*/ 44 h 148"/>
                    <a:gd name="T50" fmla="*/ 36 w 71"/>
                    <a:gd name="T51" fmla="*/ 40 h 148"/>
                    <a:gd name="T52" fmla="*/ 18 w 71"/>
                    <a:gd name="T53" fmla="*/ 26 h 148"/>
                    <a:gd name="T54" fmla="*/ 11 w 71"/>
                    <a:gd name="T55" fmla="*/ 27 h 148"/>
                    <a:gd name="T56" fmla="*/ 12 w 71"/>
                    <a:gd name="T57" fmla="*/ 24 h 148"/>
                    <a:gd name="T58" fmla="*/ 36 w 71"/>
                    <a:gd name="T59" fmla="*/ 0 h 148"/>
                    <a:gd name="T60" fmla="*/ 1 w 71"/>
                    <a:gd name="T61" fmla="*/ 32 h 148"/>
                    <a:gd name="T62" fmla="*/ 2 w 71"/>
                    <a:gd name="T63"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48">
                      <a:moveTo>
                        <a:pt x="36" y="127"/>
                      </a:moveTo>
                      <a:cubicBezTo>
                        <a:pt x="36" y="127"/>
                        <a:pt x="36" y="127"/>
                        <a:pt x="36" y="127"/>
                      </a:cubicBezTo>
                      <a:cubicBezTo>
                        <a:pt x="52" y="127"/>
                        <a:pt x="66" y="131"/>
                        <a:pt x="70" y="143"/>
                      </a:cubicBezTo>
                      <a:cubicBezTo>
                        <a:pt x="71" y="148"/>
                        <a:pt x="71" y="148"/>
                        <a:pt x="71" y="143"/>
                      </a:cubicBezTo>
                      <a:cubicBezTo>
                        <a:pt x="71" y="120"/>
                        <a:pt x="71" y="55"/>
                        <a:pt x="71" y="32"/>
                      </a:cubicBezTo>
                      <a:cubicBezTo>
                        <a:pt x="71" y="27"/>
                        <a:pt x="71" y="20"/>
                        <a:pt x="69" y="15"/>
                      </a:cubicBezTo>
                      <a:cubicBezTo>
                        <a:pt x="65" y="3"/>
                        <a:pt x="52" y="0"/>
                        <a:pt x="36" y="0"/>
                      </a:cubicBezTo>
                      <a:cubicBezTo>
                        <a:pt x="36" y="0"/>
                        <a:pt x="36" y="0"/>
                        <a:pt x="36" y="0"/>
                      </a:cubicBezTo>
                      <a:cubicBezTo>
                        <a:pt x="36" y="20"/>
                        <a:pt x="36" y="20"/>
                        <a:pt x="36" y="20"/>
                      </a:cubicBezTo>
                      <a:cubicBezTo>
                        <a:pt x="36" y="20"/>
                        <a:pt x="36" y="20"/>
                        <a:pt x="36" y="20"/>
                      </a:cubicBezTo>
                      <a:cubicBezTo>
                        <a:pt x="46" y="20"/>
                        <a:pt x="54" y="21"/>
                        <a:pt x="60" y="24"/>
                      </a:cubicBezTo>
                      <a:cubicBezTo>
                        <a:pt x="61" y="25"/>
                        <a:pt x="61" y="26"/>
                        <a:pt x="61" y="27"/>
                      </a:cubicBezTo>
                      <a:cubicBezTo>
                        <a:pt x="60" y="28"/>
                        <a:pt x="60" y="28"/>
                        <a:pt x="59" y="28"/>
                      </a:cubicBezTo>
                      <a:cubicBezTo>
                        <a:pt x="59" y="28"/>
                        <a:pt x="58" y="28"/>
                        <a:pt x="58" y="28"/>
                      </a:cubicBezTo>
                      <a:cubicBezTo>
                        <a:pt x="57" y="27"/>
                        <a:pt x="55" y="26"/>
                        <a:pt x="53" y="26"/>
                      </a:cubicBezTo>
                      <a:cubicBezTo>
                        <a:pt x="49" y="25"/>
                        <a:pt x="43" y="24"/>
                        <a:pt x="36" y="24"/>
                      </a:cubicBezTo>
                      <a:cubicBezTo>
                        <a:pt x="36" y="24"/>
                        <a:pt x="36" y="24"/>
                        <a:pt x="36" y="24"/>
                      </a:cubicBezTo>
                      <a:cubicBezTo>
                        <a:pt x="36" y="40"/>
                        <a:pt x="36" y="40"/>
                        <a:pt x="36" y="40"/>
                      </a:cubicBezTo>
                      <a:cubicBezTo>
                        <a:pt x="36" y="40"/>
                        <a:pt x="36" y="40"/>
                        <a:pt x="36" y="40"/>
                      </a:cubicBezTo>
                      <a:cubicBezTo>
                        <a:pt x="46" y="40"/>
                        <a:pt x="54" y="41"/>
                        <a:pt x="60" y="44"/>
                      </a:cubicBezTo>
                      <a:cubicBezTo>
                        <a:pt x="61" y="45"/>
                        <a:pt x="61" y="46"/>
                        <a:pt x="61" y="47"/>
                      </a:cubicBezTo>
                      <a:cubicBezTo>
                        <a:pt x="60" y="47"/>
                        <a:pt x="60" y="48"/>
                        <a:pt x="59" y="48"/>
                      </a:cubicBezTo>
                      <a:cubicBezTo>
                        <a:pt x="59" y="48"/>
                        <a:pt x="58" y="48"/>
                        <a:pt x="58" y="48"/>
                      </a:cubicBezTo>
                      <a:cubicBezTo>
                        <a:pt x="57" y="47"/>
                        <a:pt x="55" y="46"/>
                        <a:pt x="53" y="46"/>
                      </a:cubicBezTo>
                      <a:cubicBezTo>
                        <a:pt x="49" y="44"/>
                        <a:pt x="43" y="44"/>
                        <a:pt x="36" y="44"/>
                      </a:cubicBezTo>
                      <a:cubicBezTo>
                        <a:pt x="36" y="44"/>
                        <a:pt x="36" y="44"/>
                        <a:pt x="36" y="44"/>
                      </a:cubicBezTo>
                      <a:cubicBezTo>
                        <a:pt x="36" y="60"/>
                        <a:pt x="36" y="60"/>
                        <a:pt x="36" y="60"/>
                      </a:cubicBezTo>
                      <a:cubicBezTo>
                        <a:pt x="36" y="60"/>
                        <a:pt x="36" y="60"/>
                        <a:pt x="36" y="60"/>
                      </a:cubicBezTo>
                      <a:cubicBezTo>
                        <a:pt x="46" y="60"/>
                        <a:pt x="54" y="61"/>
                        <a:pt x="60" y="64"/>
                      </a:cubicBezTo>
                      <a:cubicBezTo>
                        <a:pt x="61" y="64"/>
                        <a:pt x="61" y="66"/>
                        <a:pt x="61" y="67"/>
                      </a:cubicBezTo>
                      <a:cubicBezTo>
                        <a:pt x="60" y="67"/>
                        <a:pt x="60" y="68"/>
                        <a:pt x="59" y="68"/>
                      </a:cubicBezTo>
                      <a:cubicBezTo>
                        <a:pt x="59" y="68"/>
                        <a:pt x="58" y="68"/>
                        <a:pt x="58" y="68"/>
                      </a:cubicBezTo>
                      <a:cubicBezTo>
                        <a:pt x="57" y="67"/>
                        <a:pt x="55" y="66"/>
                        <a:pt x="53" y="66"/>
                      </a:cubicBezTo>
                      <a:cubicBezTo>
                        <a:pt x="49" y="64"/>
                        <a:pt x="43" y="64"/>
                        <a:pt x="36" y="64"/>
                      </a:cubicBezTo>
                      <a:cubicBezTo>
                        <a:pt x="36" y="64"/>
                        <a:pt x="36" y="64"/>
                        <a:pt x="36" y="64"/>
                      </a:cubicBezTo>
                      <a:lnTo>
                        <a:pt x="36" y="127"/>
                      </a:lnTo>
                      <a:close/>
                      <a:moveTo>
                        <a:pt x="2" y="143"/>
                      </a:moveTo>
                      <a:cubicBezTo>
                        <a:pt x="6" y="131"/>
                        <a:pt x="19" y="127"/>
                        <a:pt x="36" y="127"/>
                      </a:cubicBezTo>
                      <a:cubicBezTo>
                        <a:pt x="36" y="64"/>
                        <a:pt x="36" y="64"/>
                        <a:pt x="36" y="64"/>
                      </a:cubicBezTo>
                      <a:cubicBezTo>
                        <a:pt x="29" y="64"/>
                        <a:pt x="23" y="64"/>
                        <a:pt x="18" y="66"/>
                      </a:cubicBezTo>
                      <a:cubicBezTo>
                        <a:pt x="16" y="66"/>
                        <a:pt x="15" y="67"/>
                        <a:pt x="13" y="68"/>
                      </a:cubicBezTo>
                      <a:cubicBezTo>
                        <a:pt x="12" y="68"/>
                        <a:pt x="11" y="68"/>
                        <a:pt x="11" y="67"/>
                      </a:cubicBezTo>
                      <a:cubicBezTo>
                        <a:pt x="10" y="66"/>
                        <a:pt x="11" y="64"/>
                        <a:pt x="12" y="64"/>
                      </a:cubicBezTo>
                      <a:cubicBezTo>
                        <a:pt x="12" y="64"/>
                        <a:pt x="12" y="64"/>
                        <a:pt x="12" y="64"/>
                      </a:cubicBezTo>
                      <a:cubicBezTo>
                        <a:pt x="18" y="61"/>
                        <a:pt x="25" y="60"/>
                        <a:pt x="36" y="60"/>
                      </a:cubicBezTo>
                      <a:cubicBezTo>
                        <a:pt x="36" y="44"/>
                        <a:pt x="36" y="44"/>
                        <a:pt x="36" y="44"/>
                      </a:cubicBezTo>
                      <a:cubicBezTo>
                        <a:pt x="29" y="44"/>
                        <a:pt x="23" y="44"/>
                        <a:pt x="18" y="46"/>
                      </a:cubicBezTo>
                      <a:cubicBezTo>
                        <a:pt x="16" y="46"/>
                        <a:pt x="15" y="47"/>
                        <a:pt x="13" y="48"/>
                      </a:cubicBezTo>
                      <a:cubicBezTo>
                        <a:pt x="12" y="48"/>
                        <a:pt x="11" y="48"/>
                        <a:pt x="11" y="47"/>
                      </a:cubicBezTo>
                      <a:cubicBezTo>
                        <a:pt x="10" y="46"/>
                        <a:pt x="11" y="45"/>
                        <a:pt x="12" y="44"/>
                      </a:cubicBezTo>
                      <a:cubicBezTo>
                        <a:pt x="12" y="44"/>
                        <a:pt x="12" y="44"/>
                        <a:pt x="12" y="44"/>
                      </a:cubicBezTo>
                      <a:cubicBezTo>
                        <a:pt x="18" y="41"/>
                        <a:pt x="25" y="40"/>
                        <a:pt x="36" y="40"/>
                      </a:cubicBezTo>
                      <a:cubicBezTo>
                        <a:pt x="36" y="24"/>
                        <a:pt x="36" y="24"/>
                        <a:pt x="36" y="24"/>
                      </a:cubicBezTo>
                      <a:cubicBezTo>
                        <a:pt x="29" y="24"/>
                        <a:pt x="23" y="25"/>
                        <a:pt x="18" y="26"/>
                      </a:cubicBezTo>
                      <a:cubicBezTo>
                        <a:pt x="16" y="26"/>
                        <a:pt x="15" y="27"/>
                        <a:pt x="13" y="28"/>
                      </a:cubicBezTo>
                      <a:cubicBezTo>
                        <a:pt x="12" y="28"/>
                        <a:pt x="11" y="28"/>
                        <a:pt x="11" y="27"/>
                      </a:cubicBezTo>
                      <a:cubicBezTo>
                        <a:pt x="10" y="26"/>
                        <a:pt x="11" y="25"/>
                        <a:pt x="12" y="24"/>
                      </a:cubicBezTo>
                      <a:cubicBezTo>
                        <a:pt x="12" y="24"/>
                        <a:pt x="12" y="24"/>
                        <a:pt x="12" y="24"/>
                      </a:cubicBezTo>
                      <a:cubicBezTo>
                        <a:pt x="18" y="21"/>
                        <a:pt x="25" y="20"/>
                        <a:pt x="36" y="20"/>
                      </a:cubicBezTo>
                      <a:cubicBezTo>
                        <a:pt x="36" y="0"/>
                        <a:pt x="36" y="0"/>
                        <a:pt x="36" y="0"/>
                      </a:cubicBezTo>
                      <a:cubicBezTo>
                        <a:pt x="20" y="0"/>
                        <a:pt x="6" y="3"/>
                        <a:pt x="2" y="15"/>
                      </a:cubicBezTo>
                      <a:cubicBezTo>
                        <a:pt x="1" y="20"/>
                        <a:pt x="1" y="27"/>
                        <a:pt x="1" y="32"/>
                      </a:cubicBezTo>
                      <a:cubicBezTo>
                        <a:pt x="1" y="55"/>
                        <a:pt x="1" y="120"/>
                        <a:pt x="1" y="143"/>
                      </a:cubicBezTo>
                      <a:cubicBezTo>
                        <a:pt x="1" y="148"/>
                        <a:pt x="0" y="148"/>
                        <a:pt x="2"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2" name="Freeform 327"/>
                <p:cNvSpPr>
                  <a:spLocks noEditPoints="1"/>
                </p:cNvSpPr>
                <p:nvPr/>
              </p:nvSpPr>
              <p:spPr bwMode="auto">
                <a:xfrm>
                  <a:off x="7886700" y="2435225"/>
                  <a:ext cx="261938" cy="555625"/>
                </a:xfrm>
                <a:custGeom>
                  <a:avLst/>
                  <a:gdLst>
                    <a:gd name="T0" fmla="*/ 70 w 70"/>
                    <a:gd name="T1" fmla="*/ 143 h 148"/>
                    <a:gd name="T2" fmla="*/ 69 w 70"/>
                    <a:gd name="T3" fmla="*/ 15 h 148"/>
                    <a:gd name="T4" fmla="*/ 35 w 70"/>
                    <a:gd name="T5" fmla="*/ 20 h 148"/>
                    <a:gd name="T6" fmla="*/ 60 w 70"/>
                    <a:gd name="T7" fmla="*/ 27 h 148"/>
                    <a:gd name="T8" fmla="*/ 58 w 70"/>
                    <a:gd name="T9" fmla="*/ 28 h 148"/>
                    <a:gd name="T10" fmla="*/ 53 w 70"/>
                    <a:gd name="T11" fmla="*/ 26 h 148"/>
                    <a:gd name="T12" fmla="*/ 35 w 70"/>
                    <a:gd name="T13" fmla="*/ 40 h 148"/>
                    <a:gd name="T14" fmla="*/ 60 w 70"/>
                    <a:gd name="T15" fmla="*/ 47 h 148"/>
                    <a:gd name="T16" fmla="*/ 58 w 70"/>
                    <a:gd name="T17" fmla="*/ 48 h 148"/>
                    <a:gd name="T18" fmla="*/ 53 w 70"/>
                    <a:gd name="T19" fmla="*/ 46 h 148"/>
                    <a:gd name="T20" fmla="*/ 35 w 70"/>
                    <a:gd name="T21" fmla="*/ 60 h 148"/>
                    <a:gd name="T22" fmla="*/ 60 w 70"/>
                    <a:gd name="T23" fmla="*/ 67 h 148"/>
                    <a:gd name="T24" fmla="*/ 58 w 70"/>
                    <a:gd name="T25" fmla="*/ 68 h 148"/>
                    <a:gd name="T26" fmla="*/ 53 w 70"/>
                    <a:gd name="T27" fmla="*/ 66 h 148"/>
                    <a:gd name="T28" fmla="*/ 35 w 70"/>
                    <a:gd name="T29" fmla="*/ 127 h 148"/>
                    <a:gd name="T30" fmla="*/ 69 w 70"/>
                    <a:gd name="T31" fmla="*/ 143 h 148"/>
                    <a:gd name="T32" fmla="*/ 35 w 70"/>
                    <a:gd name="T33" fmla="*/ 0 h 148"/>
                    <a:gd name="T34" fmla="*/ 0 w 70"/>
                    <a:gd name="T35" fmla="*/ 32 h 148"/>
                    <a:gd name="T36" fmla="*/ 1 w 70"/>
                    <a:gd name="T37" fmla="*/ 143 h 148"/>
                    <a:gd name="T38" fmla="*/ 35 w 70"/>
                    <a:gd name="T39" fmla="*/ 64 h 148"/>
                    <a:gd name="T40" fmla="*/ 18 w 70"/>
                    <a:gd name="T41" fmla="*/ 66 h 148"/>
                    <a:gd name="T42" fmla="*/ 10 w 70"/>
                    <a:gd name="T43" fmla="*/ 67 h 148"/>
                    <a:gd name="T44" fmla="*/ 35 w 70"/>
                    <a:gd name="T45" fmla="*/ 60 h 148"/>
                    <a:gd name="T46" fmla="*/ 35 w 70"/>
                    <a:gd name="T47" fmla="*/ 44 h 148"/>
                    <a:gd name="T48" fmla="*/ 18 w 70"/>
                    <a:gd name="T49" fmla="*/ 46 h 148"/>
                    <a:gd name="T50" fmla="*/ 10 w 70"/>
                    <a:gd name="T51" fmla="*/ 47 h 148"/>
                    <a:gd name="T52" fmla="*/ 35 w 70"/>
                    <a:gd name="T53" fmla="*/ 40 h 148"/>
                    <a:gd name="T54" fmla="*/ 35 w 70"/>
                    <a:gd name="T55" fmla="*/ 24 h 148"/>
                    <a:gd name="T56" fmla="*/ 18 w 70"/>
                    <a:gd name="T57" fmla="*/ 26 h 148"/>
                    <a:gd name="T58" fmla="*/ 10 w 70"/>
                    <a:gd name="T59" fmla="*/ 27 h 148"/>
                    <a:gd name="T60" fmla="*/ 35 w 70"/>
                    <a:gd name="T61" fmla="*/ 20 h 148"/>
                    <a:gd name="T62" fmla="*/ 35 w 70"/>
                    <a:gd name="T6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148">
                      <a:moveTo>
                        <a:pt x="69" y="143"/>
                      </a:moveTo>
                      <a:cubicBezTo>
                        <a:pt x="70" y="148"/>
                        <a:pt x="70" y="148"/>
                        <a:pt x="70" y="143"/>
                      </a:cubicBezTo>
                      <a:cubicBezTo>
                        <a:pt x="70" y="120"/>
                        <a:pt x="70" y="55"/>
                        <a:pt x="70" y="32"/>
                      </a:cubicBezTo>
                      <a:cubicBezTo>
                        <a:pt x="70" y="27"/>
                        <a:pt x="70" y="20"/>
                        <a:pt x="69" y="15"/>
                      </a:cubicBezTo>
                      <a:cubicBezTo>
                        <a:pt x="65" y="3"/>
                        <a:pt x="51" y="0"/>
                        <a:pt x="35" y="0"/>
                      </a:cubicBezTo>
                      <a:cubicBezTo>
                        <a:pt x="35" y="20"/>
                        <a:pt x="35" y="20"/>
                        <a:pt x="35" y="20"/>
                      </a:cubicBezTo>
                      <a:cubicBezTo>
                        <a:pt x="46" y="20"/>
                        <a:pt x="53" y="21"/>
                        <a:pt x="59" y="24"/>
                      </a:cubicBezTo>
                      <a:cubicBezTo>
                        <a:pt x="60" y="25"/>
                        <a:pt x="61" y="26"/>
                        <a:pt x="60" y="27"/>
                      </a:cubicBezTo>
                      <a:cubicBezTo>
                        <a:pt x="60" y="27"/>
                        <a:pt x="60" y="27"/>
                        <a:pt x="60" y="27"/>
                      </a:cubicBezTo>
                      <a:cubicBezTo>
                        <a:pt x="60" y="28"/>
                        <a:pt x="59" y="28"/>
                        <a:pt x="58" y="28"/>
                      </a:cubicBezTo>
                      <a:cubicBezTo>
                        <a:pt x="58" y="28"/>
                        <a:pt x="58" y="28"/>
                        <a:pt x="57" y="28"/>
                      </a:cubicBezTo>
                      <a:cubicBezTo>
                        <a:pt x="56" y="27"/>
                        <a:pt x="54" y="26"/>
                        <a:pt x="53" y="26"/>
                      </a:cubicBezTo>
                      <a:cubicBezTo>
                        <a:pt x="48" y="25"/>
                        <a:pt x="42" y="24"/>
                        <a:pt x="35" y="24"/>
                      </a:cubicBezTo>
                      <a:cubicBezTo>
                        <a:pt x="35" y="40"/>
                        <a:pt x="35" y="40"/>
                        <a:pt x="35" y="40"/>
                      </a:cubicBezTo>
                      <a:cubicBezTo>
                        <a:pt x="46" y="40"/>
                        <a:pt x="53" y="41"/>
                        <a:pt x="59" y="44"/>
                      </a:cubicBezTo>
                      <a:cubicBezTo>
                        <a:pt x="60" y="45"/>
                        <a:pt x="61" y="46"/>
                        <a:pt x="60" y="47"/>
                      </a:cubicBezTo>
                      <a:cubicBezTo>
                        <a:pt x="60" y="47"/>
                        <a:pt x="60" y="47"/>
                        <a:pt x="60" y="47"/>
                      </a:cubicBezTo>
                      <a:cubicBezTo>
                        <a:pt x="60" y="47"/>
                        <a:pt x="59" y="48"/>
                        <a:pt x="58" y="48"/>
                      </a:cubicBezTo>
                      <a:cubicBezTo>
                        <a:pt x="58" y="48"/>
                        <a:pt x="58" y="48"/>
                        <a:pt x="57" y="48"/>
                      </a:cubicBezTo>
                      <a:cubicBezTo>
                        <a:pt x="56" y="47"/>
                        <a:pt x="54" y="46"/>
                        <a:pt x="53" y="46"/>
                      </a:cubicBezTo>
                      <a:cubicBezTo>
                        <a:pt x="48" y="44"/>
                        <a:pt x="42" y="44"/>
                        <a:pt x="35" y="44"/>
                      </a:cubicBezTo>
                      <a:cubicBezTo>
                        <a:pt x="35" y="60"/>
                        <a:pt x="35" y="60"/>
                        <a:pt x="35" y="60"/>
                      </a:cubicBezTo>
                      <a:cubicBezTo>
                        <a:pt x="46" y="60"/>
                        <a:pt x="53" y="61"/>
                        <a:pt x="59" y="64"/>
                      </a:cubicBezTo>
                      <a:cubicBezTo>
                        <a:pt x="60" y="64"/>
                        <a:pt x="61" y="66"/>
                        <a:pt x="60" y="67"/>
                      </a:cubicBezTo>
                      <a:cubicBezTo>
                        <a:pt x="60" y="67"/>
                        <a:pt x="60" y="67"/>
                        <a:pt x="60" y="67"/>
                      </a:cubicBezTo>
                      <a:cubicBezTo>
                        <a:pt x="60" y="67"/>
                        <a:pt x="59" y="68"/>
                        <a:pt x="58" y="68"/>
                      </a:cubicBezTo>
                      <a:cubicBezTo>
                        <a:pt x="58" y="68"/>
                        <a:pt x="58" y="68"/>
                        <a:pt x="57" y="68"/>
                      </a:cubicBezTo>
                      <a:cubicBezTo>
                        <a:pt x="56" y="67"/>
                        <a:pt x="54" y="66"/>
                        <a:pt x="53" y="66"/>
                      </a:cubicBezTo>
                      <a:cubicBezTo>
                        <a:pt x="48" y="64"/>
                        <a:pt x="42" y="64"/>
                        <a:pt x="35" y="64"/>
                      </a:cubicBezTo>
                      <a:cubicBezTo>
                        <a:pt x="35" y="127"/>
                        <a:pt x="35" y="127"/>
                        <a:pt x="35" y="127"/>
                      </a:cubicBezTo>
                      <a:cubicBezTo>
                        <a:pt x="35" y="127"/>
                        <a:pt x="35" y="127"/>
                        <a:pt x="35" y="127"/>
                      </a:cubicBezTo>
                      <a:cubicBezTo>
                        <a:pt x="52" y="127"/>
                        <a:pt x="65" y="131"/>
                        <a:pt x="69" y="143"/>
                      </a:cubicBezTo>
                      <a:close/>
                      <a:moveTo>
                        <a:pt x="35" y="0"/>
                      </a:moveTo>
                      <a:cubicBezTo>
                        <a:pt x="35" y="0"/>
                        <a:pt x="35" y="0"/>
                        <a:pt x="35" y="0"/>
                      </a:cubicBezTo>
                      <a:cubicBezTo>
                        <a:pt x="19" y="0"/>
                        <a:pt x="6" y="3"/>
                        <a:pt x="2" y="15"/>
                      </a:cubicBezTo>
                      <a:cubicBezTo>
                        <a:pt x="0" y="20"/>
                        <a:pt x="0" y="27"/>
                        <a:pt x="0" y="32"/>
                      </a:cubicBezTo>
                      <a:cubicBezTo>
                        <a:pt x="0" y="55"/>
                        <a:pt x="0" y="120"/>
                        <a:pt x="0" y="143"/>
                      </a:cubicBezTo>
                      <a:cubicBezTo>
                        <a:pt x="0" y="148"/>
                        <a:pt x="0" y="148"/>
                        <a:pt x="1" y="143"/>
                      </a:cubicBezTo>
                      <a:cubicBezTo>
                        <a:pt x="5" y="131"/>
                        <a:pt x="19" y="127"/>
                        <a:pt x="35" y="127"/>
                      </a:cubicBezTo>
                      <a:cubicBezTo>
                        <a:pt x="35" y="64"/>
                        <a:pt x="35" y="64"/>
                        <a:pt x="35" y="64"/>
                      </a:cubicBezTo>
                      <a:cubicBezTo>
                        <a:pt x="35" y="64"/>
                        <a:pt x="35" y="64"/>
                        <a:pt x="35" y="64"/>
                      </a:cubicBezTo>
                      <a:cubicBezTo>
                        <a:pt x="28" y="64"/>
                        <a:pt x="22" y="64"/>
                        <a:pt x="18" y="66"/>
                      </a:cubicBezTo>
                      <a:cubicBezTo>
                        <a:pt x="16" y="66"/>
                        <a:pt x="14" y="67"/>
                        <a:pt x="13" y="68"/>
                      </a:cubicBezTo>
                      <a:cubicBezTo>
                        <a:pt x="12" y="68"/>
                        <a:pt x="11" y="68"/>
                        <a:pt x="10" y="67"/>
                      </a:cubicBezTo>
                      <a:cubicBezTo>
                        <a:pt x="10" y="66"/>
                        <a:pt x="10" y="64"/>
                        <a:pt x="11" y="64"/>
                      </a:cubicBezTo>
                      <a:cubicBezTo>
                        <a:pt x="17" y="61"/>
                        <a:pt x="25" y="60"/>
                        <a:pt x="35" y="60"/>
                      </a:cubicBezTo>
                      <a:cubicBezTo>
                        <a:pt x="35" y="60"/>
                        <a:pt x="35" y="60"/>
                        <a:pt x="35" y="60"/>
                      </a:cubicBezTo>
                      <a:cubicBezTo>
                        <a:pt x="35" y="44"/>
                        <a:pt x="35" y="44"/>
                        <a:pt x="35" y="44"/>
                      </a:cubicBezTo>
                      <a:cubicBezTo>
                        <a:pt x="35" y="44"/>
                        <a:pt x="35" y="44"/>
                        <a:pt x="35" y="44"/>
                      </a:cubicBezTo>
                      <a:cubicBezTo>
                        <a:pt x="28" y="44"/>
                        <a:pt x="22" y="44"/>
                        <a:pt x="18" y="46"/>
                      </a:cubicBezTo>
                      <a:cubicBezTo>
                        <a:pt x="16" y="46"/>
                        <a:pt x="14" y="47"/>
                        <a:pt x="13" y="48"/>
                      </a:cubicBezTo>
                      <a:cubicBezTo>
                        <a:pt x="12" y="48"/>
                        <a:pt x="11" y="48"/>
                        <a:pt x="10" y="47"/>
                      </a:cubicBezTo>
                      <a:cubicBezTo>
                        <a:pt x="10" y="46"/>
                        <a:pt x="10" y="45"/>
                        <a:pt x="11" y="44"/>
                      </a:cubicBezTo>
                      <a:cubicBezTo>
                        <a:pt x="17" y="41"/>
                        <a:pt x="25" y="40"/>
                        <a:pt x="35" y="40"/>
                      </a:cubicBezTo>
                      <a:cubicBezTo>
                        <a:pt x="35" y="40"/>
                        <a:pt x="35" y="40"/>
                        <a:pt x="35" y="40"/>
                      </a:cubicBezTo>
                      <a:cubicBezTo>
                        <a:pt x="35" y="24"/>
                        <a:pt x="35" y="24"/>
                        <a:pt x="35" y="24"/>
                      </a:cubicBezTo>
                      <a:cubicBezTo>
                        <a:pt x="35" y="24"/>
                        <a:pt x="35" y="24"/>
                        <a:pt x="35" y="24"/>
                      </a:cubicBezTo>
                      <a:cubicBezTo>
                        <a:pt x="28" y="24"/>
                        <a:pt x="22" y="25"/>
                        <a:pt x="18" y="26"/>
                      </a:cubicBezTo>
                      <a:cubicBezTo>
                        <a:pt x="16" y="26"/>
                        <a:pt x="14" y="27"/>
                        <a:pt x="13" y="28"/>
                      </a:cubicBezTo>
                      <a:cubicBezTo>
                        <a:pt x="12" y="28"/>
                        <a:pt x="11" y="28"/>
                        <a:pt x="10" y="27"/>
                      </a:cubicBezTo>
                      <a:cubicBezTo>
                        <a:pt x="10" y="26"/>
                        <a:pt x="10" y="25"/>
                        <a:pt x="11" y="24"/>
                      </a:cubicBezTo>
                      <a:cubicBezTo>
                        <a:pt x="17" y="21"/>
                        <a:pt x="25" y="20"/>
                        <a:pt x="35" y="20"/>
                      </a:cubicBezTo>
                      <a:cubicBezTo>
                        <a:pt x="35" y="20"/>
                        <a:pt x="35" y="20"/>
                        <a:pt x="35" y="20"/>
                      </a:cubicBez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3" name="Freeform 328"/>
                <p:cNvSpPr/>
                <p:nvPr/>
              </p:nvSpPr>
              <p:spPr bwMode="auto">
                <a:xfrm>
                  <a:off x="57150" y="2638425"/>
                  <a:ext cx="390525" cy="93663"/>
                </a:xfrm>
                <a:custGeom>
                  <a:avLst/>
                  <a:gdLst>
                    <a:gd name="T0" fmla="*/ 104 w 104"/>
                    <a:gd name="T1" fmla="*/ 4 h 25"/>
                    <a:gd name="T2" fmla="*/ 94 w 104"/>
                    <a:gd name="T3" fmla="*/ 7 h 25"/>
                    <a:gd name="T4" fmla="*/ 80 w 104"/>
                    <a:gd name="T5" fmla="*/ 0 h 25"/>
                    <a:gd name="T6" fmla="*/ 66 w 104"/>
                    <a:gd name="T7" fmla="*/ 7 h 25"/>
                    <a:gd name="T8" fmla="*/ 52 w 104"/>
                    <a:gd name="T9" fmla="*/ 0 h 25"/>
                    <a:gd name="T10" fmla="*/ 38 w 104"/>
                    <a:gd name="T11" fmla="*/ 7 h 25"/>
                    <a:gd name="T12" fmla="*/ 24 w 104"/>
                    <a:gd name="T13" fmla="*/ 0 h 25"/>
                    <a:gd name="T14" fmla="*/ 10 w 104"/>
                    <a:gd name="T15" fmla="*/ 7 h 25"/>
                    <a:gd name="T16" fmla="*/ 0 w 104"/>
                    <a:gd name="T17" fmla="*/ 4 h 25"/>
                    <a:gd name="T18" fmla="*/ 0 w 104"/>
                    <a:gd name="T19" fmla="*/ 18 h 25"/>
                    <a:gd name="T20" fmla="*/ 7 w 104"/>
                    <a:gd name="T21" fmla="*/ 16 h 25"/>
                    <a:gd name="T22" fmla="*/ 24 w 104"/>
                    <a:gd name="T23" fmla="*/ 20 h 25"/>
                    <a:gd name="T24" fmla="*/ 32 w 104"/>
                    <a:gd name="T25" fmla="*/ 23 h 25"/>
                    <a:gd name="T26" fmla="*/ 39 w 104"/>
                    <a:gd name="T27" fmla="*/ 21 h 25"/>
                    <a:gd name="T28" fmla="*/ 54 w 104"/>
                    <a:gd name="T29" fmla="*/ 16 h 25"/>
                    <a:gd name="T30" fmla="*/ 70 w 104"/>
                    <a:gd name="T31" fmla="*/ 21 h 25"/>
                    <a:gd name="T32" fmla="*/ 84 w 104"/>
                    <a:gd name="T33" fmla="*/ 23 h 25"/>
                    <a:gd name="T34" fmla="*/ 101 w 104"/>
                    <a:gd name="T35" fmla="*/ 15 h 25"/>
                    <a:gd name="T36" fmla="*/ 104 w 104"/>
                    <a:gd name="T37" fmla="*/ 15 h 25"/>
                    <a:gd name="T38" fmla="*/ 104 w 104"/>
                    <a:gd name="T3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25">
                      <a:moveTo>
                        <a:pt x="104" y="4"/>
                      </a:moveTo>
                      <a:cubicBezTo>
                        <a:pt x="102" y="6"/>
                        <a:pt x="98" y="7"/>
                        <a:pt x="94" y="7"/>
                      </a:cubicBezTo>
                      <a:cubicBezTo>
                        <a:pt x="89" y="7"/>
                        <a:pt x="84" y="5"/>
                        <a:pt x="80" y="0"/>
                      </a:cubicBezTo>
                      <a:cubicBezTo>
                        <a:pt x="77" y="5"/>
                        <a:pt x="72" y="7"/>
                        <a:pt x="66" y="7"/>
                      </a:cubicBezTo>
                      <a:cubicBezTo>
                        <a:pt x="61" y="7"/>
                        <a:pt x="55" y="5"/>
                        <a:pt x="52" y="0"/>
                      </a:cubicBezTo>
                      <a:cubicBezTo>
                        <a:pt x="49" y="5"/>
                        <a:pt x="44" y="7"/>
                        <a:pt x="38" y="7"/>
                      </a:cubicBezTo>
                      <a:cubicBezTo>
                        <a:pt x="32" y="7"/>
                        <a:pt x="27" y="5"/>
                        <a:pt x="24" y="0"/>
                      </a:cubicBezTo>
                      <a:cubicBezTo>
                        <a:pt x="21" y="5"/>
                        <a:pt x="16" y="7"/>
                        <a:pt x="10" y="7"/>
                      </a:cubicBezTo>
                      <a:cubicBezTo>
                        <a:pt x="6" y="7"/>
                        <a:pt x="3" y="6"/>
                        <a:pt x="0" y="4"/>
                      </a:cubicBezTo>
                      <a:cubicBezTo>
                        <a:pt x="0" y="18"/>
                        <a:pt x="0" y="18"/>
                        <a:pt x="0" y="18"/>
                      </a:cubicBezTo>
                      <a:cubicBezTo>
                        <a:pt x="2" y="17"/>
                        <a:pt x="4" y="17"/>
                        <a:pt x="7" y="16"/>
                      </a:cubicBezTo>
                      <a:cubicBezTo>
                        <a:pt x="13" y="16"/>
                        <a:pt x="18" y="17"/>
                        <a:pt x="24" y="20"/>
                      </a:cubicBezTo>
                      <a:cubicBezTo>
                        <a:pt x="26" y="21"/>
                        <a:pt x="29" y="23"/>
                        <a:pt x="32" y="23"/>
                      </a:cubicBezTo>
                      <a:cubicBezTo>
                        <a:pt x="34" y="23"/>
                        <a:pt x="37" y="22"/>
                        <a:pt x="39" y="21"/>
                      </a:cubicBezTo>
                      <a:cubicBezTo>
                        <a:pt x="44" y="18"/>
                        <a:pt x="49" y="16"/>
                        <a:pt x="54" y="16"/>
                      </a:cubicBezTo>
                      <a:cubicBezTo>
                        <a:pt x="60" y="16"/>
                        <a:pt x="65" y="18"/>
                        <a:pt x="70" y="21"/>
                      </a:cubicBezTo>
                      <a:cubicBezTo>
                        <a:pt x="74" y="23"/>
                        <a:pt x="79" y="25"/>
                        <a:pt x="84" y="23"/>
                      </a:cubicBezTo>
                      <a:cubicBezTo>
                        <a:pt x="89" y="20"/>
                        <a:pt x="94" y="16"/>
                        <a:pt x="101" y="15"/>
                      </a:cubicBezTo>
                      <a:cubicBezTo>
                        <a:pt x="102" y="15"/>
                        <a:pt x="103" y="15"/>
                        <a:pt x="104" y="15"/>
                      </a:cubicBezTo>
                      <a:lnTo>
                        <a:pt x="10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4" name="Freeform 329"/>
                <p:cNvSpPr/>
                <p:nvPr/>
              </p:nvSpPr>
              <p:spPr bwMode="auto">
                <a:xfrm>
                  <a:off x="57150" y="2732088"/>
                  <a:ext cx="390525" cy="63500"/>
                </a:xfrm>
                <a:custGeom>
                  <a:avLst/>
                  <a:gdLst>
                    <a:gd name="T0" fmla="*/ 95 w 104"/>
                    <a:gd name="T1" fmla="*/ 3 h 17"/>
                    <a:gd name="T2" fmla="*/ 80 w 104"/>
                    <a:gd name="T3" fmla="*/ 9 h 17"/>
                    <a:gd name="T4" fmla="*/ 66 w 104"/>
                    <a:gd name="T5" fmla="*/ 6 h 17"/>
                    <a:gd name="T6" fmla="*/ 54 w 104"/>
                    <a:gd name="T7" fmla="*/ 1 h 17"/>
                    <a:gd name="T8" fmla="*/ 40 w 104"/>
                    <a:gd name="T9" fmla="*/ 7 h 17"/>
                    <a:gd name="T10" fmla="*/ 25 w 104"/>
                    <a:gd name="T11" fmla="*/ 7 h 17"/>
                    <a:gd name="T12" fmla="*/ 11 w 104"/>
                    <a:gd name="T13" fmla="*/ 2 h 17"/>
                    <a:gd name="T14" fmla="*/ 0 w 104"/>
                    <a:gd name="T15" fmla="*/ 7 h 17"/>
                    <a:gd name="T16" fmla="*/ 0 w 104"/>
                    <a:gd name="T17" fmla="*/ 17 h 17"/>
                    <a:gd name="T18" fmla="*/ 104 w 104"/>
                    <a:gd name="T19" fmla="*/ 17 h 17"/>
                    <a:gd name="T20" fmla="*/ 104 w 104"/>
                    <a:gd name="T21" fmla="*/ 0 h 17"/>
                    <a:gd name="T22" fmla="*/ 95 w 104"/>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7">
                      <a:moveTo>
                        <a:pt x="95" y="3"/>
                      </a:moveTo>
                      <a:cubicBezTo>
                        <a:pt x="90" y="6"/>
                        <a:pt x="86" y="9"/>
                        <a:pt x="80" y="9"/>
                      </a:cubicBezTo>
                      <a:cubicBezTo>
                        <a:pt x="75" y="10"/>
                        <a:pt x="70" y="8"/>
                        <a:pt x="66" y="6"/>
                      </a:cubicBezTo>
                      <a:cubicBezTo>
                        <a:pt x="62" y="4"/>
                        <a:pt x="58" y="1"/>
                        <a:pt x="54" y="1"/>
                      </a:cubicBezTo>
                      <a:cubicBezTo>
                        <a:pt x="49" y="2"/>
                        <a:pt x="44" y="5"/>
                        <a:pt x="40" y="7"/>
                      </a:cubicBezTo>
                      <a:cubicBezTo>
                        <a:pt x="35" y="8"/>
                        <a:pt x="30" y="9"/>
                        <a:pt x="25" y="7"/>
                      </a:cubicBezTo>
                      <a:cubicBezTo>
                        <a:pt x="20" y="5"/>
                        <a:pt x="16" y="2"/>
                        <a:pt x="11" y="2"/>
                      </a:cubicBezTo>
                      <a:cubicBezTo>
                        <a:pt x="6" y="2"/>
                        <a:pt x="3" y="3"/>
                        <a:pt x="0" y="7"/>
                      </a:cubicBezTo>
                      <a:cubicBezTo>
                        <a:pt x="0" y="17"/>
                        <a:pt x="0" y="17"/>
                        <a:pt x="0" y="17"/>
                      </a:cubicBezTo>
                      <a:cubicBezTo>
                        <a:pt x="104" y="17"/>
                        <a:pt x="104" y="17"/>
                        <a:pt x="104" y="17"/>
                      </a:cubicBezTo>
                      <a:cubicBezTo>
                        <a:pt x="104" y="0"/>
                        <a:pt x="104" y="0"/>
                        <a:pt x="104" y="0"/>
                      </a:cubicBezTo>
                      <a:cubicBezTo>
                        <a:pt x="101" y="0"/>
                        <a:pt x="98" y="2"/>
                        <a:pt x="9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5" name="Freeform 330"/>
                <p:cNvSpPr/>
                <p:nvPr/>
              </p:nvSpPr>
              <p:spPr bwMode="auto">
                <a:xfrm>
                  <a:off x="42862" y="2465388"/>
                  <a:ext cx="420688" cy="187325"/>
                </a:xfrm>
                <a:custGeom>
                  <a:avLst/>
                  <a:gdLst>
                    <a:gd name="T0" fmla="*/ 109 w 112"/>
                    <a:gd name="T1" fmla="*/ 45 h 50"/>
                    <a:gd name="T2" fmla="*/ 109 w 112"/>
                    <a:gd name="T3" fmla="*/ 45 h 50"/>
                    <a:gd name="T4" fmla="*/ 112 w 112"/>
                    <a:gd name="T5" fmla="*/ 36 h 50"/>
                    <a:gd name="T6" fmla="*/ 112 w 112"/>
                    <a:gd name="T7" fmla="*/ 12 h 50"/>
                    <a:gd name="T8" fmla="*/ 62 w 112"/>
                    <a:gd name="T9" fmla="*/ 12 h 50"/>
                    <a:gd name="T10" fmla="*/ 62 w 112"/>
                    <a:gd name="T11" fmla="*/ 11 h 50"/>
                    <a:gd name="T12" fmla="*/ 62 w 112"/>
                    <a:gd name="T13" fmla="*/ 9 h 50"/>
                    <a:gd name="T14" fmla="*/ 62 w 112"/>
                    <a:gd name="T15" fmla="*/ 0 h 50"/>
                    <a:gd name="T16" fmla="*/ 56 w 112"/>
                    <a:gd name="T17" fmla="*/ 1 h 50"/>
                    <a:gd name="T18" fmla="*/ 51 w 112"/>
                    <a:gd name="T19" fmla="*/ 0 h 50"/>
                    <a:gd name="T20" fmla="*/ 51 w 112"/>
                    <a:gd name="T21" fmla="*/ 9 h 50"/>
                    <a:gd name="T22" fmla="*/ 51 w 112"/>
                    <a:gd name="T23" fmla="*/ 11 h 50"/>
                    <a:gd name="T24" fmla="*/ 51 w 112"/>
                    <a:gd name="T25" fmla="*/ 12 h 50"/>
                    <a:gd name="T26" fmla="*/ 0 w 112"/>
                    <a:gd name="T27" fmla="*/ 12 h 50"/>
                    <a:gd name="T28" fmla="*/ 0 w 112"/>
                    <a:gd name="T29" fmla="*/ 36 h 50"/>
                    <a:gd name="T30" fmla="*/ 3 w 112"/>
                    <a:gd name="T31" fmla="*/ 45 h 50"/>
                    <a:gd name="T32" fmla="*/ 4 w 112"/>
                    <a:gd name="T33" fmla="*/ 45 h 50"/>
                    <a:gd name="T34" fmla="*/ 4 w 112"/>
                    <a:gd name="T35" fmla="*/ 46 h 50"/>
                    <a:gd name="T36" fmla="*/ 14 w 112"/>
                    <a:gd name="T37" fmla="*/ 50 h 50"/>
                    <a:gd name="T38" fmla="*/ 28 w 112"/>
                    <a:gd name="T39" fmla="*/ 36 h 50"/>
                    <a:gd name="T40" fmla="*/ 42 w 112"/>
                    <a:gd name="T41" fmla="*/ 50 h 50"/>
                    <a:gd name="T42" fmla="*/ 56 w 112"/>
                    <a:gd name="T43" fmla="*/ 36 h 50"/>
                    <a:gd name="T44" fmla="*/ 70 w 112"/>
                    <a:gd name="T45" fmla="*/ 50 h 50"/>
                    <a:gd name="T46" fmla="*/ 84 w 112"/>
                    <a:gd name="T47" fmla="*/ 36 h 50"/>
                    <a:gd name="T48" fmla="*/ 98 w 112"/>
                    <a:gd name="T49" fmla="*/ 50 h 50"/>
                    <a:gd name="T50" fmla="*/ 108 w 112"/>
                    <a:gd name="T51" fmla="*/ 46 h 50"/>
                    <a:gd name="T52" fmla="*/ 109 w 112"/>
                    <a:gd name="T5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50">
                      <a:moveTo>
                        <a:pt x="109" y="45"/>
                      </a:moveTo>
                      <a:cubicBezTo>
                        <a:pt x="109" y="45"/>
                        <a:pt x="109" y="45"/>
                        <a:pt x="109" y="45"/>
                      </a:cubicBezTo>
                      <a:cubicBezTo>
                        <a:pt x="111" y="42"/>
                        <a:pt x="112" y="39"/>
                        <a:pt x="112" y="36"/>
                      </a:cubicBezTo>
                      <a:cubicBezTo>
                        <a:pt x="112" y="12"/>
                        <a:pt x="112" y="12"/>
                        <a:pt x="112" y="12"/>
                      </a:cubicBezTo>
                      <a:cubicBezTo>
                        <a:pt x="62" y="12"/>
                        <a:pt x="62" y="12"/>
                        <a:pt x="62" y="12"/>
                      </a:cubicBezTo>
                      <a:cubicBezTo>
                        <a:pt x="62" y="11"/>
                        <a:pt x="62" y="11"/>
                        <a:pt x="62" y="11"/>
                      </a:cubicBezTo>
                      <a:cubicBezTo>
                        <a:pt x="62" y="9"/>
                        <a:pt x="62" y="9"/>
                        <a:pt x="62" y="9"/>
                      </a:cubicBezTo>
                      <a:cubicBezTo>
                        <a:pt x="62" y="0"/>
                        <a:pt x="62" y="0"/>
                        <a:pt x="62" y="0"/>
                      </a:cubicBezTo>
                      <a:cubicBezTo>
                        <a:pt x="60" y="1"/>
                        <a:pt x="58" y="1"/>
                        <a:pt x="56" y="1"/>
                      </a:cubicBezTo>
                      <a:cubicBezTo>
                        <a:pt x="54" y="1"/>
                        <a:pt x="52" y="1"/>
                        <a:pt x="51" y="0"/>
                      </a:cubicBezTo>
                      <a:cubicBezTo>
                        <a:pt x="51" y="9"/>
                        <a:pt x="51" y="9"/>
                        <a:pt x="51" y="9"/>
                      </a:cubicBezTo>
                      <a:cubicBezTo>
                        <a:pt x="51" y="11"/>
                        <a:pt x="51" y="11"/>
                        <a:pt x="51" y="11"/>
                      </a:cubicBezTo>
                      <a:cubicBezTo>
                        <a:pt x="51" y="12"/>
                        <a:pt x="51" y="12"/>
                        <a:pt x="51" y="12"/>
                      </a:cubicBezTo>
                      <a:cubicBezTo>
                        <a:pt x="0" y="12"/>
                        <a:pt x="0" y="12"/>
                        <a:pt x="0" y="12"/>
                      </a:cubicBezTo>
                      <a:cubicBezTo>
                        <a:pt x="0" y="36"/>
                        <a:pt x="0" y="36"/>
                        <a:pt x="0" y="36"/>
                      </a:cubicBezTo>
                      <a:cubicBezTo>
                        <a:pt x="0" y="39"/>
                        <a:pt x="1" y="42"/>
                        <a:pt x="3" y="45"/>
                      </a:cubicBezTo>
                      <a:cubicBezTo>
                        <a:pt x="3" y="45"/>
                        <a:pt x="4" y="45"/>
                        <a:pt x="4" y="45"/>
                      </a:cubicBezTo>
                      <a:cubicBezTo>
                        <a:pt x="4" y="45"/>
                        <a:pt x="4" y="46"/>
                        <a:pt x="4" y="46"/>
                      </a:cubicBezTo>
                      <a:cubicBezTo>
                        <a:pt x="7" y="48"/>
                        <a:pt x="10" y="50"/>
                        <a:pt x="14" y="50"/>
                      </a:cubicBezTo>
                      <a:cubicBezTo>
                        <a:pt x="22" y="50"/>
                        <a:pt x="28" y="44"/>
                        <a:pt x="28" y="36"/>
                      </a:cubicBezTo>
                      <a:cubicBezTo>
                        <a:pt x="28" y="44"/>
                        <a:pt x="34" y="50"/>
                        <a:pt x="42" y="50"/>
                      </a:cubicBezTo>
                      <a:cubicBezTo>
                        <a:pt x="50" y="50"/>
                        <a:pt x="56" y="44"/>
                        <a:pt x="56" y="36"/>
                      </a:cubicBezTo>
                      <a:cubicBezTo>
                        <a:pt x="56" y="44"/>
                        <a:pt x="63" y="50"/>
                        <a:pt x="70" y="50"/>
                      </a:cubicBezTo>
                      <a:cubicBezTo>
                        <a:pt x="78" y="50"/>
                        <a:pt x="84" y="44"/>
                        <a:pt x="84" y="36"/>
                      </a:cubicBezTo>
                      <a:cubicBezTo>
                        <a:pt x="84" y="44"/>
                        <a:pt x="91" y="50"/>
                        <a:pt x="98" y="50"/>
                      </a:cubicBezTo>
                      <a:cubicBezTo>
                        <a:pt x="102" y="50"/>
                        <a:pt x="106" y="48"/>
                        <a:pt x="108" y="46"/>
                      </a:cubicBezTo>
                      <a:cubicBezTo>
                        <a:pt x="109" y="46"/>
                        <a:pt x="109" y="45"/>
                        <a:pt x="10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6" name="Freeform 331"/>
                <p:cNvSpPr/>
                <p:nvPr/>
              </p:nvSpPr>
              <p:spPr bwMode="auto">
                <a:xfrm>
                  <a:off x="15875" y="2806700"/>
                  <a:ext cx="473075" cy="57150"/>
                </a:xfrm>
                <a:custGeom>
                  <a:avLst/>
                  <a:gdLst>
                    <a:gd name="T0" fmla="*/ 63 w 126"/>
                    <a:gd name="T1" fmla="*/ 15 h 15"/>
                    <a:gd name="T2" fmla="*/ 126 w 126"/>
                    <a:gd name="T3" fmla="*/ 0 h 15"/>
                    <a:gd name="T4" fmla="*/ 116 w 126"/>
                    <a:gd name="T5" fmla="*/ 0 h 15"/>
                    <a:gd name="T6" fmla="*/ 116 w 126"/>
                    <a:gd name="T7" fmla="*/ 0 h 15"/>
                    <a:gd name="T8" fmla="*/ 115 w 126"/>
                    <a:gd name="T9" fmla="*/ 0 h 15"/>
                    <a:gd name="T10" fmla="*/ 11 w 126"/>
                    <a:gd name="T11" fmla="*/ 0 h 15"/>
                    <a:gd name="T12" fmla="*/ 11 w 126"/>
                    <a:gd name="T13" fmla="*/ 0 h 15"/>
                    <a:gd name="T14" fmla="*/ 10 w 126"/>
                    <a:gd name="T15" fmla="*/ 0 h 15"/>
                    <a:gd name="T16" fmla="*/ 0 w 126"/>
                    <a:gd name="T17" fmla="*/ 0 h 15"/>
                    <a:gd name="T18" fmla="*/ 63 w 12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5">
                      <a:moveTo>
                        <a:pt x="63" y="15"/>
                      </a:moveTo>
                      <a:cubicBezTo>
                        <a:pt x="98" y="15"/>
                        <a:pt x="126" y="8"/>
                        <a:pt x="126" y="0"/>
                      </a:cubicBezTo>
                      <a:cubicBezTo>
                        <a:pt x="116" y="0"/>
                        <a:pt x="116" y="0"/>
                        <a:pt x="116" y="0"/>
                      </a:cubicBezTo>
                      <a:cubicBezTo>
                        <a:pt x="116" y="0"/>
                        <a:pt x="116" y="0"/>
                        <a:pt x="116" y="0"/>
                      </a:cubicBezTo>
                      <a:cubicBezTo>
                        <a:pt x="115" y="0"/>
                        <a:pt x="115" y="0"/>
                        <a:pt x="115" y="0"/>
                      </a:cubicBezTo>
                      <a:cubicBezTo>
                        <a:pt x="11" y="0"/>
                        <a:pt x="11" y="0"/>
                        <a:pt x="11" y="0"/>
                      </a:cubicBezTo>
                      <a:cubicBezTo>
                        <a:pt x="11" y="0"/>
                        <a:pt x="11" y="0"/>
                        <a:pt x="11" y="0"/>
                      </a:cubicBezTo>
                      <a:cubicBezTo>
                        <a:pt x="10" y="0"/>
                        <a:pt x="10" y="0"/>
                        <a:pt x="10" y="0"/>
                      </a:cubicBezTo>
                      <a:cubicBezTo>
                        <a:pt x="0" y="0"/>
                        <a:pt x="0" y="0"/>
                        <a:pt x="0" y="0"/>
                      </a:cubicBezTo>
                      <a:cubicBezTo>
                        <a:pt x="0" y="8"/>
                        <a:pt x="29" y="15"/>
                        <a:pt x="6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7" name="Freeform 332"/>
                <p:cNvSpPr/>
                <p:nvPr/>
              </p:nvSpPr>
              <p:spPr bwMode="auto">
                <a:xfrm>
                  <a:off x="222250" y="2360613"/>
                  <a:ext cx="60325" cy="96838"/>
                </a:xfrm>
                <a:custGeom>
                  <a:avLst/>
                  <a:gdLst>
                    <a:gd name="T0" fmla="*/ 5 w 16"/>
                    <a:gd name="T1" fmla="*/ 25 h 26"/>
                    <a:gd name="T2" fmla="*/ 8 w 16"/>
                    <a:gd name="T3" fmla="*/ 26 h 26"/>
                    <a:gd name="T4" fmla="*/ 12 w 16"/>
                    <a:gd name="T5" fmla="*/ 25 h 26"/>
                    <a:gd name="T6" fmla="*/ 16 w 16"/>
                    <a:gd name="T7" fmla="*/ 17 h 26"/>
                    <a:gd name="T8" fmla="*/ 8 w 16"/>
                    <a:gd name="T9" fmla="*/ 0 h 26"/>
                    <a:gd name="T10" fmla="*/ 8 w 16"/>
                    <a:gd name="T11" fmla="*/ 0 h 26"/>
                    <a:gd name="T12" fmla="*/ 0 w 16"/>
                    <a:gd name="T13" fmla="*/ 17 h 26"/>
                    <a:gd name="T14" fmla="*/ 5 w 16"/>
                    <a:gd name="T15" fmla="*/ 2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6">
                      <a:moveTo>
                        <a:pt x="5" y="25"/>
                      </a:moveTo>
                      <a:cubicBezTo>
                        <a:pt x="6" y="25"/>
                        <a:pt x="7" y="26"/>
                        <a:pt x="8" y="26"/>
                      </a:cubicBezTo>
                      <a:cubicBezTo>
                        <a:pt x="10" y="26"/>
                        <a:pt x="11" y="25"/>
                        <a:pt x="12" y="25"/>
                      </a:cubicBezTo>
                      <a:cubicBezTo>
                        <a:pt x="14" y="23"/>
                        <a:pt x="16" y="20"/>
                        <a:pt x="16" y="17"/>
                      </a:cubicBezTo>
                      <a:cubicBezTo>
                        <a:pt x="16" y="14"/>
                        <a:pt x="12" y="0"/>
                        <a:pt x="8" y="0"/>
                      </a:cubicBezTo>
                      <a:cubicBezTo>
                        <a:pt x="8" y="0"/>
                        <a:pt x="8" y="0"/>
                        <a:pt x="8" y="0"/>
                      </a:cubicBezTo>
                      <a:cubicBezTo>
                        <a:pt x="4" y="0"/>
                        <a:pt x="0" y="14"/>
                        <a:pt x="0" y="17"/>
                      </a:cubicBezTo>
                      <a:cubicBezTo>
                        <a:pt x="0" y="20"/>
                        <a:pt x="2" y="23"/>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8" name="Freeform 333"/>
                <p:cNvSpPr/>
                <p:nvPr/>
              </p:nvSpPr>
              <p:spPr bwMode="auto">
                <a:xfrm>
                  <a:off x="1314450" y="1609725"/>
                  <a:ext cx="323850" cy="322263"/>
                </a:xfrm>
                <a:custGeom>
                  <a:avLst/>
                  <a:gdLst>
                    <a:gd name="T0" fmla="*/ 41 w 86"/>
                    <a:gd name="T1" fmla="*/ 86 h 86"/>
                    <a:gd name="T2" fmla="*/ 43 w 86"/>
                    <a:gd name="T3" fmla="*/ 86 h 86"/>
                    <a:gd name="T4" fmla="*/ 86 w 86"/>
                    <a:gd name="T5" fmla="*/ 43 h 86"/>
                    <a:gd name="T6" fmla="*/ 43 w 86"/>
                    <a:gd name="T7" fmla="*/ 0 h 86"/>
                    <a:gd name="T8" fmla="*/ 0 w 86"/>
                    <a:gd name="T9" fmla="*/ 42 h 86"/>
                    <a:gd name="T10" fmla="*/ 24 w 86"/>
                    <a:gd name="T11" fmla="*/ 57 h 86"/>
                    <a:gd name="T12" fmla="*/ 41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41" y="86"/>
                      </a:moveTo>
                      <a:cubicBezTo>
                        <a:pt x="42" y="86"/>
                        <a:pt x="43" y="86"/>
                        <a:pt x="43" y="86"/>
                      </a:cubicBezTo>
                      <a:cubicBezTo>
                        <a:pt x="67" y="86"/>
                        <a:pt x="86" y="67"/>
                        <a:pt x="86" y="43"/>
                      </a:cubicBezTo>
                      <a:cubicBezTo>
                        <a:pt x="86" y="19"/>
                        <a:pt x="67" y="0"/>
                        <a:pt x="43" y="0"/>
                      </a:cubicBezTo>
                      <a:cubicBezTo>
                        <a:pt x="20" y="0"/>
                        <a:pt x="1" y="19"/>
                        <a:pt x="0" y="42"/>
                      </a:cubicBezTo>
                      <a:cubicBezTo>
                        <a:pt x="9" y="45"/>
                        <a:pt x="17" y="50"/>
                        <a:pt x="24" y="57"/>
                      </a:cubicBezTo>
                      <a:cubicBezTo>
                        <a:pt x="32" y="65"/>
                        <a:pt x="38" y="75"/>
                        <a:pt x="41"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29" name="Freeform 334"/>
                <p:cNvSpPr/>
                <p:nvPr/>
              </p:nvSpPr>
              <p:spPr bwMode="auto">
                <a:xfrm>
                  <a:off x="1431925" y="1514475"/>
                  <a:ext cx="88900" cy="71438"/>
                </a:xfrm>
                <a:custGeom>
                  <a:avLst/>
                  <a:gdLst>
                    <a:gd name="T0" fmla="*/ 56 w 56"/>
                    <a:gd name="T1" fmla="*/ 45 h 45"/>
                    <a:gd name="T2" fmla="*/ 28 w 56"/>
                    <a:gd name="T3" fmla="*/ 0 h 45"/>
                    <a:gd name="T4" fmla="*/ 0 w 56"/>
                    <a:gd name="T5" fmla="*/ 45 h 45"/>
                    <a:gd name="T6" fmla="*/ 56 w 56"/>
                    <a:gd name="T7" fmla="*/ 45 h 45"/>
                  </a:gdLst>
                  <a:ahLst/>
                  <a:cxnLst>
                    <a:cxn ang="0">
                      <a:pos x="T0" y="T1"/>
                    </a:cxn>
                    <a:cxn ang="0">
                      <a:pos x="T2" y="T3"/>
                    </a:cxn>
                    <a:cxn ang="0">
                      <a:pos x="T4" y="T5"/>
                    </a:cxn>
                    <a:cxn ang="0">
                      <a:pos x="T6" y="T7"/>
                    </a:cxn>
                  </a:cxnLst>
                  <a:rect l="0" t="0" r="r" b="b"/>
                  <a:pathLst>
                    <a:path w="56" h="45">
                      <a:moveTo>
                        <a:pt x="56" y="45"/>
                      </a:moveTo>
                      <a:lnTo>
                        <a:pt x="28" y="0"/>
                      </a:lnTo>
                      <a:lnTo>
                        <a:pt x="0" y="45"/>
                      </a:lnTo>
                      <a:lnTo>
                        <a:pt x="5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0" name="Freeform 335"/>
                <p:cNvSpPr/>
                <p:nvPr/>
              </p:nvSpPr>
              <p:spPr bwMode="auto">
                <a:xfrm>
                  <a:off x="1660525" y="1725613"/>
                  <a:ext cx="71438" cy="90488"/>
                </a:xfrm>
                <a:custGeom>
                  <a:avLst/>
                  <a:gdLst>
                    <a:gd name="T0" fmla="*/ 0 w 45"/>
                    <a:gd name="T1" fmla="*/ 57 h 57"/>
                    <a:gd name="T2" fmla="*/ 45 w 45"/>
                    <a:gd name="T3" fmla="*/ 28 h 57"/>
                    <a:gd name="T4" fmla="*/ 0 w 45"/>
                    <a:gd name="T5" fmla="*/ 0 h 57"/>
                    <a:gd name="T6" fmla="*/ 0 w 45"/>
                    <a:gd name="T7" fmla="*/ 57 h 57"/>
                  </a:gdLst>
                  <a:ahLst/>
                  <a:cxnLst>
                    <a:cxn ang="0">
                      <a:pos x="T0" y="T1"/>
                    </a:cxn>
                    <a:cxn ang="0">
                      <a:pos x="T2" y="T3"/>
                    </a:cxn>
                    <a:cxn ang="0">
                      <a:pos x="T4" y="T5"/>
                    </a:cxn>
                    <a:cxn ang="0">
                      <a:pos x="T6" y="T7"/>
                    </a:cxn>
                  </a:cxnLst>
                  <a:rect l="0" t="0" r="r" b="b"/>
                  <a:pathLst>
                    <a:path w="45" h="57">
                      <a:moveTo>
                        <a:pt x="0" y="57"/>
                      </a:moveTo>
                      <a:lnTo>
                        <a:pt x="45" y="28"/>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1" name="Freeform 336"/>
                <p:cNvSpPr/>
                <p:nvPr/>
              </p:nvSpPr>
              <p:spPr bwMode="auto">
                <a:xfrm>
                  <a:off x="1250950" y="1725613"/>
                  <a:ext cx="44450" cy="33338"/>
                </a:xfrm>
                <a:custGeom>
                  <a:avLst/>
                  <a:gdLst>
                    <a:gd name="T0" fmla="*/ 12 w 12"/>
                    <a:gd name="T1" fmla="*/ 0 h 9"/>
                    <a:gd name="T2" fmla="*/ 0 w 12"/>
                    <a:gd name="T3" fmla="*/ 7 h 9"/>
                    <a:gd name="T4" fmla="*/ 12 w 12"/>
                    <a:gd name="T5" fmla="*/ 9 h 9"/>
                    <a:gd name="T6" fmla="*/ 12 w 12"/>
                    <a:gd name="T7" fmla="*/ 0 h 9"/>
                  </a:gdLst>
                  <a:ahLst/>
                  <a:cxnLst>
                    <a:cxn ang="0">
                      <a:pos x="T0" y="T1"/>
                    </a:cxn>
                    <a:cxn ang="0">
                      <a:pos x="T2" y="T3"/>
                    </a:cxn>
                    <a:cxn ang="0">
                      <a:pos x="T4" y="T5"/>
                    </a:cxn>
                    <a:cxn ang="0">
                      <a:pos x="T6" y="T7"/>
                    </a:cxn>
                  </a:cxnLst>
                  <a:rect l="0" t="0" r="r" b="b"/>
                  <a:pathLst>
                    <a:path w="12" h="9">
                      <a:moveTo>
                        <a:pt x="12" y="0"/>
                      </a:moveTo>
                      <a:cubicBezTo>
                        <a:pt x="0" y="7"/>
                        <a:pt x="0" y="7"/>
                        <a:pt x="0" y="7"/>
                      </a:cubicBezTo>
                      <a:cubicBezTo>
                        <a:pt x="4" y="8"/>
                        <a:pt x="8" y="8"/>
                        <a:pt x="12" y="9"/>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2" name="Freeform 337"/>
                <p:cNvSpPr/>
                <p:nvPr/>
              </p:nvSpPr>
              <p:spPr bwMode="auto">
                <a:xfrm>
                  <a:off x="1573212" y="1590675"/>
                  <a:ext cx="82550" cy="82550"/>
                </a:xfrm>
                <a:custGeom>
                  <a:avLst/>
                  <a:gdLst>
                    <a:gd name="T0" fmla="*/ 0 w 52"/>
                    <a:gd name="T1" fmla="*/ 12 h 52"/>
                    <a:gd name="T2" fmla="*/ 41 w 52"/>
                    <a:gd name="T3" fmla="*/ 52 h 52"/>
                    <a:gd name="T4" fmla="*/ 52 w 52"/>
                    <a:gd name="T5" fmla="*/ 0 h 52"/>
                    <a:gd name="T6" fmla="*/ 0 w 52"/>
                    <a:gd name="T7" fmla="*/ 12 h 52"/>
                  </a:gdLst>
                  <a:ahLst/>
                  <a:cxnLst>
                    <a:cxn ang="0">
                      <a:pos x="T0" y="T1"/>
                    </a:cxn>
                    <a:cxn ang="0">
                      <a:pos x="T2" y="T3"/>
                    </a:cxn>
                    <a:cxn ang="0">
                      <a:pos x="T4" y="T5"/>
                    </a:cxn>
                    <a:cxn ang="0">
                      <a:pos x="T6" y="T7"/>
                    </a:cxn>
                  </a:cxnLst>
                  <a:rect l="0" t="0" r="r" b="b"/>
                  <a:pathLst>
                    <a:path w="52" h="52">
                      <a:moveTo>
                        <a:pt x="0" y="12"/>
                      </a:moveTo>
                      <a:lnTo>
                        <a:pt x="41" y="52"/>
                      </a:lnTo>
                      <a:lnTo>
                        <a:pt x="52" y="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3" name="Freeform 338"/>
                <p:cNvSpPr/>
                <p:nvPr/>
              </p:nvSpPr>
              <p:spPr bwMode="auto">
                <a:xfrm>
                  <a:off x="1573212" y="1868488"/>
                  <a:ext cx="82550" cy="82550"/>
                </a:xfrm>
                <a:custGeom>
                  <a:avLst/>
                  <a:gdLst>
                    <a:gd name="T0" fmla="*/ 41 w 52"/>
                    <a:gd name="T1" fmla="*/ 0 h 52"/>
                    <a:gd name="T2" fmla="*/ 0 w 52"/>
                    <a:gd name="T3" fmla="*/ 40 h 52"/>
                    <a:gd name="T4" fmla="*/ 52 w 52"/>
                    <a:gd name="T5" fmla="*/ 52 h 52"/>
                    <a:gd name="T6" fmla="*/ 41 w 52"/>
                    <a:gd name="T7" fmla="*/ 0 h 52"/>
                  </a:gdLst>
                  <a:ahLst/>
                  <a:cxnLst>
                    <a:cxn ang="0">
                      <a:pos x="T0" y="T1"/>
                    </a:cxn>
                    <a:cxn ang="0">
                      <a:pos x="T2" y="T3"/>
                    </a:cxn>
                    <a:cxn ang="0">
                      <a:pos x="T4" y="T5"/>
                    </a:cxn>
                    <a:cxn ang="0">
                      <a:pos x="T6" y="T7"/>
                    </a:cxn>
                  </a:cxnLst>
                  <a:rect l="0" t="0" r="r" b="b"/>
                  <a:pathLst>
                    <a:path w="52" h="52">
                      <a:moveTo>
                        <a:pt x="41" y="0"/>
                      </a:moveTo>
                      <a:lnTo>
                        <a:pt x="0" y="40"/>
                      </a:lnTo>
                      <a:lnTo>
                        <a:pt x="52" y="52"/>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4" name="Freeform 339"/>
                <p:cNvSpPr/>
                <p:nvPr/>
              </p:nvSpPr>
              <p:spPr bwMode="auto">
                <a:xfrm>
                  <a:off x="1295400" y="1590675"/>
                  <a:ext cx="82550" cy="82550"/>
                </a:xfrm>
                <a:custGeom>
                  <a:avLst/>
                  <a:gdLst>
                    <a:gd name="T0" fmla="*/ 12 w 52"/>
                    <a:gd name="T1" fmla="*/ 52 h 52"/>
                    <a:gd name="T2" fmla="*/ 52 w 52"/>
                    <a:gd name="T3" fmla="*/ 12 h 52"/>
                    <a:gd name="T4" fmla="*/ 0 w 52"/>
                    <a:gd name="T5" fmla="*/ 0 h 52"/>
                    <a:gd name="T6" fmla="*/ 12 w 52"/>
                    <a:gd name="T7" fmla="*/ 52 h 52"/>
                  </a:gdLst>
                  <a:ahLst/>
                  <a:cxnLst>
                    <a:cxn ang="0">
                      <a:pos x="T0" y="T1"/>
                    </a:cxn>
                    <a:cxn ang="0">
                      <a:pos x="T2" y="T3"/>
                    </a:cxn>
                    <a:cxn ang="0">
                      <a:pos x="T4" y="T5"/>
                    </a:cxn>
                    <a:cxn ang="0">
                      <a:pos x="T6" y="T7"/>
                    </a:cxn>
                  </a:cxnLst>
                  <a:rect l="0" t="0" r="r" b="b"/>
                  <a:pathLst>
                    <a:path w="52" h="52">
                      <a:moveTo>
                        <a:pt x="12" y="52"/>
                      </a:moveTo>
                      <a:lnTo>
                        <a:pt x="52" y="12"/>
                      </a:lnTo>
                      <a:lnTo>
                        <a:pt x="0" y="0"/>
                      </a:lnTo>
                      <a:lnTo>
                        <a:pt x="1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5" name="Freeform 340"/>
                <p:cNvSpPr/>
                <p:nvPr/>
              </p:nvSpPr>
              <p:spPr bwMode="auto">
                <a:xfrm>
                  <a:off x="954087" y="1774825"/>
                  <a:ext cx="709613" cy="434975"/>
                </a:xfrm>
                <a:custGeom>
                  <a:avLst/>
                  <a:gdLst>
                    <a:gd name="T0" fmla="*/ 155 w 189"/>
                    <a:gd name="T1" fmla="*/ 49 h 116"/>
                    <a:gd name="T2" fmla="*/ 150 w 189"/>
                    <a:gd name="T3" fmla="*/ 49 h 116"/>
                    <a:gd name="T4" fmla="*/ 134 w 189"/>
                    <a:gd name="T5" fmla="*/ 57 h 116"/>
                    <a:gd name="T6" fmla="*/ 133 w 189"/>
                    <a:gd name="T7" fmla="*/ 48 h 116"/>
                    <a:gd name="T8" fmla="*/ 131 w 189"/>
                    <a:gd name="T9" fmla="*/ 41 h 116"/>
                    <a:gd name="T10" fmla="*/ 96 w 189"/>
                    <a:gd name="T11" fmla="*/ 4 h 116"/>
                    <a:gd name="T12" fmla="*/ 91 w 189"/>
                    <a:gd name="T13" fmla="*/ 2 h 116"/>
                    <a:gd name="T14" fmla="*/ 76 w 189"/>
                    <a:gd name="T15" fmla="*/ 0 h 116"/>
                    <a:gd name="T16" fmla="*/ 73 w 189"/>
                    <a:gd name="T17" fmla="*/ 0 h 116"/>
                    <a:gd name="T18" fmla="*/ 17 w 189"/>
                    <a:gd name="T19" fmla="*/ 58 h 116"/>
                    <a:gd name="T20" fmla="*/ 20 w 189"/>
                    <a:gd name="T21" fmla="*/ 75 h 116"/>
                    <a:gd name="T22" fmla="*/ 0 w 189"/>
                    <a:gd name="T23" fmla="*/ 95 h 116"/>
                    <a:gd name="T24" fmla="*/ 21 w 189"/>
                    <a:gd name="T25" fmla="*/ 116 h 116"/>
                    <a:gd name="T26" fmla="*/ 76 w 189"/>
                    <a:gd name="T27" fmla="*/ 116 h 116"/>
                    <a:gd name="T28" fmla="*/ 78 w 189"/>
                    <a:gd name="T29" fmla="*/ 116 h 116"/>
                    <a:gd name="T30" fmla="*/ 155 w 189"/>
                    <a:gd name="T31" fmla="*/ 116 h 116"/>
                    <a:gd name="T32" fmla="*/ 189 w 189"/>
                    <a:gd name="T33" fmla="*/ 82 h 116"/>
                    <a:gd name="T34" fmla="*/ 155 w 189"/>
                    <a:gd name="T35" fmla="*/ 4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16">
                      <a:moveTo>
                        <a:pt x="155" y="49"/>
                      </a:moveTo>
                      <a:cubicBezTo>
                        <a:pt x="154" y="49"/>
                        <a:pt x="152" y="49"/>
                        <a:pt x="150" y="49"/>
                      </a:cubicBezTo>
                      <a:cubicBezTo>
                        <a:pt x="144" y="50"/>
                        <a:pt x="138" y="53"/>
                        <a:pt x="134" y="57"/>
                      </a:cubicBezTo>
                      <a:cubicBezTo>
                        <a:pt x="134" y="54"/>
                        <a:pt x="133" y="51"/>
                        <a:pt x="133" y="48"/>
                      </a:cubicBezTo>
                      <a:cubicBezTo>
                        <a:pt x="132" y="45"/>
                        <a:pt x="132" y="43"/>
                        <a:pt x="131" y="41"/>
                      </a:cubicBezTo>
                      <a:cubicBezTo>
                        <a:pt x="126" y="24"/>
                        <a:pt x="113" y="10"/>
                        <a:pt x="96" y="4"/>
                      </a:cubicBezTo>
                      <a:cubicBezTo>
                        <a:pt x="95" y="3"/>
                        <a:pt x="93" y="2"/>
                        <a:pt x="91" y="2"/>
                      </a:cubicBezTo>
                      <a:cubicBezTo>
                        <a:pt x="86" y="1"/>
                        <a:pt x="81" y="0"/>
                        <a:pt x="76" y="0"/>
                      </a:cubicBezTo>
                      <a:cubicBezTo>
                        <a:pt x="75" y="0"/>
                        <a:pt x="74" y="0"/>
                        <a:pt x="73" y="0"/>
                      </a:cubicBezTo>
                      <a:cubicBezTo>
                        <a:pt x="42" y="1"/>
                        <a:pt x="17" y="27"/>
                        <a:pt x="17" y="58"/>
                      </a:cubicBezTo>
                      <a:cubicBezTo>
                        <a:pt x="17" y="64"/>
                        <a:pt x="18" y="70"/>
                        <a:pt x="20" y="75"/>
                      </a:cubicBezTo>
                      <a:cubicBezTo>
                        <a:pt x="9" y="75"/>
                        <a:pt x="0" y="84"/>
                        <a:pt x="0" y="95"/>
                      </a:cubicBezTo>
                      <a:cubicBezTo>
                        <a:pt x="0" y="107"/>
                        <a:pt x="9" y="116"/>
                        <a:pt x="21" y="116"/>
                      </a:cubicBezTo>
                      <a:cubicBezTo>
                        <a:pt x="76" y="116"/>
                        <a:pt x="76" y="116"/>
                        <a:pt x="76" y="116"/>
                      </a:cubicBezTo>
                      <a:cubicBezTo>
                        <a:pt x="78" y="116"/>
                        <a:pt x="78" y="116"/>
                        <a:pt x="78" y="116"/>
                      </a:cubicBezTo>
                      <a:cubicBezTo>
                        <a:pt x="155" y="116"/>
                        <a:pt x="155" y="116"/>
                        <a:pt x="155" y="116"/>
                      </a:cubicBezTo>
                      <a:cubicBezTo>
                        <a:pt x="174" y="116"/>
                        <a:pt x="189" y="101"/>
                        <a:pt x="189" y="82"/>
                      </a:cubicBezTo>
                      <a:cubicBezTo>
                        <a:pt x="189" y="64"/>
                        <a:pt x="174" y="49"/>
                        <a:pt x="155"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6" name="Rectangle 341"/>
                <p:cNvSpPr>
                  <a:spLocks noChangeArrowheads="1"/>
                </p:cNvSpPr>
                <p:nvPr/>
              </p:nvSpPr>
              <p:spPr bwMode="auto">
                <a:xfrm>
                  <a:off x="673100" y="169863"/>
                  <a:ext cx="698500" cy="447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7" name="Freeform 342"/>
                <p:cNvSpPr/>
                <p:nvPr/>
              </p:nvSpPr>
              <p:spPr bwMode="auto">
                <a:xfrm>
                  <a:off x="728662" y="681038"/>
                  <a:ext cx="109538" cy="71438"/>
                </a:xfrm>
                <a:custGeom>
                  <a:avLst/>
                  <a:gdLst>
                    <a:gd name="T0" fmla="*/ 2 w 29"/>
                    <a:gd name="T1" fmla="*/ 18 h 19"/>
                    <a:gd name="T2" fmla="*/ 3 w 29"/>
                    <a:gd name="T3" fmla="*/ 19 h 19"/>
                    <a:gd name="T4" fmla="*/ 26 w 29"/>
                    <a:gd name="T5" fmla="*/ 19 h 19"/>
                    <a:gd name="T6" fmla="*/ 27 w 29"/>
                    <a:gd name="T7" fmla="*/ 18 h 19"/>
                    <a:gd name="T8" fmla="*/ 29 w 29"/>
                    <a:gd name="T9" fmla="*/ 16 h 19"/>
                    <a:gd name="T10" fmla="*/ 29 w 29"/>
                    <a:gd name="T11" fmla="*/ 14 h 19"/>
                    <a:gd name="T12" fmla="*/ 14 w 29"/>
                    <a:gd name="T13" fmla="*/ 0 h 19"/>
                    <a:gd name="T14" fmla="*/ 0 w 29"/>
                    <a:gd name="T15" fmla="*/ 14 h 19"/>
                    <a:gd name="T16" fmla="*/ 0 w 29"/>
                    <a:gd name="T17" fmla="*/ 16 h 19"/>
                    <a:gd name="T18" fmla="*/ 2 w 29"/>
                    <a:gd name="T1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9">
                      <a:moveTo>
                        <a:pt x="2" y="18"/>
                      </a:moveTo>
                      <a:cubicBezTo>
                        <a:pt x="2" y="19"/>
                        <a:pt x="2" y="19"/>
                        <a:pt x="3" y="19"/>
                      </a:cubicBezTo>
                      <a:cubicBezTo>
                        <a:pt x="26" y="19"/>
                        <a:pt x="26" y="19"/>
                        <a:pt x="26" y="19"/>
                      </a:cubicBezTo>
                      <a:cubicBezTo>
                        <a:pt x="27" y="19"/>
                        <a:pt x="27" y="19"/>
                        <a:pt x="27" y="18"/>
                      </a:cubicBezTo>
                      <a:cubicBezTo>
                        <a:pt x="28" y="18"/>
                        <a:pt x="28" y="17"/>
                        <a:pt x="29" y="16"/>
                      </a:cubicBezTo>
                      <a:cubicBezTo>
                        <a:pt x="29" y="16"/>
                        <a:pt x="29" y="15"/>
                        <a:pt x="29" y="14"/>
                      </a:cubicBezTo>
                      <a:cubicBezTo>
                        <a:pt x="29" y="6"/>
                        <a:pt x="23" y="0"/>
                        <a:pt x="14" y="0"/>
                      </a:cubicBezTo>
                      <a:cubicBezTo>
                        <a:pt x="6" y="0"/>
                        <a:pt x="0" y="6"/>
                        <a:pt x="0" y="14"/>
                      </a:cubicBezTo>
                      <a:cubicBezTo>
                        <a:pt x="0" y="15"/>
                        <a:pt x="0" y="16"/>
                        <a:pt x="0" y="16"/>
                      </a:cubicBezTo>
                      <a:cubicBezTo>
                        <a:pt x="0" y="17"/>
                        <a:pt x="1" y="18"/>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8" name="Freeform 343"/>
                <p:cNvSpPr/>
                <p:nvPr/>
              </p:nvSpPr>
              <p:spPr bwMode="auto">
                <a:xfrm>
                  <a:off x="965200" y="681038"/>
                  <a:ext cx="112713" cy="71438"/>
                </a:xfrm>
                <a:custGeom>
                  <a:avLst/>
                  <a:gdLst>
                    <a:gd name="T0" fmla="*/ 2 w 30"/>
                    <a:gd name="T1" fmla="*/ 18 h 19"/>
                    <a:gd name="T2" fmla="*/ 3 w 30"/>
                    <a:gd name="T3" fmla="*/ 19 h 19"/>
                    <a:gd name="T4" fmla="*/ 27 w 30"/>
                    <a:gd name="T5" fmla="*/ 19 h 19"/>
                    <a:gd name="T6" fmla="*/ 27 w 30"/>
                    <a:gd name="T7" fmla="*/ 18 h 19"/>
                    <a:gd name="T8" fmla="*/ 30 w 30"/>
                    <a:gd name="T9" fmla="*/ 16 h 19"/>
                    <a:gd name="T10" fmla="*/ 30 w 30"/>
                    <a:gd name="T11" fmla="*/ 14 h 19"/>
                    <a:gd name="T12" fmla="*/ 15 w 30"/>
                    <a:gd name="T13" fmla="*/ 0 h 19"/>
                    <a:gd name="T14" fmla="*/ 0 w 30"/>
                    <a:gd name="T15" fmla="*/ 14 h 19"/>
                    <a:gd name="T16" fmla="*/ 0 w 30"/>
                    <a:gd name="T17" fmla="*/ 16 h 19"/>
                    <a:gd name="T18" fmla="*/ 2 w 30"/>
                    <a:gd name="T1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9">
                      <a:moveTo>
                        <a:pt x="2" y="18"/>
                      </a:moveTo>
                      <a:cubicBezTo>
                        <a:pt x="2" y="19"/>
                        <a:pt x="3" y="19"/>
                        <a:pt x="3" y="19"/>
                      </a:cubicBezTo>
                      <a:cubicBezTo>
                        <a:pt x="27" y="19"/>
                        <a:pt x="27" y="19"/>
                        <a:pt x="27" y="19"/>
                      </a:cubicBezTo>
                      <a:cubicBezTo>
                        <a:pt x="27" y="19"/>
                        <a:pt x="27" y="19"/>
                        <a:pt x="27" y="18"/>
                      </a:cubicBezTo>
                      <a:cubicBezTo>
                        <a:pt x="28" y="18"/>
                        <a:pt x="29" y="17"/>
                        <a:pt x="30" y="16"/>
                      </a:cubicBezTo>
                      <a:cubicBezTo>
                        <a:pt x="30" y="16"/>
                        <a:pt x="30" y="15"/>
                        <a:pt x="30" y="14"/>
                      </a:cubicBezTo>
                      <a:cubicBezTo>
                        <a:pt x="30" y="6"/>
                        <a:pt x="23" y="0"/>
                        <a:pt x="15" y="0"/>
                      </a:cubicBezTo>
                      <a:cubicBezTo>
                        <a:pt x="7" y="0"/>
                        <a:pt x="0" y="6"/>
                        <a:pt x="0" y="14"/>
                      </a:cubicBezTo>
                      <a:cubicBezTo>
                        <a:pt x="0" y="15"/>
                        <a:pt x="0" y="16"/>
                        <a:pt x="0" y="16"/>
                      </a:cubicBezTo>
                      <a:cubicBezTo>
                        <a:pt x="1" y="17"/>
                        <a:pt x="2" y="18"/>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9" name="Freeform 344"/>
                <p:cNvSpPr/>
                <p:nvPr/>
              </p:nvSpPr>
              <p:spPr bwMode="auto">
                <a:xfrm>
                  <a:off x="1206500" y="681038"/>
                  <a:ext cx="112713" cy="71438"/>
                </a:xfrm>
                <a:custGeom>
                  <a:avLst/>
                  <a:gdLst>
                    <a:gd name="T0" fmla="*/ 2 w 30"/>
                    <a:gd name="T1" fmla="*/ 19 h 19"/>
                    <a:gd name="T2" fmla="*/ 26 w 30"/>
                    <a:gd name="T3" fmla="*/ 19 h 19"/>
                    <a:gd name="T4" fmla="*/ 27 w 30"/>
                    <a:gd name="T5" fmla="*/ 18 h 19"/>
                    <a:gd name="T6" fmla="*/ 30 w 30"/>
                    <a:gd name="T7" fmla="*/ 16 h 19"/>
                    <a:gd name="T8" fmla="*/ 30 w 30"/>
                    <a:gd name="T9" fmla="*/ 14 h 19"/>
                    <a:gd name="T10" fmla="*/ 15 w 30"/>
                    <a:gd name="T11" fmla="*/ 0 h 19"/>
                    <a:gd name="T12" fmla="*/ 0 w 30"/>
                    <a:gd name="T13" fmla="*/ 14 h 19"/>
                    <a:gd name="T14" fmla="*/ 1 w 30"/>
                    <a:gd name="T15" fmla="*/ 17 h 19"/>
                    <a:gd name="T16" fmla="*/ 2 w 30"/>
                    <a:gd name="T17" fmla="*/ 18 h 19"/>
                    <a:gd name="T18" fmla="*/ 2 w 30"/>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9">
                      <a:moveTo>
                        <a:pt x="2" y="19"/>
                      </a:moveTo>
                      <a:cubicBezTo>
                        <a:pt x="26" y="19"/>
                        <a:pt x="26" y="19"/>
                        <a:pt x="26" y="19"/>
                      </a:cubicBezTo>
                      <a:cubicBezTo>
                        <a:pt x="26" y="19"/>
                        <a:pt x="27" y="19"/>
                        <a:pt x="27" y="18"/>
                      </a:cubicBezTo>
                      <a:cubicBezTo>
                        <a:pt x="28" y="17"/>
                        <a:pt x="29" y="16"/>
                        <a:pt x="30" y="16"/>
                      </a:cubicBezTo>
                      <a:cubicBezTo>
                        <a:pt x="30" y="15"/>
                        <a:pt x="30" y="15"/>
                        <a:pt x="30" y="14"/>
                      </a:cubicBezTo>
                      <a:cubicBezTo>
                        <a:pt x="30" y="6"/>
                        <a:pt x="23" y="0"/>
                        <a:pt x="15" y="0"/>
                      </a:cubicBezTo>
                      <a:cubicBezTo>
                        <a:pt x="7" y="0"/>
                        <a:pt x="0" y="6"/>
                        <a:pt x="0" y="14"/>
                      </a:cubicBezTo>
                      <a:cubicBezTo>
                        <a:pt x="0" y="15"/>
                        <a:pt x="0" y="16"/>
                        <a:pt x="1" y="17"/>
                      </a:cubicBezTo>
                      <a:cubicBezTo>
                        <a:pt x="1" y="18"/>
                        <a:pt x="1" y="18"/>
                        <a:pt x="2" y="18"/>
                      </a:cubicBezTo>
                      <a:cubicBezTo>
                        <a:pt x="2" y="19"/>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 name="Freeform 345"/>
                <p:cNvSpPr/>
                <p:nvPr/>
              </p:nvSpPr>
              <p:spPr bwMode="auto">
                <a:xfrm>
                  <a:off x="669925" y="749300"/>
                  <a:ext cx="228600" cy="74613"/>
                </a:xfrm>
                <a:custGeom>
                  <a:avLst/>
                  <a:gdLst>
                    <a:gd name="T0" fmla="*/ 9 w 61"/>
                    <a:gd name="T1" fmla="*/ 0 h 20"/>
                    <a:gd name="T2" fmla="*/ 4 w 61"/>
                    <a:gd name="T3" fmla="*/ 2 h 20"/>
                    <a:gd name="T4" fmla="*/ 3 w 61"/>
                    <a:gd name="T5" fmla="*/ 13 h 20"/>
                    <a:gd name="T6" fmla="*/ 19 w 61"/>
                    <a:gd name="T7" fmla="*/ 20 h 20"/>
                    <a:gd name="T8" fmla="*/ 42 w 61"/>
                    <a:gd name="T9" fmla="*/ 20 h 20"/>
                    <a:gd name="T10" fmla="*/ 58 w 61"/>
                    <a:gd name="T11" fmla="*/ 13 h 20"/>
                    <a:gd name="T12" fmla="*/ 57 w 61"/>
                    <a:gd name="T13" fmla="*/ 2 h 20"/>
                    <a:gd name="T14" fmla="*/ 52 w 61"/>
                    <a:gd name="T15" fmla="*/ 0 h 20"/>
                    <a:gd name="T16" fmla="*/ 46 w 61"/>
                    <a:gd name="T17" fmla="*/ 3 h 20"/>
                    <a:gd name="T18" fmla="*/ 43 w 61"/>
                    <a:gd name="T19" fmla="*/ 5 h 20"/>
                    <a:gd name="T20" fmla="*/ 42 w 61"/>
                    <a:gd name="T21" fmla="*/ 5 h 20"/>
                    <a:gd name="T22" fmla="*/ 19 w 61"/>
                    <a:gd name="T23" fmla="*/ 5 h 20"/>
                    <a:gd name="T24" fmla="*/ 18 w 61"/>
                    <a:gd name="T25" fmla="*/ 5 h 20"/>
                    <a:gd name="T26" fmla="*/ 15 w 61"/>
                    <a:gd name="T27" fmla="*/ 3 h 20"/>
                    <a:gd name="T28" fmla="*/ 9 w 61"/>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20">
                      <a:moveTo>
                        <a:pt x="9" y="0"/>
                      </a:moveTo>
                      <a:cubicBezTo>
                        <a:pt x="7" y="0"/>
                        <a:pt x="5" y="1"/>
                        <a:pt x="4" y="2"/>
                      </a:cubicBezTo>
                      <a:cubicBezTo>
                        <a:pt x="1" y="5"/>
                        <a:pt x="0" y="10"/>
                        <a:pt x="3" y="13"/>
                      </a:cubicBezTo>
                      <a:cubicBezTo>
                        <a:pt x="7" y="18"/>
                        <a:pt x="13" y="20"/>
                        <a:pt x="19" y="20"/>
                      </a:cubicBezTo>
                      <a:cubicBezTo>
                        <a:pt x="42" y="20"/>
                        <a:pt x="42" y="20"/>
                        <a:pt x="42" y="20"/>
                      </a:cubicBezTo>
                      <a:cubicBezTo>
                        <a:pt x="48" y="20"/>
                        <a:pt x="54" y="18"/>
                        <a:pt x="58" y="13"/>
                      </a:cubicBezTo>
                      <a:cubicBezTo>
                        <a:pt x="61" y="10"/>
                        <a:pt x="60" y="5"/>
                        <a:pt x="57" y="2"/>
                      </a:cubicBezTo>
                      <a:cubicBezTo>
                        <a:pt x="56" y="1"/>
                        <a:pt x="54" y="0"/>
                        <a:pt x="52" y="0"/>
                      </a:cubicBezTo>
                      <a:cubicBezTo>
                        <a:pt x="50" y="0"/>
                        <a:pt x="48" y="1"/>
                        <a:pt x="46" y="3"/>
                      </a:cubicBezTo>
                      <a:cubicBezTo>
                        <a:pt x="45" y="4"/>
                        <a:pt x="44" y="5"/>
                        <a:pt x="43" y="5"/>
                      </a:cubicBezTo>
                      <a:cubicBezTo>
                        <a:pt x="43" y="5"/>
                        <a:pt x="42" y="5"/>
                        <a:pt x="42" y="5"/>
                      </a:cubicBezTo>
                      <a:cubicBezTo>
                        <a:pt x="19" y="5"/>
                        <a:pt x="19" y="5"/>
                        <a:pt x="19" y="5"/>
                      </a:cubicBezTo>
                      <a:cubicBezTo>
                        <a:pt x="18" y="5"/>
                        <a:pt x="18" y="5"/>
                        <a:pt x="18" y="5"/>
                      </a:cubicBezTo>
                      <a:cubicBezTo>
                        <a:pt x="17" y="5"/>
                        <a:pt x="16" y="4"/>
                        <a:pt x="15" y="3"/>
                      </a:cubicBezTo>
                      <a:cubicBezTo>
                        <a:pt x="13" y="1"/>
                        <a:pt x="11"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 name="Freeform 346"/>
                <p:cNvSpPr/>
                <p:nvPr/>
              </p:nvSpPr>
              <p:spPr bwMode="auto">
                <a:xfrm>
                  <a:off x="909637" y="749300"/>
                  <a:ext cx="225425" cy="74613"/>
                </a:xfrm>
                <a:custGeom>
                  <a:avLst/>
                  <a:gdLst>
                    <a:gd name="T0" fmla="*/ 14 w 60"/>
                    <a:gd name="T1" fmla="*/ 2 h 20"/>
                    <a:gd name="T2" fmla="*/ 13 w 60"/>
                    <a:gd name="T3" fmla="*/ 2 h 20"/>
                    <a:gd name="T4" fmla="*/ 13 w 60"/>
                    <a:gd name="T5" fmla="*/ 2 h 20"/>
                    <a:gd name="T6" fmla="*/ 13 w 60"/>
                    <a:gd name="T7" fmla="*/ 2 h 20"/>
                    <a:gd name="T8" fmla="*/ 12 w 60"/>
                    <a:gd name="T9" fmla="*/ 1 h 20"/>
                    <a:gd name="T10" fmla="*/ 12 w 60"/>
                    <a:gd name="T11" fmla="*/ 1 h 20"/>
                    <a:gd name="T12" fmla="*/ 12 w 60"/>
                    <a:gd name="T13" fmla="*/ 1 h 20"/>
                    <a:gd name="T14" fmla="*/ 11 w 60"/>
                    <a:gd name="T15" fmla="*/ 1 h 20"/>
                    <a:gd name="T16" fmla="*/ 11 w 60"/>
                    <a:gd name="T17" fmla="*/ 1 h 20"/>
                    <a:gd name="T18" fmla="*/ 10 w 60"/>
                    <a:gd name="T19" fmla="*/ 1 h 20"/>
                    <a:gd name="T20" fmla="*/ 10 w 60"/>
                    <a:gd name="T21" fmla="*/ 0 h 20"/>
                    <a:gd name="T22" fmla="*/ 10 w 60"/>
                    <a:gd name="T23" fmla="*/ 0 h 20"/>
                    <a:gd name="T24" fmla="*/ 9 w 60"/>
                    <a:gd name="T25" fmla="*/ 0 h 20"/>
                    <a:gd name="T26" fmla="*/ 9 w 60"/>
                    <a:gd name="T27" fmla="*/ 0 h 20"/>
                    <a:gd name="T28" fmla="*/ 8 w 60"/>
                    <a:gd name="T29" fmla="*/ 0 h 20"/>
                    <a:gd name="T30" fmla="*/ 8 w 60"/>
                    <a:gd name="T31" fmla="*/ 0 h 20"/>
                    <a:gd name="T32" fmla="*/ 8 w 60"/>
                    <a:gd name="T33" fmla="*/ 0 h 20"/>
                    <a:gd name="T34" fmla="*/ 7 w 60"/>
                    <a:gd name="T35" fmla="*/ 0 h 20"/>
                    <a:gd name="T36" fmla="*/ 7 w 60"/>
                    <a:gd name="T37" fmla="*/ 0 h 20"/>
                    <a:gd name="T38" fmla="*/ 6 w 60"/>
                    <a:gd name="T39" fmla="*/ 1 h 20"/>
                    <a:gd name="T40" fmla="*/ 6 w 60"/>
                    <a:gd name="T41" fmla="*/ 1 h 20"/>
                    <a:gd name="T42" fmla="*/ 4 w 60"/>
                    <a:gd name="T43" fmla="*/ 1 h 20"/>
                    <a:gd name="T44" fmla="*/ 4 w 60"/>
                    <a:gd name="T45" fmla="*/ 1 h 20"/>
                    <a:gd name="T46" fmla="*/ 3 w 60"/>
                    <a:gd name="T47" fmla="*/ 2 h 20"/>
                    <a:gd name="T48" fmla="*/ 2 w 60"/>
                    <a:gd name="T49" fmla="*/ 13 h 20"/>
                    <a:gd name="T50" fmla="*/ 18 w 60"/>
                    <a:gd name="T51" fmla="*/ 20 h 20"/>
                    <a:gd name="T52" fmla="*/ 42 w 60"/>
                    <a:gd name="T53" fmla="*/ 20 h 20"/>
                    <a:gd name="T54" fmla="*/ 57 w 60"/>
                    <a:gd name="T55" fmla="*/ 13 h 20"/>
                    <a:gd name="T56" fmla="*/ 56 w 60"/>
                    <a:gd name="T57" fmla="*/ 2 h 20"/>
                    <a:gd name="T58" fmla="*/ 55 w 60"/>
                    <a:gd name="T59" fmla="*/ 1 h 20"/>
                    <a:gd name="T60" fmla="*/ 55 w 60"/>
                    <a:gd name="T61" fmla="*/ 1 h 20"/>
                    <a:gd name="T62" fmla="*/ 54 w 60"/>
                    <a:gd name="T63" fmla="*/ 1 h 20"/>
                    <a:gd name="T64" fmla="*/ 54 w 60"/>
                    <a:gd name="T65" fmla="*/ 1 h 20"/>
                    <a:gd name="T66" fmla="*/ 53 w 60"/>
                    <a:gd name="T67" fmla="*/ 0 h 20"/>
                    <a:gd name="T68" fmla="*/ 53 w 60"/>
                    <a:gd name="T69" fmla="*/ 0 h 20"/>
                    <a:gd name="T70" fmla="*/ 51 w 60"/>
                    <a:gd name="T71" fmla="*/ 0 h 20"/>
                    <a:gd name="T72" fmla="*/ 51 w 60"/>
                    <a:gd name="T73" fmla="*/ 0 h 20"/>
                    <a:gd name="T74" fmla="*/ 51 w 60"/>
                    <a:gd name="T75" fmla="*/ 0 h 20"/>
                    <a:gd name="T76" fmla="*/ 51 w 60"/>
                    <a:gd name="T77" fmla="*/ 0 h 20"/>
                    <a:gd name="T78" fmla="*/ 50 w 60"/>
                    <a:gd name="T79" fmla="*/ 0 h 20"/>
                    <a:gd name="T80" fmla="*/ 50 w 60"/>
                    <a:gd name="T81" fmla="*/ 0 h 20"/>
                    <a:gd name="T82" fmla="*/ 50 w 60"/>
                    <a:gd name="T83" fmla="*/ 0 h 20"/>
                    <a:gd name="T84" fmla="*/ 49 w 60"/>
                    <a:gd name="T85" fmla="*/ 1 h 20"/>
                    <a:gd name="T86" fmla="*/ 49 w 60"/>
                    <a:gd name="T87" fmla="*/ 1 h 20"/>
                    <a:gd name="T88" fmla="*/ 48 w 60"/>
                    <a:gd name="T89" fmla="*/ 1 h 20"/>
                    <a:gd name="T90" fmla="*/ 48 w 60"/>
                    <a:gd name="T91" fmla="*/ 1 h 20"/>
                    <a:gd name="T92" fmla="*/ 48 w 60"/>
                    <a:gd name="T93" fmla="*/ 1 h 20"/>
                    <a:gd name="T94" fmla="*/ 47 w 60"/>
                    <a:gd name="T95" fmla="*/ 1 h 20"/>
                    <a:gd name="T96" fmla="*/ 47 w 60"/>
                    <a:gd name="T97" fmla="*/ 2 h 20"/>
                    <a:gd name="T98" fmla="*/ 47 w 60"/>
                    <a:gd name="T99" fmla="*/ 2 h 20"/>
                    <a:gd name="T100" fmla="*/ 46 w 60"/>
                    <a:gd name="T101" fmla="*/ 2 h 20"/>
                    <a:gd name="T102" fmla="*/ 46 w 60"/>
                    <a:gd name="T103" fmla="*/ 2 h 20"/>
                    <a:gd name="T104" fmla="*/ 46 w 60"/>
                    <a:gd name="T105" fmla="*/ 3 h 20"/>
                    <a:gd name="T106" fmla="*/ 42 w 60"/>
                    <a:gd name="T107" fmla="*/ 5 h 20"/>
                    <a:gd name="T108" fmla="*/ 42 w 60"/>
                    <a:gd name="T109" fmla="*/ 5 h 20"/>
                    <a:gd name="T110" fmla="*/ 18 w 60"/>
                    <a:gd name="T111" fmla="*/ 5 h 20"/>
                    <a:gd name="T112" fmla="*/ 18 w 60"/>
                    <a:gd name="T113" fmla="*/ 5 h 20"/>
                    <a:gd name="T114" fmla="*/ 14 w 60"/>
                    <a:gd name="T115" fmla="*/ 3 h 20"/>
                    <a:gd name="T116" fmla="*/ 14 w 60"/>
                    <a:gd name="T1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 h="20">
                      <a:moveTo>
                        <a:pt x="14" y="2"/>
                      </a:moveTo>
                      <a:cubicBezTo>
                        <a:pt x="13" y="2"/>
                        <a:pt x="13" y="2"/>
                        <a:pt x="13" y="2"/>
                      </a:cubicBezTo>
                      <a:cubicBezTo>
                        <a:pt x="13" y="2"/>
                        <a:pt x="13" y="2"/>
                        <a:pt x="13" y="2"/>
                      </a:cubicBezTo>
                      <a:cubicBezTo>
                        <a:pt x="13" y="2"/>
                        <a:pt x="13" y="2"/>
                        <a:pt x="13" y="2"/>
                      </a:cubicBezTo>
                      <a:cubicBezTo>
                        <a:pt x="13" y="2"/>
                        <a:pt x="12" y="2"/>
                        <a:pt x="12" y="1"/>
                      </a:cubicBezTo>
                      <a:cubicBezTo>
                        <a:pt x="12" y="1"/>
                        <a:pt x="12" y="1"/>
                        <a:pt x="12" y="1"/>
                      </a:cubicBezTo>
                      <a:cubicBezTo>
                        <a:pt x="12" y="1"/>
                        <a:pt x="12" y="1"/>
                        <a:pt x="12" y="1"/>
                      </a:cubicBezTo>
                      <a:cubicBezTo>
                        <a:pt x="11" y="1"/>
                        <a:pt x="11" y="1"/>
                        <a:pt x="11" y="1"/>
                      </a:cubicBezTo>
                      <a:cubicBezTo>
                        <a:pt x="11" y="1"/>
                        <a:pt x="11" y="1"/>
                        <a:pt x="11" y="1"/>
                      </a:cubicBezTo>
                      <a:cubicBezTo>
                        <a:pt x="11" y="1"/>
                        <a:pt x="11" y="1"/>
                        <a:pt x="10" y="1"/>
                      </a:cubicBezTo>
                      <a:cubicBezTo>
                        <a:pt x="10" y="1"/>
                        <a:pt x="10" y="1"/>
                        <a:pt x="10" y="0"/>
                      </a:cubicBezTo>
                      <a:cubicBezTo>
                        <a:pt x="10" y="0"/>
                        <a:pt x="10" y="0"/>
                        <a:pt x="10" y="0"/>
                      </a:cubicBezTo>
                      <a:cubicBezTo>
                        <a:pt x="10" y="0"/>
                        <a:pt x="9" y="0"/>
                        <a:pt x="9" y="0"/>
                      </a:cubicBezTo>
                      <a:cubicBezTo>
                        <a:pt x="9" y="0"/>
                        <a:pt x="9" y="0"/>
                        <a:pt x="9" y="0"/>
                      </a:cubicBezTo>
                      <a:cubicBezTo>
                        <a:pt x="9" y="0"/>
                        <a:pt x="9" y="0"/>
                        <a:pt x="8" y="0"/>
                      </a:cubicBezTo>
                      <a:cubicBezTo>
                        <a:pt x="8" y="0"/>
                        <a:pt x="8" y="0"/>
                        <a:pt x="8" y="0"/>
                      </a:cubicBezTo>
                      <a:cubicBezTo>
                        <a:pt x="8" y="0"/>
                        <a:pt x="8" y="0"/>
                        <a:pt x="8" y="0"/>
                      </a:cubicBezTo>
                      <a:cubicBezTo>
                        <a:pt x="8" y="0"/>
                        <a:pt x="7" y="0"/>
                        <a:pt x="7" y="0"/>
                      </a:cubicBezTo>
                      <a:cubicBezTo>
                        <a:pt x="7" y="0"/>
                        <a:pt x="7" y="0"/>
                        <a:pt x="7" y="0"/>
                      </a:cubicBezTo>
                      <a:cubicBezTo>
                        <a:pt x="6" y="0"/>
                        <a:pt x="6" y="1"/>
                        <a:pt x="6" y="1"/>
                      </a:cubicBezTo>
                      <a:cubicBezTo>
                        <a:pt x="6" y="1"/>
                        <a:pt x="6" y="1"/>
                        <a:pt x="6" y="1"/>
                      </a:cubicBezTo>
                      <a:cubicBezTo>
                        <a:pt x="5" y="1"/>
                        <a:pt x="5" y="1"/>
                        <a:pt x="4" y="1"/>
                      </a:cubicBezTo>
                      <a:cubicBezTo>
                        <a:pt x="4" y="1"/>
                        <a:pt x="4" y="1"/>
                        <a:pt x="4" y="1"/>
                      </a:cubicBezTo>
                      <a:cubicBezTo>
                        <a:pt x="4" y="2"/>
                        <a:pt x="4" y="2"/>
                        <a:pt x="3" y="2"/>
                      </a:cubicBezTo>
                      <a:cubicBezTo>
                        <a:pt x="0" y="5"/>
                        <a:pt x="0" y="10"/>
                        <a:pt x="2" y="13"/>
                      </a:cubicBezTo>
                      <a:cubicBezTo>
                        <a:pt x="6" y="18"/>
                        <a:pt x="12" y="20"/>
                        <a:pt x="18" y="20"/>
                      </a:cubicBezTo>
                      <a:cubicBezTo>
                        <a:pt x="42" y="20"/>
                        <a:pt x="42" y="20"/>
                        <a:pt x="42" y="20"/>
                      </a:cubicBezTo>
                      <a:cubicBezTo>
                        <a:pt x="48" y="20"/>
                        <a:pt x="53" y="18"/>
                        <a:pt x="57" y="13"/>
                      </a:cubicBezTo>
                      <a:cubicBezTo>
                        <a:pt x="60" y="10"/>
                        <a:pt x="60" y="5"/>
                        <a:pt x="56" y="2"/>
                      </a:cubicBezTo>
                      <a:cubicBezTo>
                        <a:pt x="56" y="2"/>
                        <a:pt x="56" y="2"/>
                        <a:pt x="55" y="1"/>
                      </a:cubicBezTo>
                      <a:cubicBezTo>
                        <a:pt x="55" y="1"/>
                        <a:pt x="55" y="1"/>
                        <a:pt x="55" y="1"/>
                      </a:cubicBezTo>
                      <a:cubicBezTo>
                        <a:pt x="55" y="1"/>
                        <a:pt x="54" y="1"/>
                        <a:pt x="54" y="1"/>
                      </a:cubicBezTo>
                      <a:cubicBezTo>
                        <a:pt x="54" y="1"/>
                        <a:pt x="54" y="1"/>
                        <a:pt x="54" y="1"/>
                      </a:cubicBezTo>
                      <a:cubicBezTo>
                        <a:pt x="54" y="1"/>
                        <a:pt x="53" y="0"/>
                        <a:pt x="53" y="0"/>
                      </a:cubicBezTo>
                      <a:cubicBezTo>
                        <a:pt x="53" y="0"/>
                        <a:pt x="53" y="0"/>
                        <a:pt x="53" y="0"/>
                      </a:cubicBezTo>
                      <a:cubicBezTo>
                        <a:pt x="52" y="0"/>
                        <a:pt x="52" y="0"/>
                        <a:pt x="51" y="0"/>
                      </a:cubicBezTo>
                      <a:cubicBezTo>
                        <a:pt x="51" y="0"/>
                        <a:pt x="51" y="0"/>
                        <a:pt x="51" y="0"/>
                      </a:cubicBezTo>
                      <a:cubicBezTo>
                        <a:pt x="51" y="0"/>
                        <a:pt x="51" y="0"/>
                        <a:pt x="51" y="0"/>
                      </a:cubicBezTo>
                      <a:cubicBezTo>
                        <a:pt x="51" y="0"/>
                        <a:pt x="51" y="0"/>
                        <a:pt x="51" y="0"/>
                      </a:cubicBezTo>
                      <a:cubicBezTo>
                        <a:pt x="51" y="0"/>
                        <a:pt x="50" y="0"/>
                        <a:pt x="50" y="0"/>
                      </a:cubicBezTo>
                      <a:cubicBezTo>
                        <a:pt x="50" y="0"/>
                        <a:pt x="50" y="0"/>
                        <a:pt x="50" y="0"/>
                      </a:cubicBezTo>
                      <a:cubicBezTo>
                        <a:pt x="50" y="0"/>
                        <a:pt x="50" y="0"/>
                        <a:pt x="50" y="0"/>
                      </a:cubicBezTo>
                      <a:cubicBezTo>
                        <a:pt x="49" y="1"/>
                        <a:pt x="49" y="1"/>
                        <a:pt x="49" y="1"/>
                      </a:cubicBezTo>
                      <a:cubicBezTo>
                        <a:pt x="49" y="1"/>
                        <a:pt x="49" y="1"/>
                        <a:pt x="49" y="1"/>
                      </a:cubicBezTo>
                      <a:cubicBezTo>
                        <a:pt x="49" y="1"/>
                        <a:pt x="49" y="1"/>
                        <a:pt x="48" y="1"/>
                      </a:cubicBezTo>
                      <a:cubicBezTo>
                        <a:pt x="48" y="1"/>
                        <a:pt x="48" y="1"/>
                        <a:pt x="48" y="1"/>
                      </a:cubicBezTo>
                      <a:cubicBezTo>
                        <a:pt x="48" y="1"/>
                        <a:pt x="48" y="1"/>
                        <a:pt x="48" y="1"/>
                      </a:cubicBezTo>
                      <a:cubicBezTo>
                        <a:pt x="48" y="1"/>
                        <a:pt x="47" y="1"/>
                        <a:pt x="47" y="1"/>
                      </a:cubicBezTo>
                      <a:cubicBezTo>
                        <a:pt x="47" y="2"/>
                        <a:pt x="47" y="2"/>
                        <a:pt x="47" y="2"/>
                      </a:cubicBezTo>
                      <a:cubicBezTo>
                        <a:pt x="47" y="2"/>
                        <a:pt x="47" y="2"/>
                        <a:pt x="47" y="2"/>
                      </a:cubicBezTo>
                      <a:cubicBezTo>
                        <a:pt x="47" y="2"/>
                        <a:pt x="46" y="2"/>
                        <a:pt x="46" y="2"/>
                      </a:cubicBezTo>
                      <a:cubicBezTo>
                        <a:pt x="46" y="2"/>
                        <a:pt x="46" y="2"/>
                        <a:pt x="46" y="2"/>
                      </a:cubicBezTo>
                      <a:cubicBezTo>
                        <a:pt x="46" y="3"/>
                        <a:pt x="46" y="3"/>
                        <a:pt x="46" y="3"/>
                      </a:cubicBezTo>
                      <a:cubicBezTo>
                        <a:pt x="45" y="4"/>
                        <a:pt x="43" y="5"/>
                        <a:pt x="42" y="5"/>
                      </a:cubicBezTo>
                      <a:cubicBezTo>
                        <a:pt x="42" y="5"/>
                        <a:pt x="42" y="5"/>
                        <a:pt x="42" y="5"/>
                      </a:cubicBezTo>
                      <a:cubicBezTo>
                        <a:pt x="18" y="5"/>
                        <a:pt x="18" y="5"/>
                        <a:pt x="18" y="5"/>
                      </a:cubicBezTo>
                      <a:cubicBezTo>
                        <a:pt x="18" y="5"/>
                        <a:pt x="18" y="5"/>
                        <a:pt x="18" y="5"/>
                      </a:cubicBezTo>
                      <a:cubicBezTo>
                        <a:pt x="16" y="5"/>
                        <a:pt x="15" y="4"/>
                        <a:pt x="14" y="3"/>
                      </a:cubicBezTo>
                      <a:cubicBezTo>
                        <a:pt x="14" y="3"/>
                        <a:pt x="14"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 name="Freeform 347"/>
                <p:cNvSpPr/>
                <p:nvPr/>
              </p:nvSpPr>
              <p:spPr bwMode="auto">
                <a:xfrm>
                  <a:off x="1146175" y="749300"/>
                  <a:ext cx="225425" cy="74613"/>
                </a:xfrm>
                <a:custGeom>
                  <a:avLst/>
                  <a:gdLst>
                    <a:gd name="T0" fmla="*/ 14 w 60"/>
                    <a:gd name="T1" fmla="*/ 3 h 20"/>
                    <a:gd name="T2" fmla="*/ 9 w 60"/>
                    <a:gd name="T3" fmla="*/ 0 h 20"/>
                    <a:gd name="T4" fmla="*/ 4 w 60"/>
                    <a:gd name="T5" fmla="*/ 2 h 20"/>
                    <a:gd name="T6" fmla="*/ 3 w 60"/>
                    <a:gd name="T7" fmla="*/ 13 h 20"/>
                    <a:gd name="T8" fmla="*/ 18 w 60"/>
                    <a:gd name="T9" fmla="*/ 20 h 20"/>
                    <a:gd name="T10" fmla="*/ 42 w 60"/>
                    <a:gd name="T11" fmla="*/ 20 h 20"/>
                    <a:gd name="T12" fmla="*/ 58 w 60"/>
                    <a:gd name="T13" fmla="*/ 13 h 20"/>
                    <a:gd name="T14" fmla="*/ 57 w 60"/>
                    <a:gd name="T15" fmla="*/ 2 h 20"/>
                    <a:gd name="T16" fmla="*/ 52 w 60"/>
                    <a:gd name="T17" fmla="*/ 0 h 20"/>
                    <a:gd name="T18" fmla="*/ 46 w 60"/>
                    <a:gd name="T19" fmla="*/ 3 h 20"/>
                    <a:gd name="T20" fmla="*/ 44 w 60"/>
                    <a:gd name="T21" fmla="*/ 5 h 20"/>
                    <a:gd name="T22" fmla="*/ 42 w 60"/>
                    <a:gd name="T23" fmla="*/ 5 h 20"/>
                    <a:gd name="T24" fmla="*/ 19 w 60"/>
                    <a:gd name="T25" fmla="*/ 5 h 20"/>
                    <a:gd name="T26" fmla="*/ 18 w 60"/>
                    <a:gd name="T27" fmla="*/ 5 h 20"/>
                    <a:gd name="T28" fmla="*/ 14 w 60"/>
                    <a:gd name="T2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0">
                      <a:moveTo>
                        <a:pt x="14" y="3"/>
                      </a:moveTo>
                      <a:cubicBezTo>
                        <a:pt x="13" y="1"/>
                        <a:pt x="11" y="0"/>
                        <a:pt x="9" y="0"/>
                      </a:cubicBezTo>
                      <a:cubicBezTo>
                        <a:pt x="7" y="0"/>
                        <a:pt x="5" y="1"/>
                        <a:pt x="4" y="2"/>
                      </a:cubicBezTo>
                      <a:cubicBezTo>
                        <a:pt x="0" y="5"/>
                        <a:pt x="0" y="10"/>
                        <a:pt x="3" y="13"/>
                      </a:cubicBezTo>
                      <a:cubicBezTo>
                        <a:pt x="7" y="18"/>
                        <a:pt x="12" y="20"/>
                        <a:pt x="18" y="20"/>
                      </a:cubicBezTo>
                      <a:cubicBezTo>
                        <a:pt x="42" y="20"/>
                        <a:pt x="42" y="20"/>
                        <a:pt x="42" y="20"/>
                      </a:cubicBezTo>
                      <a:cubicBezTo>
                        <a:pt x="48" y="20"/>
                        <a:pt x="54" y="18"/>
                        <a:pt x="58" y="13"/>
                      </a:cubicBezTo>
                      <a:cubicBezTo>
                        <a:pt x="60" y="10"/>
                        <a:pt x="60" y="5"/>
                        <a:pt x="57" y="2"/>
                      </a:cubicBezTo>
                      <a:cubicBezTo>
                        <a:pt x="55" y="1"/>
                        <a:pt x="54" y="0"/>
                        <a:pt x="52" y="0"/>
                      </a:cubicBezTo>
                      <a:cubicBezTo>
                        <a:pt x="50" y="0"/>
                        <a:pt x="47" y="1"/>
                        <a:pt x="46" y="3"/>
                      </a:cubicBezTo>
                      <a:cubicBezTo>
                        <a:pt x="45" y="4"/>
                        <a:pt x="44" y="4"/>
                        <a:pt x="44" y="5"/>
                      </a:cubicBezTo>
                      <a:cubicBezTo>
                        <a:pt x="43" y="5"/>
                        <a:pt x="43" y="5"/>
                        <a:pt x="42" y="5"/>
                      </a:cubicBezTo>
                      <a:cubicBezTo>
                        <a:pt x="19" y="5"/>
                        <a:pt x="19" y="5"/>
                        <a:pt x="19" y="5"/>
                      </a:cubicBezTo>
                      <a:cubicBezTo>
                        <a:pt x="18" y="5"/>
                        <a:pt x="18" y="5"/>
                        <a:pt x="18" y="5"/>
                      </a:cubicBezTo>
                      <a:cubicBezTo>
                        <a:pt x="17" y="5"/>
                        <a:pt x="15"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 name="Freeform 348"/>
                <p:cNvSpPr/>
                <p:nvPr/>
              </p:nvSpPr>
              <p:spPr bwMode="auto">
                <a:xfrm>
                  <a:off x="7935912" y="3009900"/>
                  <a:ext cx="484188" cy="398463"/>
                </a:xfrm>
                <a:custGeom>
                  <a:avLst/>
                  <a:gdLst>
                    <a:gd name="T0" fmla="*/ 250 w 305"/>
                    <a:gd name="T1" fmla="*/ 0 h 251"/>
                    <a:gd name="T2" fmla="*/ 108 w 305"/>
                    <a:gd name="T3" fmla="*/ 140 h 251"/>
                    <a:gd name="T4" fmla="*/ 54 w 305"/>
                    <a:gd name="T5" fmla="*/ 88 h 251"/>
                    <a:gd name="T6" fmla="*/ 0 w 305"/>
                    <a:gd name="T7" fmla="*/ 142 h 251"/>
                    <a:gd name="T8" fmla="*/ 54 w 305"/>
                    <a:gd name="T9" fmla="*/ 196 h 251"/>
                    <a:gd name="T10" fmla="*/ 108 w 305"/>
                    <a:gd name="T11" fmla="*/ 251 h 251"/>
                    <a:gd name="T12" fmla="*/ 163 w 305"/>
                    <a:gd name="T13" fmla="*/ 196 h 251"/>
                    <a:gd name="T14" fmla="*/ 305 w 305"/>
                    <a:gd name="T15" fmla="*/ 55 h 251"/>
                    <a:gd name="T16" fmla="*/ 250 w 305"/>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51">
                      <a:moveTo>
                        <a:pt x="250" y="0"/>
                      </a:moveTo>
                      <a:lnTo>
                        <a:pt x="108" y="140"/>
                      </a:lnTo>
                      <a:lnTo>
                        <a:pt x="54" y="88"/>
                      </a:lnTo>
                      <a:lnTo>
                        <a:pt x="0" y="142"/>
                      </a:lnTo>
                      <a:lnTo>
                        <a:pt x="54" y="196"/>
                      </a:lnTo>
                      <a:lnTo>
                        <a:pt x="108" y="251"/>
                      </a:lnTo>
                      <a:lnTo>
                        <a:pt x="163" y="196"/>
                      </a:lnTo>
                      <a:lnTo>
                        <a:pt x="305" y="55"/>
                      </a:lnTo>
                      <a:lnTo>
                        <a:pt x="2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 name="Freeform 349"/>
                <p:cNvSpPr>
                  <a:spLocks noEditPoints="1"/>
                </p:cNvSpPr>
                <p:nvPr/>
              </p:nvSpPr>
              <p:spPr bwMode="auto">
                <a:xfrm>
                  <a:off x="11031537" y="1439863"/>
                  <a:ext cx="461963" cy="461963"/>
                </a:xfrm>
                <a:custGeom>
                  <a:avLst/>
                  <a:gdLst>
                    <a:gd name="T0" fmla="*/ 62 w 123"/>
                    <a:gd name="T1" fmla="*/ 123 h 123"/>
                    <a:gd name="T2" fmla="*/ 71 w 123"/>
                    <a:gd name="T3" fmla="*/ 123 h 123"/>
                    <a:gd name="T4" fmla="*/ 71 w 123"/>
                    <a:gd name="T5" fmla="*/ 114 h 123"/>
                    <a:gd name="T6" fmla="*/ 92 w 123"/>
                    <a:gd name="T7" fmla="*/ 106 h 123"/>
                    <a:gd name="T8" fmla="*/ 98 w 123"/>
                    <a:gd name="T9" fmla="*/ 112 h 123"/>
                    <a:gd name="T10" fmla="*/ 112 w 123"/>
                    <a:gd name="T11" fmla="*/ 98 h 123"/>
                    <a:gd name="T12" fmla="*/ 106 w 123"/>
                    <a:gd name="T13" fmla="*/ 92 h 123"/>
                    <a:gd name="T14" fmla="*/ 114 w 123"/>
                    <a:gd name="T15" fmla="*/ 71 h 123"/>
                    <a:gd name="T16" fmla="*/ 123 w 123"/>
                    <a:gd name="T17" fmla="*/ 71 h 123"/>
                    <a:gd name="T18" fmla="*/ 123 w 123"/>
                    <a:gd name="T19" fmla="*/ 52 h 123"/>
                    <a:gd name="T20" fmla="*/ 114 w 123"/>
                    <a:gd name="T21" fmla="*/ 52 h 123"/>
                    <a:gd name="T22" fmla="*/ 106 w 123"/>
                    <a:gd name="T23" fmla="*/ 31 h 123"/>
                    <a:gd name="T24" fmla="*/ 112 w 123"/>
                    <a:gd name="T25" fmla="*/ 25 h 123"/>
                    <a:gd name="T26" fmla="*/ 98 w 123"/>
                    <a:gd name="T27" fmla="*/ 11 h 123"/>
                    <a:gd name="T28" fmla="*/ 92 w 123"/>
                    <a:gd name="T29" fmla="*/ 18 h 123"/>
                    <a:gd name="T30" fmla="*/ 71 w 123"/>
                    <a:gd name="T31" fmla="*/ 9 h 123"/>
                    <a:gd name="T32" fmla="*/ 71 w 123"/>
                    <a:gd name="T33" fmla="*/ 0 h 123"/>
                    <a:gd name="T34" fmla="*/ 62 w 123"/>
                    <a:gd name="T35" fmla="*/ 0 h 123"/>
                    <a:gd name="T36" fmla="*/ 62 w 123"/>
                    <a:gd name="T37" fmla="*/ 22 h 123"/>
                    <a:gd name="T38" fmla="*/ 62 w 123"/>
                    <a:gd name="T39" fmla="*/ 22 h 123"/>
                    <a:gd name="T40" fmla="*/ 101 w 123"/>
                    <a:gd name="T41" fmla="*/ 62 h 123"/>
                    <a:gd name="T42" fmla="*/ 62 w 123"/>
                    <a:gd name="T43" fmla="*/ 101 h 123"/>
                    <a:gd name="T44" fmla="*/ 62 w 123"/>
                    <a:gd name="T45" fmla="*/ 123 h 123"/>
                    <a:gd name="T46" fmla="*/ 18 w 123"/>
                    <a:gd name="T47" fmla="*/ 92 h 123"/>
                    <a:gd name="T48" fmla="*/ 11 w 123"/>
                    <a:gd name="T49" fmla="*/ 98 h 123"/>
                    <a:gd name="T50" fmla="*/ 25 w 123"/>
                    <a:gd name="T51" fmla="*/ 112 h 123"/>
                    <a:gd name="T52" fmla="*/ 31 w 123"/>
                    <a:gd name="T53" fmla="*/ 106 h 123"/>
                    <a:gd name="T54" fmla="*/ 52 w 123"/>
                    <a:gd name="T55" fmla="*/ 114 h 123"/>
                    <a:gd name="T56" fmla="*/ 52 w 123"/>
                    <a:gd name="T57" fmla="*/ 123 h 123"/>
                    <a:gd name="T58" fmla="*/ 62 w 123"/>
                    <a:gd name="T59" fmla="*/ 123 h 123"/>
                    <a:gd name="T60" fmla="*/ 62 w 123"/>
                    <a:gd name="T61" fmla="*/ 101 h 123"/>
                    <a:gd name="T62" fmla="*/ 22 w 123"/>
                    <a:gd name="T63" fmla="*/ 62 h 123"/>
                    <a:gd name="T64" fmla="*/ 62 w 123"/>
                    <a:gd name="T65" fmla="*/ 22 h 123"/>
                    <a:gd name="T66" fmla="*/ 62 w 123"/>
                    <a:gd name="T67" fmla="*/ 0 h 123"/>
                    <a:gd name="T68" fmla="*/ 52 w 123"/>
                    <a:gd name="T69" fmla="*/ 0 h 123"/>
                    <a:gd name="T70" fmla="*/ 52 w 123"/>
                    <a:gd name="T71" fmla="*/ 9 h 123"/>
                    <a:gd name="T72" fmla="*/ 31 w 123"/>
                    <a:gd name="T73" fmla="*/ 18 h 123"/>
                    <a:gd name="T74" fmla="*/ 25 w 123"/>
                    <a:gd name="T75" fmla="*/ 11 h 123"/>
                    <a:gd name="T76" fmla="*/ 11 w 123"/>
                    <a:gd name="T77" fmla="*/ 25 h 123"/>
                    <a:gd name="T78" fmla="*/ 18 w 123"/>
                    <a:gd name="T79" fmla="*/ 31 h 123"/>
                    <a:gd name="T80" fmla="*/ 9 w 123"/>
                    <a:gd name="T81" fmla="*/ 52 h 123"/>
                    <a:gd name="T82" fmla="*/ 0 w 123"/>
                    <a:gd name="T83" fmla="*/ 52 h 123"/>
                    <a:gd name="T84" fmla="*/ 0 w 123"/>
                    <a:gd name="T85" fmla="*/ 71 h 123"/>
                    <a:gd name="T86" fmla="*/ 9 w 123"/>
                    <a:gd name="T87" fmla="*/ 71 h 123"/>
                    <a:gd name="T88" fmla="*/ 18 w 123"/>
                    <a:gd name="T89" fmla="*/ 92 h 123"/>
                    <a:gd name="T90" fmla="*/ 62 w 123"/>
                    <a:gd name="T91" fmla="*/ 22 h 123"/>
                    <a:gd name="T92" fmla="*/ 62 w 123"/>
                    <a:gd name="T93"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 h="123">
                      <a:moveTo>
                        <a:pt x="62" y="123"/>
                      </a:moveTo>
                      <a:cubicBezTo>
                        <a:pt x="71" y="123"/>
                        <a:pt x="71" y="123"/>
                        <a:pt x="71" y="123"/>
                      </a:cubicBezTo>
                      <a:cubicBezTo>
                        <a:pt x="71" y="114"/>
                        <a:pt x="71" y="114"/>
                        <a:pt x="71" y="114"/>
                      </a:cubicBezTo>
                      <a:cubicBezTo>
                        <a:pt x="79" y="113"/>
                        <a:pt x="86" y="110"/>
                        <a:pt x="92" y="106"/>
                      </a:cubicBezTo>
                      <a:cubicBezTo>
                        <a:pt x="98" y="112"/>
                        <a:pt x="98" y="112"/>
                        <a:pt x="98" y="112"/>
                      </a:cubicBezTo>
                      <a:cubicBezTo>
                        <a:pt x="112" y="98"/>
                        <a:pt x="112" y="98"/>
                        <a:pt x="112" y="98"/>
                      </a:cubicBezTo>
                      <a:cubicBezTo>
                        <a:pt x="106" y="92"/>
                        <a:pt x="106" y="92"/>
                        <a:pt x="106" y="92"/>
                      </a:cubicBezTo>
                      <a:cubicBezTo>
                        <a:pt x="110" y="86"/>
                        <a:pt x="113" y="79"/>
                        <a:pt x="114" y="71"/>
                      </a:cubicBezTo>
                      <a:cubicBezTo>
                        <a:pt x="123" y="71"/>
                        <a:pt x="123" y="71"/>
                        <a:pt x="123" y="71"/>
                      </a:cubicBezTo>
                      <a:cubicBezTo>
                        <a:pt x="123" y="52"/>
                        <a:pt x="123" y="52"/>
                        <a:pt x="123" y="52"/>
                      </a:cubicBezTo>
                      <a:cubicBezTo>
                        <a:pt x="114" y="52"/>
                        <a:pt x="114" y="52"/>
                        <a:pt x="114" y="52"/>
                      </a:cubicBezTo>
                      <a:cubicBezTo>
                        <a:pt x="113" y="44"/>
                        <a:pt x="110" y="37"/>
                        <a:pt x="106" y="31"/>
                      </a:cubicBezTo>
                      <a:cubicBezTo>
                        <a:pt x="112" y="25"/>
                        <a:pt x="112" y="25"/>
                        <a:pt x="112" y="25"/>
                      </a:cubicBezTo>
                      <a:cubicBezTo>
                        <a:pt x="98" y="11"/>
                        <a:pt x="98" y="11"/>
                        <a:pt x="98" y="11"/>
                      </a:cubicBezTo>
                      <a:cubicBezTo>
                        <a:pt x="92" y="18"/>
                        <a:pt x="92" y="18"/>
                        <a:pt x="92" y="18"/>
                      </a:cubicBezTo>
                      <a:cubicBezTo>
                        <a:pt x="86" y="13"/>
                        <a:pt x="79" y="11"/>
                        <a:pt x="71" y="9"/>
                      </a:cubicBezTo>
                      <a:cubicBezTo>
                        <a:pt x="71" y="0"/>
                        <a:pt x="71" y="0"/>
                        <a:pt x="71" y="0"/>
                      </a:cubicBezTo>
                      <a:cubicBezTo>
                        <a:pt x="62" y="0"/>
                        <a:pt x="62" y="0"/>
                        <a:pt x="62" y="0"/>
                      </a:cubicBezTo>
                      <a:cubicBezTo>
                        <a:pt x="62" y="22"/>
                        <a:pt x="62" y="22"/>
                        <a:pt x="62" y="22"/>
                      </a:cubicBezTo>
                      <a:cubicBezTo>
                        <a:pt x="62" y="22"/>
                        <a:pt x="62" y="22"/>
                        <a:pt x="62" y="22"/>
                      </a:cubicBezTo>
                      <a:cubicBezTo>
                        <a:pt x="83" y="22"/>
                        <a:pt x="101" y="40"/>
                        <a:pt x="101" y="62"/>
                      </a:cubicBezTo>
                      <a:cubicBezTo>
                        <a:pt x="101" y="83"/>
                        <a:pt x="83" y="101"/>
                        <a:pt x="62" y="101"/>
                      </a:cubicBezTo>
                      <a:lnTo>
                        <a:pt x="62" y="123"/>
                      </a:lnTo>
                      <a:close/>
                      <a:moveTo>
                        <a:pt x="18" y="92"/>
                      </a:moveTo>
                      <a:cubicBezTo>
                        <a:pt x="11" y="98"/>
                        <a:pt x="11" y="98"/>
                        <a:pt x="11" y="98"/>
                      </a:cubicBezTo>
                      <a:cubicBezTo>
                        <a:pt x="25" y="112"/>
                        <a:pt x="25" y="112"/>
                        <a:pt x="25" y="112"/>
                      </a:cubicBezTo>
                      <a:cubicBezTo>
                        <a:pt x="31" y="106"/>
                        <a:pt x="31" y="106"/>
                        <a:pt x="31" y="106"/>
                      </a:cubicBezTo>
                      <a:cubicBezTo>
                        <a:pt x="37" y="110"/>
                        <a:pt x="44" y="113"/>
                        <a:pt x="52" y="114"/>
                      </a:cubicBezTo>
                      <a:cubicBezTo>
                        <a:pt x="52" y="123"/>
                        <a:pt x="52" y="123"/>
                        <a:pt x="52" y="123"/>
                      </a:cubicBezTo>
                      <a:cubicBezTo>
                        <a:pt x="62" y="123"/>
                        <a:pt x="62" y="123"/>
                        <a:pt x="62" y="123"/>
                      </a:cubicBezTo>
                      <a:cubicBezTo>
                        <a:pt x="62" y="101"/>
                        <a:pt x="62" y="101"/>
                        <a:pt x="62" y="101"/>
                      </a:cubicBezTo>
                      <a:cubicBezTo>
                        <a:pt x="40" y="101"/>
                        <a:pt x="22" y="83"/>
                        <a:pt x="22" y="62"/>
                      </a:cubicBezTo>
                      <a:cubicBezTo>
                        <a:pt x="22" y="40"/>
                        <a:pt x="40" y="22"/>
                        <a:pt x="62" y="22"/>
                      </a:cubicBezTo>
                      <a:cubicBezTo>
                        <a:pt x="62" y="0"/>
                        <a:pt x="62" y="0"/>
                        <a:pt x="62" y="0"/>
                      </a:cubicBezTo>
                      <a:cubicBezTo>
                        <a:pt x="52" y="0"/>
                        <a:pt x="52" y="0"/>
                        <a:pt x="52" y="0"/>
                      </a:cubicBezTo>
                      <a:cubicBezTo>
                        <a:pt x="52" y="9"/>
                        <a:pt x="52" y="9"/>
                        <a:pt x="52" y="9"/>
                      </a:cubicBezTo>
                      <a:cubicBezTo>
                        <a:pt x="44" y="11"/>
                        <a:pt x="37" y="13"/>
                        <a:pt x="31" y="18"/>
                      </a:cubicBezTo>
                      <a:cubicBezTo>
                        <a:pt x="25" y="11"/>
                        <a:pt x="25" y="11"/>
                        <a:pt x="25" y="11"/>
                      </a:cubicBezTo>
                      <a:cubicBezTo>
                        <a:pt x="11" y="25"/>
                        <a:pt x="11" y="25"/>
                        <a:pt x="11" y="25"/>
                      </a:cubicBezTo>
                      <a:cubicBezTo>
                        <a:pt x="18" y="31"/>
                        <a:pt x="18" y="31"/>
                        <a:pt x="18" y="31"/>
                      </a:cubicBezTo>
                      <a:cubicBezTo>
                        <a:pt x="13" y="37"/>
                        <a:pt x="10" y="44"/>
                        <a:pt x="9" y="52"/>
                      </a:cubicBezTo>
                      <a:cubicBezTo>
                        <a:pt x="0" y="52"/>
                        <a:pt x="0" y="52"/>
                        <a:pt x="0" y="52"/>
                      </a:cubicBezTo>
                      <a:cubicBezTo>
                        <a:pt x="0" y="71"/>
                        <a:pt x="0" y="71"/>
                        <a:pt x="0" y="71"/>
                      </a:cubicBezTo>
                      <a:cubicBezTo>
                        <a:pt x="9" y="71"/>
                        <a:pt x="9" y="71"/>
                        <a:pt x="9" y="71"/>
                      </a:cubicBezTo>
                      <a:cubicBezTo>
                        <a:pt x="10" y="79"/>
                        <a:pt x="13" y="86"/>
                        <a:pt x="18" y="92"/>
                      </a:cubicBezTo>
                      <a:close/>
                      <a:moveTo>
                        <a:pt x="62" y="22"/>
                      </a:moveTo>
                      <a:cubicBezTo>
                        <a:pt x="62" y="22"/>
                        <a:pt x="62" y="22"/>
                        <a:pt x="62"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 name="Freeform 350"/>
                <p:cNvSpPr>
                  <a:spLocks noEditPoints="1"/>
                </p:cNvSpPr>
                <p:nvPr/>
              </p:nvSpPr>
              <p:spPr bwMode="auto">
                <a:xfrm>
                  <a:off x="11425239" y="1195680"/>
                  <a:ext cx="311150" cy="314325"/>
                </a:xfrm>
                <a:custGeom>
                  <a:avLst/>
                  <a:gdLst>
                    <a:gd name="T0" fmla="*/ 77 w 83"/>
                    <a:gd name="T1" fmla="*/ 35 h 84"/>
                    <a:gd name="T2" fmla="*/ 83 w 83"/>
                    <a:gd name="T3" fmla="*/ 33 h 84"/>
                    <a:gd name="T4" fmla="*/ 77 w 83"/>
                    <a:gd name="T5" fmla="*/ 18 h 84"/>
                    <a:gd name="T6" fmla="*/ 71 w 83"/>
                    <a:gd name="T7" fmla="*/ 21 h 84"/>
                    <a:gd name="T8" fmla="*/ 62 w 83"/>
                    <a:gd name="T9" fmla="*/ 12 h 84"/>
                    <a:gd name="T10" fmla="*/ 64 w 83"/>
                    <a:gd name="T11" fmla="*/ 6 h 84"/>
                    <a:gd name="T12" fmla="*/ 50 w 83"/>
                    <a:gd name="T13" fmla="*/ 0 h 84"/>
                    <a:gd name="T14" fmla="*/ 47 w 83"/>
                    <a:gd name="T15" fmla="*/ 6 h 84"/>
                    <a:gd name="T16" fmla="*/ 41 w 83"/>
                    <a:gd name="T17" fmla="*/ 5 h 84"/>
                    <a:gd name="T18" fmla="*/ 41 w 83"/>
                    <a:gd name="T19" fmla="*/ 17 h 84"/>
                    <a:gd name="T20" fmla="*/ 64 w 83"/>
                    <a:gd name="T21" fmla="*/ 32 h 84"/>
                    <a:gd name="T22" fmla="*/ 51 w 83"/>
                    <a:gd name="T23" fmla="*/ 64 h 84"/>
                    <a:gd name="T24" fmla="*/ 51 w 83"/>
                    <a:gd name="T25" fmla="*/ 64 h 84"/>
                    <a:gd name="T26" fmla="*/ 41 w 83"/>
                    <a:gd name="T27" fmla="*/ 66 h 84"/>
                    <a:gd name="T28" fmla="*/ 41 w 83"/>
                    <a:gd name="T29" fmla="*/ 66 h 84"/>
                    <a:gd name="T30" fmla="*/ 41 w 83"/>
                    <a:gd name="T31" fmla="*/ 78 h 84"/>
                    <a:gd name="T32" fmla="*/ 48 w 83"/>
                    <a:gd name="T33" fmla="*/ 78 h 84"/>
                    <a:gd name="T34" fmla="*/ 51 w 83"/>
                    <a:gd name="T35" fmla="*/ 84 h 84"/>
                    <a:gd name="T36" fmla="*/ 65 w 83"/>
                    <a:gd name="T37" fmla="*/ 77 h 84"/>
                    <a:gd name="T38" fmla="*/ 63 w 83"/>
                    <a:gd name="T39" fmla="*/ 72 h 84"/>
                    <a:gd name="T40" fmla="*/ 72 w 83"/>
                    <a:gd name="T41" fmla="*/ 62 h 84"/>
                    <a:gd name="T42" fmla="*/ 77 w 83"/>
                    <a:gd name="T43" fmla="*/ 65 h 84"/>
                    <a:gd name="T44" fmla="*/ 83 w 83"/>
                    <a:gd name="T45" fmla="*/ 50 h 84"/>
                    <a:gd name="T46" fmla="*/ 77 w 83"/>
                    <a:gd name="T47" fmla="*/ 48 h 84"/>
                    <a:gd name="T48" fmla="*/ 77 w 83"/>
                    <a:gd name="T49" fmla="*/ 35 h 84"/>
                    <a:gd name="T50" fmla="*/ 41 w 83"/>
                    <a:gd name="T51" fmla="*/ 5 h 84"/>
                    <a:gd name="T52" fmla="*/ 35 w 83"/>
                    <a:gd name="T53" fmla="*/ 6 h 84"/>
                    <a:gd name="T54" fmla="*/ 32 w 83"/>
                    <a:gd name="T55" fmla="*/ 0 h 84"/>
                    <a:gd name="T56" fmla="*/ 18 w 83"/>
                    <a:gd name="T57" fmla="*/ 6 h 84"/>
                    <a:gd name="T58" fmla="*/ 20 w 83"/>
                    <a:gd name="T59" fmla="*/ 12 h 84"/>
                    <a:gd name="T60" fmla="*/ 11 w 83"/>
                    <a:gd name="T61" fmla="*/ 21 h 84"/>
                    <a:gd name="T62" fmla="*/ 5 w 83"/>
                    <a:gd name="T63" fmla="*/ 19 h 84"/>
                    <a:gd name="T64" fmla="*/ 0 w 83"/>
                    <a:gd name="T65" fmla="*/ 34 h 84"/>
                    <a:gd name="T66" fmla="*/ 5 w 83"/>
                    <a:gd name="T67" fmla="*/ 36 h 84"/>
                    <a:gd name="T68" fmla="*/ 6 w 83"/>
                    <a:gd name="T69" fmla="*/ 49 h 84"/>
                    <a:gd name="T70" fmla="*/ 0 w 83"/>
                    <a:gd name="T71" fmla="*/ 51 h 84"/>
                    <a:gd name="T72" fmla="*/ 6 w 83"/>
                    <a:gd name="T73" fmla="*/ 66 h 84"/>
                    <a:gd name="T74" fmla="*/ 12 w 83"/>
                    <a:gd name="T75" fmla="*/ 63 h 84"/>
                    <a:gd name="T76" fmla="*/ 21 w 83"/>
                    <a:gd name="T77" fmla="*/ 72 h 84"/>
                    <a:gd name="T78" fmla="*/ 19 w 83"/>
                    <a:gd name="T79" fmla="*/ 78 h 84"/>
                    <a:gd name="T80" fmla="*/ 33 w 83"/>
                    <a:gd name="T81" fmla="*/ 84 h 84"/>
                    <a:gd name="T82" fmla="*/ 35 w 83"/>
                    <a:gd name="T83" fmla="*/ 78 h 84"/>
                    <a:gd name="T84" fmla="*/ 41 w 83"/>
                    <a:gd name="T85" fmla="*/ 78 h 84"/>
                    <a:gd name="T86" fmla="*/ 41 w 83"/>
                    <a:gd name="T87" fmla="*/ 66 h 84"/>
                    <a:gd name="T88" fmla="*/ 19 w 83"/>
                    <a:gd name="T89" fmla="*/ 51 h 84"/>
                    <a:gd name="T90" fmla="*/ 32 w 83"/>
                    <a:gd name="T91" fmla="*/ 19 h 84"/>
                    <a:gd name="T92" fmla="*/ 41 w 83"/>
                    <a:gd name="T93" fmla="*/ 17 h 84"/>
                    <a:gd name="T94" fmla="*/ 41 w 83"/>
                    <a:gd name="T95" fmla="*/ 17 h 84"/>
                    <a:gd name="T96" fmla="*/ 41 w 83"/>
                    <a:gd name="T97"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 h="84">
                      <a:moveTo>
                        <a:pt x="77" y="35"/>
                      </a:moveTo>
                      <a:cubicBezTo>
                        <a:pt x="83" y="33"/>
                        <a:pt x="83" y="33"/>
                        <a:pt x="83" y="33"/>
                      </a:cubicBezTo>
                      <a:cubicBezTo>
                        <a:pt x="77" y="18"/>
                        <a:pt x="77" y="18"/>
                        <a:pt x="77" y="18"/>
                      </a:cubicBezTo>
                      <a:cubicBezTo>
                        <a:pt x="71" y="21"/>
                        <a:pt x="71" y="21"/>
                        <a:pt x="71" y="21"/>
                      </a:cubicBezTo>
                      <a:cubicBezTo>
                        <a:pt x="69" y="17"/>
                        <a:pt x="65" y="14"/>
                        <a:pt x="62" y="12"/>
                      </a:cubicBezTo>
                      <a:cubicBezTo>
                        <a:pt x="64" y="6"/>
                        <a:pt x="64" y="6"/>
                        <a:pt x="64" y="6"/>
                      </a:cubicBezTo>
                      <a:cubicBezTo>
                        <a:pt x="50" y="0"/>
                        <a:pt x="50" y="0"/>
                        <a:pt x="50" y="0"/>
                      </a:cubicBezTo>
                      <a:cubicBezTo>
                        <a:pt x="47" y="6"/>
                        <a:pt x="47" y="6"/>
                        <a:pt x="47" y="6"/>
                      </a:cubicBezTo>
                      <a:cubicBezTo>
                        <a:pt x="45" y="6"/>
                        <a:pt x="43" y="5"/>
                        <a:pt x="41" y="5"/>
                      </a:cubicBezTo>
                      <a:cubicBezTo>
                        <a:pt x="41" y="17"/>
                        <a:pt x="41" y="17"/>
                        <a:pt x="41" y="17"/>
                      </a:cubicBezTo>
                      <a:cubicBezTo>
                        <a:pt x="51" y="17"/>
                        <a:pt x="60" y="23"/>
                        <a:pt x="64" y="32"/>
                      </a:cubicBezTo>
                      <a:cubicBezTo>
                        <a:pt x="69" y="45"/>
                        <a:pt x="63" y="59"/>
                        <a:pt x="51" y="64"/>
                      </a:cubicBezTo>
                      <a:cubicBezTo>
                        <a:pt x="51" y="64"/>
                        <a:pt x="51" y="64"/>
                        <a:pt x="51" y="64"/>
                      </a:cubicBezTo>
                      <a:cubicBezTo>
                        <a:pt x="48" y="66"/>
                        <a:pt x="45" y="66"/>
                        <a:pt x="41" y="66"/>
                      </a:cubicBezTo>
                      <a:cubicBezTo>
                        <a:pt x="41" y="66"/>
                        <a:pt x="41" y="66"/>
                        <a:pt x="41" y="66"/>
                      </a:cubicBezTo>
                      <a:cubicBezTo>
                        <a:pt x="41" y="78"/>
                        <a:pt x="41" y="78"/>
                        <a:pt x="41" y="78"/>
                      </a:cubicBezTo>
                      <a:cubicBezTo>
                        <a:pt x="44" y="78"/>
                        <a:pt x="46" y="78"/>
                        <a:pt x="48" y="78"/>
                      </a:cubicBezTo>
                      <a:cubicBezTo>
                        <a:pt x="51" y="84"/>
                        <a:pt x="51" y="84"/>
                        <a:pt x="51" y="84"/>
                      </a:cubicBezTo>
                      <a:cubicBezTo>
                        <a:pt x="65" y="77"/>
                        <a:pt x="65" y="77"/>
                        <a:pt x="65" y="77"/>
                      </a:cubicBezTo>
                      <a:cubicBezTo>
                        <a:pt x="63" y="72"/>
                        <a:pt x="63" y="72"/>
                        <a:pt x="63" y="72"/>
                      </a:cubicBezTo>
                      <a:cubicBezTo>
                        <a:pt x="66" y="69"/>
                        <a:pt x="69" y="66"/>
                        <a:pt x="72" y="62"/>
                      </a:cubicBezTo>
                      <a:cubicBezTo>
                        <a:pt x="77" y="65"/>
                        <a:pt x="77" y="65"/>
                        <a:pt x="77" y="65"/>
                      </a:cubicBezTo>
                      <a:cubicBezTo>
                        <a:pt x="83" y="50"/>
                        <a:pt x="83" y="50"/>
                        <a:pt x="83" y="50"/>
                      </a:cubicBezTo>
                      <a:cubicBezTo>
                        <a:pt x="77" y="48"/>
                        <a:pt x="77" y="48"/>
                        <a:pt x="77" y="48"/>
                      </a:cubicBezTo>
                      <a:cubicBezTo>
                        <a:pt x="78" y="44"/>
                        <a:pt x="78" y="39"/>
                        <a:pt x="77" y="35"/>
                      </a:cubicBezTo>
                      <a:close/>
                      <a:moveTo>
                        <a:pt x="41" y="5"/>
                      </a:moveTo>
                      <a:cubicBezTo>
                        <a:pt x="39" y="5"/>
                        <a:pt x="37" y="6"/>
                        <a:pt x="35" y="6"/>
                      </a:cubicBezTo>
                      <a:cubicBezTo>
                        <a:pt x="32" y="0"/>
                        <a:pt x="32" y="0"/>
                        <a:pt x="32" y="0"/>
                      </a:cubicBezTo>
                      <a:cubicBezTo>
                        <a:pt x="18" y="6"/>
                        <a:pt x="18" y="6"/>
                        <a:pt x="18" y="6"/>
                      </a:cubicBezTo>
                      <a:cubicBezTo>
                        <a:pt x="20" y="12"/>
                        <a:pt x="20" y="12"/>
                        <a:pt x="20" y="12"/>
                      </a:cubicBezTo>
                      <a:cubicBezTo>
                        <a:pt x="17" y="15"/>
                        <a:pt x="14" y="18"/>
                        <a:pt x="11" y="21"/>
                      </a:cubicBezTo>
                      <a:cubicBezTo>
                        <a:pt x="5" y="19"/>
                        <a:pt x="5" y="19"/>
                        <a:pt x="5" y="19"/>
                      </a:cubicBezTo>
                      <a:cubicBezTo>
                        <a:pt x="0" y="34"/>
                        <a:pt x="0" y="34"/>
                        <a:pt x="0" y="34"/>
                      </a:cubicBezTo>
                      <a:cubicBezTo>
                        <a:pt x="5" y="36"/>
                        <a:pt x="5" y="36"/>
                        <a:pt x="5" y="36"/>
                      </a:cubicBezTo>
                      <a:cubicBezTo>
                        <a:pt x="5" y="40"/>
                        <a:pt x="5" y="44"/>
                        <a:pt x="6" y="49"/>
                      </a:cubicBezTo>
                      <a:cubicBezTo>
                        <a:pt x="0" y="51"/>
                        <a:pt x="0" y="51"/>
                        <a:pt x="0" y="51"/>
                      </a:cubicBezTo>
                      <a:cubicBezTo>
                        <a:pt x="6" y="66"/>
                        <a:pt x="6" y="66"/>
                        <a:pt x="6" y="66"/>
                      </a:cubicBezTo>
                      <a:cubicBezTo>
                        <a:pt x="12" y="63"/>
                        <a:pt x="12" y="63"/>
                        <a:pt x="12" y="63"/>
                      </a:cubicBezTo>
                      <a:cubicBezTo>
                        <a:pt x="14" y="67"/>
                        <a:pt x="17" y="70"/>
                        <a:pt x="21" y="72"/>
                      </a:cubicBezTo>
                      <a:cubicBezTo>
                        <a:pt x="19" y="78"/>
                        <a:pt x="19" y="78"/>
                        <a:pt x="19" y="78"/>
                      </a:cubicBezTo>
                      <a:cubicBezTo>
                        <a:pt x="33" y="84"/>
                        <a:pt x="33" y="84"/>
                        <a:pt x="33" y="84"/>
                      </a:cubicBezTo>
                      <a:cubicBezTo>
                        <a:pt x="35" y="78"/>
                        <a:pt x="35" y="78"/>
                        <a:pt x="35" y="78"/>
                      </a:cubicBezTo>
                      <a:cubicBezTo>
                        <a:pt x="37" y="78"/>
                        <a:pt x="39" y="78"/>
                        <a:pt x="41" y="78"/>
                      </a:cubicBezTo>
                      <a:cubicBezTo>
                        <a:pt x="41" y="66"/>
                        <a:pt x="41" y="66"/>
                        <a:pt x="41" y="66"/>
                      </a:cubicBezTo>
                      <a:cubicBezTo>
                        <a:pt x="32" y="66"/>
                        <a:pt x="23" y="61"/>
                        <a:pt x="19" y="51"/>
                      </a:cubicBezTo>
                      <a:cubicBezTo>
                        <a:pt x="14" y="39"/>
                        <a:pt x="19" y="25"/>
                        <a:pt x="32" y="19"/>
                      </a:cubicBezTo>
                      <a:cubicBezTo>
                        <a:pt x="35" y="18"/>
                        <a:pt x="38" y="17"/>
                        <a:pt x="41" y="17"/>
                      </a:cubicBezTo>
                      <a:cubicBezTo>
                        <a:pt x="41" y="17"/>
                        <a:pt x="41" y="17"/>
                        <a:pt x="41" y="17"/>
                      </a:cubicBezTo>
                      <a:lnTo>
                        <a:pt x="4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 name="Freeform 351"/>
                <p:cNvSpPr/>
                <p:nvPr/>
              </p:nvSpPr>
              <p:spPr bwMode="auto">
                <a:xfrm>
                  <a:off x="3457575" y="6278563"/>
                  <a:ext cx="161925" cy="201613"/>
                </a:xfrm>
                <a:custGeom>
                  <a:avLst/>
                  <a:gdLst>
                    <a:gd name="T0" fmla="*/ 0 w 43"/>
                    <a:gd name="T1" fmla="*/ 0 h 54"/>
                    <a:gd name="T2" fmla="*/ 17 w 43"/>
                    <a:gd name="T3" fmla="*/ 54 h 54"/>
                    <a:gd name="T4" fmla="*/ 43 w 43"/>
                    <a:gd name="T5" fmla="*/ 0 h 54"/>
                    <a:gd name="T6" fmla="*/ 0 w 43"/>
                    <a:gd name="T7" fmla="*/ 0 h 54"/>
                  </a:gdLst>
                  <a:ahLst/>
                  <a:cxnLst>
                    <a:cxn ang="0">
                      <a:pos x="T0" y="T1"/>
                    </a:cxn>
                    <a:cxn ang="0">
                      <a:pos x="T2" y="T3"/>
                    </a:cxn>
                    <a:cxn ang="0">
                      <a:pos x="T4" y="T5"/>
                    </a:cxn>
                    <a:cxn ang="0">
                      <a:pos x="T6" y="T7"/>
                    </a:cxn>
                  </a:cxnLst>
                  <a:rect l="0" t="0" r="r" b="b"/>
                  <a:pathLst>
                    <a:path w="43" h="54">
                      <a:moveTo>
                        <a:pt x="0" y="0"/>
                      </a:moveTo>
                      <a:cubicBezTo>
                        <a:pt x="1" y="22"/>
                        <a:pt x="8" y="40"/>
                        <a:pt x="17" y="54"/>
                      </a:cubicBezTo>
                      <a:cubicBezTo>
                        <a:pt x="32" y="40"/>
                        <a:pt x="41" y="21"/>
                        <a:pt x="4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7" name="Freeform 352"/>
                <p:cNvSpPr/>
                <p:nvPr/>
              </p:nvSpPr>
              <p:spPr bwMode="auto">
                <a:xfrm>
                  <a:off x="3457575" y="6026150"/>
                  <a:ext cx="161925" cy="198438"/>
                </a:xfrm>
                <a:custGeom>
                  <a:avLst/>
                  <a:gdLst>
                    <a:gd name="T0" fmla="*/ 17 w 43"/>
                    <a:gd name="T1" fmla="*/ 0 h 53"/>
                    <a:gd name="T2" fmla="*/ 0 w 43"/>
                    <a:gd name="T3" fmla="*/ 53 h 53"/>
                    <a:gd name="T4" fmla="*/ 43 w 43"/>
                    <a:gd name="T5" fmla="*/ 53 h 53"/>
                    <a:gd name="T6" fmla="*/ 17 w 43"/>
                    <a:gd name="T7" fmla="*/ 0 h 53"/>
                  </a:gdLst>
                  <a:ahLst/>
                  <a:cxnLst>
                    <a:cxn ang="0">
                      <a:pos x="T0" y="T1"/>
                    </a:cxn>
                    <a:cxn ang="0">
                      <a:pos x="T2" y="T3"/>
                    </a:cxn>
                    <a:cxn ang="0">
                      <a:pos x="T4" y="T5"/>
                    </a:cxn>
                    <a:cxn ang="0">
                      <a:pos x="T6" y="T7"/>
                    </a:cxn>
                  </a:cxnLst>
                  <a:rect l="0" t="0" r="r" b="b"/>
                  <a:pathLst>
                    <a:path w="43" h="53">
                      <a:moveTo>
                        <a:pt x="17" y="0"/>
                      </a:moveTo>
                      <a:cubicBezTo>
                        <a:pt x="8" y="13"/>
                        <a:pt x="1" y="32"/>
                        <a:pt x="0" y="53"/>
                      </a:cubicBezTo>
                      <a:cubicBezTo>
                        <a:pt x="43" y="53"/>
                        <a:pt x="43" y="53"/>
                        <a:pt x="43" y="53"/>
                      </a:cubicBezTo>
                      <a:cubicBezTo>
                        <a:pt x="41" y="32"/>
                        <a:pt x="32" y="13"/>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8" name="Freeform 353"/>
                <p:cNvSpPr/>
                <p:nvPr/>
              </p:nvSpPr>
              <p:spPr bwMode="auto">
                <a:xfrm>
                  <a:off x="3338512" y="5943600"/>
                  <a:ext cx="141288" cy="280988"/>
                </a:xfrm>
                <a:custGeom>
                  <a:avLst/>
                  <a:gdLst>
                    <a:gd name="T0" fmla="*/ 0 w 38"/>
                    <a:gd name="T1" fmla="*/ 0 h 75"/>
                    <a:gd name="T2" fmla="*/ 0 w 38"/>
                    <a:gd name="T3" fmla="*/ 75 h 75"/>
                    <a:gd name="T4" fmla="*/ 19 w 38"/>
                    <a:gd name="T5" fmla="*/ 75 h 75"/>
                    <a:gd name="T6" fmla="*/ 38 w 38"/>
                    <a:gd name="T7" fmla="*/ 13 h 75"/>
                    <a:gd name="T8" fmla="*/ 0 w 38"/>
                    <a:gd name="T9" fmla="*/ 0 h 75"/>
                  </a:gdLst>
                  <a:ahLst/>
                  <a:cxnLst>
                    <a:cxn ang="0">
                      <a:pos x="T0" y="T1"/>
                    </a:cxn>
                    <a:cxn ang="0">
                      <a:pos x="T2" y="T3"/>
                    </a:cxn>
                    <a:cxn ang="0">
                      <a:pos x="T4" y="T5"/>
                    </a:cxn>
                    <a:cxn ang="0">
                      <a:pos x="T6" y="T7"/>
                    </a:cxn>
                    <a:cxn ang="0">
                      <a:pos x="T8" y="T9"/>
                    </a:cxn>
                  </a:cxnLst>
                  <a:rect l="0" t="0" r="r" b="b"/>
                  <a:pathLst>
                    <a:path w="38" h="75">
                      <a:moveTo>
                        <a:pt x="0" y="0"/>
                      </a:moveTo>
                      <a:cubicBezTo>
                        <a:pt x="0" y="75"/>
                        <a:pt x="0" y="75"/>
                        <a:pt x="0" y="75"/>
                      </a:cubicBezTo>
                      <a:cubicBezTo>
                        <a:pt x="19" y="75"/>
                        <a:pt x="19" y="75"/>
                        <a:pt x="19" y="75"/>
                      </a:cubicBezTo>
                      <a:cubicBezTo>
                        <a:pt x="20" y="50"/>
                        <a:pt x="28" y="29"/>
                        <a:pt x="38" y="13"/>
                      </a:cubicBezTo>
                      <a:cubicBezTo>
                        <a:pt x="27" y="6"/>
                        <a:pt x="14"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9" name="Freeform 354"/>
                <p:cNvSpPr/>
                <p:nvPr/>
              </p:nvSpPr>
              <p:spPr bwMode="auto">
                <a:xfrm>
                  <a:off x="3143250" y="6278563"/>
                  <a:ext cx="141288" cy="280988"/>
                </a:xfrm>
                <a:custGeom>
                  <a:avLst/>
                  <a:gdLst>
                    <a:gd name="T0" fmla="*/ 38 w 38"/>
                    <a:gd name="T1" fmla="*/ 75 h 75"/>
                    <a:gd name="T2" fmla="*/ 38 w 38"/>
                    <a:gd name="T3" fmla="*/ 0 h 75"/>
                    <a:gd name="T4" fmla="*/ 19 w 38"/>
                    <a:gd name="T5" fmla="*/ 0 h 75"/>
                    <a:gd name="T6" fmla="*/ 0 w 38"/>
                    <a:gd name="T7" fmla="*/ 62 h 75"/>
                    <a:gd name="T8" fmla="*/ 38 w 38"/>
                    <a:gd name="T9" fmla="*/ 75 h 75"/>
                  </a:gdLst>
                  <a:ahLst/>
                  <a:cxnLst>
                    <a:cxn ang="0">
                      <a:pos x="T0" y="T1"/>
                    </a:cxn>
                    <a:cxn ang="0">
                      <a:pos x="T2" y="T3"/>
                    </a:cxn>
                    <a:cxn ang="0">
                      <a:pos x="T4" y="T5"/>
                    </a:cxn>
                    <a:cxn ang="0">
                      <a:pos x="T6" y="T7"/>
                    </a:cxn>
                    <a:cxn ang="0">
                      <a:pos x="T8" y="T9"/>
                    </a:cxn>
                  </a:cxnLst>
                  <a:rect l="0" t="0" r="r" b="b"/>
                  <a:pathLst>
                    <a:path w="38" h="75">
                      <a:moveTo>
                        <a:pt x="38" y="75"/>
                      </a:moveTo>
                      <a:cubicBezTo>
                        <a:pt x="38" y="0"/>
                        <a:pt x="38" y="0"/>
                        <a:pt x="38" y="0"/>
                      </a:cubicBezTo>
                      <a:cubicBezTo>
                        <a:pt x="19" y="0"/>
                        <a:pt x="19" y="0"/>
                        <a:pt x="19" y="0"/>
                      </a:cubicBezTo>
                      <a:cubicBezTo>
                        <a:pt x="18" y="25"/>
                        <a:pt x="10" y="46"/>
                        <a:pt x="0" y="62"/>
                      </a:cubicBezTo>
                      <a:cubicBezTo>
                        <a:pt x="11" y="69"/>
                        <a:pt x="24" y="74"/>
                        <a:pt x="3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0" name="Freeform 355"/>
                <p:cNvSpPr/>
                <p:nvPr/>
              </p:nvSpPr>
              <p:spPr bwMode="auto">
                <a:xfrm>
                  <a:off x="3143250" y="5943600"/>
                  <a:ext cx="141288" cy="280988"/>
                </a:xfrm>
                <a:custGeom>
                  <a:avLst/>
                  <a:gdLst>
                    <a:gd name="T0" fmla="*/ 19 w 38"/>
                    <a:gd name="T1" fmla="*/ 75 h 75"/>
                    <a:gd name="T2" fmla="*/ 38 w 38"/>
                    <a:gd name="T3" fmla="*/ 75 h 75"/>
                    <a:gd name="T4" fmla="*/ 38 w 38"/>
                    <a:gd name="T5" fmla="*/ 0 h 75"/>
                    <a:gd name="T6" fmla="*/ 0 w 38"/>
                    <a:gd name="T7" fmla="*/ 14 h 75"/>
                    <a:gd name="T8" fmla="*/ 19 w 38"/>
                    <a:gd name="T9" fmla="*/ 75 h 75"/>
                  </a:gdLst>
                  <a:ahLst/>
                  <a:cxnLst>
                    <a:cxn ang="0">
                      <a:pos x="T0" y="T1"/>
                    </a:cxn>
                    <a:cxn ang="0">
                      <a:pos x="T2" y="T3"/>
                    </a:cxn>
                    <a:cxn ang="0">
                      <a:pos x="T4" y="T5"/>
                    </a:cxn>
                    <a:cxn ang="0">
                      <a:pos x="T6" y="T7"/>
                    </a:cxn>
                    <a:cxn ang="0">
                      <a:pos x="T8" y="T9"/>
                    </a:cxn>
                  </a:cxnLst>
                  <a:rect l="0" t="0" r="r" b="b"/>
                  <a:pathLst>
                    <a:path w="38" h="75">
                      <a:moveTo>
                        <a:pt x="19" y="75"/>
                      </a:moveTo>
                      <a:cubicBezTo>
                        <a:pt x="38" y="75"/>
                        <a:pt x="38" y="75"/>
                        <a:pt x="38" y="75"/>
                      </a:cubicBezTo>
                      <a:cubicBezTo>
                        <a:pt x="38" y="0"/>
                        <a:pt x="38" y="0"/>
                        <a:pt x="38" y="0"/>
                      </a:cubicBezTo>
                      <a:cubicBezTo>
                        <a:pt x="24" y="1"/>
                        <a:pt x="11" y="6"/>
                        <a:pt x="0" y="14"/>
                      </a:cubicBezTo>
                      <a:cubicBezTo>
                        <a:pt x="10" y="29"/>
                        <a:pt x="18" y="51"/>
                        <a:pt x="1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1" name="Freeform 356"/>
                <p:cNvSpPr/>
                <p:nvPr/>
              </p:nvSpPr>
              <p:spPr bwMode="auto">
                <a:xfrm>
                  <a:off x="3003550" y="6278563"/>
                  <a:ext cx="157163" cy="198438"/>
                </a:xfrm>
                <a:custGeom>
                  <a:avLst/>
                  <a:gdLst>
                    <a:gd name="T0" fmla="*/ 26 w 42"/>
                    <a:gd name="T1" fmla="*/ 53 h 53"/>
                    <a:gd name="T2" fmla="*/ 42 w 42"/>
                    <a:gd name="T3" fmla="*/ 0 h 53"/>
                    <a:gd name="T4" fmla="*/ 0 w 42"/>
                    <a:gd name="T5" fmla="*/ 0 h 53"/>
                    <a:gd name="T6" fmla="*/ 26 w 42"/>
                    <a:gd name="T7" fmla="*/ 53 h 53"/>
                  </a:gdLst>
                  <a:ahLst/>
                  <a:cxnLst>
                    <a:cxn ang="0">
                      <a:pos x="T0" y="T1"/>
                    </a:cxn>
                    <a:cxn ang="0">
                      <a:pos x="T2" y="T3"/>
                    </a:cxn>
                    <a:cxn ang="0">
                      <a:pos x="T4" y="T5"/>
                    </a:cxn>
                    <a:cxn ang="0">
                      <a:pos x="T6" y="T7"/>
                    </a:cxn>
                  </a:cxnLst>
                  <a:rect l="0" t="0" r="r" b="b"/>
                  <a:pathLst>
                    <a:path w="42" h="53">
                      <a:moveTo>
                        <a:pt x="26" y="53"/>
                      </a:moveTo>
                      <a:cubicBezTo>
                        <a:pt x="35" y="40"/>
                        <a:pt x="41" y="21"/>
                        <a:pt x="42" y="0"/>
                      </a:cubicBezTo>
                      <a:cubicBezTo>
                        <a:pt x="0" y="0"/>
                        <a:pt x="0" y="0"/>
                        <a:pt x="0" y="0"/>
                      </a:cubicBezTo>
                      <a:cubicBezTo>
                        <a:pt x="2" y="21"/>
                        <a:pt x="12" y="40"/>
                        <a:pt x="2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2" name="Freeform 357"/>
                <p:cNvSpPr/>
                <p:nvPr/>
              </p:nvSpPr>
              <p:spPr bwMode="auto">
                <a:xfrm>
                  <a:off x="3003550" y="6026150"/>
                  <a:ext cx="157163" cy="198438"/>
                </a:xfrm>
                <a:custGeom>
                  <a:avLst/>
                  <a:gdLst>
                    <a:gd name="T0" fmla="*/ 26 w 42"/>
                    <a:gd name="T1" fmla="*/ 0 h 53"/>
                    <a:gd name="T2" fmla="*/ 0 w 42"/>
                    <a:gd name="T3" fmla="*/ 53 h 53"/>
                    <a:gd name="T4" fmla="*/ 42 w 42"/>
                    <a:gd name="T5" fmla="*/ 53 h 53"/>
                    <a:gd name="T6" fmla="*/ 26 w 42"/>
                    <a:gd name="T7" fmla="*/ 0 h 53"/>
                  </a:gdLst>
                  <a:ahLst/>
                  <a:cxnLst>
                    <a:cxn ang="0">
                      <a:pos x="T0" y="T1"/>
                    </a:cxn>
                    <a:cxn ang="0">
                      <a:pos x="T2" y="T3"/>
                    </a:cxn>
                    <a:cxn ang="0">
                      <a:pos x="T4" y="T5"/>
                    </a:cxn>
                    <a:cxn ang="0">
                      <a:pos x="T6" y="T7"/>
                    </a:cxn>
                  </a:cxnLst>
                  <a:rect l="0" t="0" r="r" b="b"/>
                  <a:pathLst>
                    <a:path w="42" h="53">
                      <a:moveTo>
                        <a:pt x="26" y="0"/>
                      </a:moveTo>
                      <a:cubicBezTo>
                        <a:pt x="12" y="14"/>
                        <a:pt x="2" y="32"/>
                        <a:pt x="0" y="53"/>
                      </a:cubicBezTo>
                      <a:cubicBezTo>
                        <a:pt x="42" y="53"/>
                        <a:pt x="42" y="53"/>
                        <a:pt x="42" y="53"/>
                      </a:cubicBezTo>
                      <a:cubicBezTo>
                        <a:pt x="41" y="32"/>
                        <a:pt x="35" y="13"/>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3" name="Freeform 358"/>
                <p:cNvSpPr/>
                <p:nvPr/>
              </p:nvSpPr>
              <p:spPr bwMode="auto">
                <a:xfrm>
                  <a:off x="3338512" y="6278563"/>
                  <a:ext cx="141288" cy="280988"/>
                </a:xfrm>
                <a:custGeom>
                  <a:avLst/>
                  <a:gdLst>
                    <a:gd name="T0" fmla="*/ 0 w 38"/>
                    <a:gd name="T1" fmla="*/ 75 h 75"/>
                    <a:gd name="T2" fmla="*/ 38 w 38"/>
                    <a:gd name="T3" fmla="*/ 62 h 75"/>
                    <a:gd name="T4" fmla="*/ 19 w 38"/>
                    <a:gd name="T5" fmla="*/ 0 h 75"/>
                    <a:gd name="T6" fmla="*/ 0 w 38"/>
                    <a:gd name="T7" fmla="*/ 0 h 75"/>
                    <a:gd name="T8" fmla="*/ 0 w 38"/>
                    <a:gd name="T9" fmla="*/ 75 h 75"/>
                  </a:gdLst>
                  <a:ahLst/>
                  <a:cxnLst>
                    <a:cxn ang="0">
                      <a:pos x="T0" y="T1"/>
                    </a:cxn>
                    <a:cxn ang="0">
                      <a:pos x="T2" y="T3"/>
                    </a:cxn>
                    <a:cxn ang="0">
                      <a:pos x="T4" y="T5"/>
                    </a:cxn>
                    <a:cxn ang="0">
                      <a:pos x="T6" y="T7"/>
                    </a:cxn>
                    <a:cxn ang="0">
                      <a:pos x="T8" y="T9"/>
                    </a:cxn>
                  </a:cxnLst>
                  <a:rect l="0" t="0" r="r" b="b"/>
                  <a:pathLst>
                    <a:path w="38" h="75">
                      <a:moveTo>
                        <a:pt x="0" y="75"/>
                      </a:moveTo>
                      <a:cubicBezTo>
                        <a:pt x="14" y="74"/>
                        <a:pt x="27" y="69"/>
                        <a:pt x="38" y="62"/>
                      </a:cubicBezTo>
                      <a:cubicBezTo>
                        <a:pt x="28" y="47"/>
                        <a:pt x="20" y="25"/>
                        <a:pt x="19" y="0"/>
                      </a:cubicBezTo>
                      <a:cubicBezTo>
                        <a:pt x="0" y="0"/>
                        <a:pt x="0" y="0"/>
                        <a:pt x="0" y="0"/>
                      </a:cubicBezTo>
                      <a:lnTo>
                        <a:pt x="0"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 name="Freeform 359"/>
                <p:cNvSpPr>
                  <a:spLocks noEditPoints="1"/>
                </p:cNvSpPr>
                <p:nvPr/>
              </p:nvSpPr>
              <p:spPr bwMode="auto">
                <a:xfrm>
                  <a:off x="2782887" y="1574800"/>
                  <a:ext cx="561975" cy="447675"/>
                </a:xfrm>
                <a:custGeom>
                  <a:avLst/>
                  <a:gdLst>
                    <a:gd name="T0" fmla="*/ 135 w 150"/>
                    <a:gd name="T1" fmla="*/ 27 h 119"/>
                    <a:gd name="T2" fmla="*/ 122 w 150"/>
                    <a:gd name="T3" fmla="*/ 27 h 119"/>
                    <a:gd name="T4" fmla="*/ 122 w 150"/>
                    <a:gd name="T5" fmla="*/ 34 h 119"/>
                    <a:gd name="T6" fmla="*/ 137 w 150"/>
                    <a:gd name="T7" fmla="*/ 67 h 119"/>
                    <a:gd name="T8" fmla="*/ 137 w 150"/>
                    <a:gd name="T9" fmla="*/ 83 h 119"/>
                    <a:gd name="T10" fmla="*/ 122 w 150"/>
                    <a:gd name="T11" fmla="*/ 119 h 119"/>
                    <a:gd name="T12" fmla="*/ 150 w 150"/>
                    <a:gd name="T13" fmla="*/ 112 h 119"/>
                    <a:gd name="T14" fmla="*/ 150 w 150"/>
                    <a:gd name="T15" fmla="*/ 43 h 119"/>
                    <a:gd name="T16" fmla="*/ 121 w 150"/>
                    <a:gd name="T17" fmla="*/ 0 h 119"/>
                    <a:gd name="T18" fmla="*/ 75 w 150"/>
                    <a:gd name="T19" fmla="*/ 10 h 119"/>
                    <a:gd name="T20" fmla="*/ 122 w 150"/>
                    <a:gd name="T21" fmla="*/ 27 h 119"/>
                    <a:gd name="T22" fmla="*/ 75 w 150"/>
                    <a:gd name="T23" fmla="*/ 95 h 119"/>
                    <a:gd name="T24" fmla="*/ 114 w 150"/>
                    <a:gd name="T25" fmla="*/ 112 h 119"/>
                    <a:gd name="T26" fmla="*/ 122 w 150"/>
                    <a:gd name="T27" fmla="*/ 119 h 119"/>
                    <a:gd name="T28" fmla="*/ 107 w 150"/>
                    <a:gd name="T29" fmla="*/ 83 h 119"/>
                    <a:gd name="T30" fmla="*/ 122 w 150"/>
                    <a:gd name="T31" fmla="*/ 67 h 119"/>
                    <a:gd name="T32" fmla="*/ 75 w 150"/>
                    <a:gd name="T33" fmla="*/ 34 h 119"/>
                    <a:gd name="T34" fmla="*/ 75 w 150"/>
                    <a:gd name="T35" fmla="*/ 0 h 119"/>
                    <a:gd name="T36" fmla="*/ 29 w 150"/>
                    <a:gd name="T37" fmla="*/ 1 h 119"/>
                    <a:gd name="T38" fmla="*/ 38 w 150"/>
                    <a:gd name="T39" fmla="*/ 10 h 119"/>
                    <a:gd name="T40" fmla="*/ 75 w 150"/>
                    <a:gd name="T41" fmla="*/ 10 h 119"/>
                    <a:gd name="T42" fmla="*/ 29 w 150"/>
                    <a:gd name="T43" fmla="*/ 119 h 119"/>
                    <a:gd name="T44" fmla="*/ 36 w 150"/>
                    <a:gd name="T45" fmla="*/ 112 h 119"/>
                    <a:gd name="T46" fmla="*/ 75 w 150"/>
                    <a:gd name="T47" fmla="*/ 95 h 119"/>
                    <a:gd name="T48" fmla="*/ 29 w 150"/>
                    <a:gd name="T49" fmla="*/ 34 h 119"/>
                    <a:gd name="T50" fmla="*/ 44 w 150"/>
                    <a:gd name="T51" fmla="*/ 67 h 119"/>
                    <a:gd name="T52" fmla="*/ 44 w 150"/>
                    <a:gd name="T53" fmla="*/ 83 h 119"/>
                    <a:gd name="T54" fmla="*/ 29 w 150"/>
                    <a:gd name="T55" fmla="*/ 119 h 119"/>
                    <a:gd name="T56" fmla="*/ 15 w 150"/>
                    <a:gd name="T57" fmla="*/ 27 h 119"/>
                    <a:gd name="T58" fmla="*/ 0 w 150"/>
                    <a:gd name="T59" fmla="*/ 91 h 119"/>
                    <a:gd name="T60" fmla="*/ 0 w 150"/>
                    <a:gd name="T61" fmla="*/ 112 h 119"/>
                    <a:gd name="T62" fmla="*/ 29 w 150"/>
                    <a:gd name="T63" fmla="*/ 119 h 119"/>
                    <a:gd name="T64" fmla="*/ 14 w 150"/>
                    <a:gd name="T65" fmla="*/ 83 h 119"/>
                    <a:gd name="T66" fmla="*/ 29 w 150"/>
                    <a:gd name="T67" fmla="*/ 67 h 119"/>
                    <a:gd name="T68" fmla="*/ 25 w 150"/>
                    <a:gd name="T69" fmla="*/ 34 h 119"/>
                    <a:gd name="T70" fmla="*/ 29 w 150"/>
                    <a:gd name="T71"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19">
                      <a:moveTo>
                        <a:pt x="150" y="43"/>
                      </a:moveTo>
                      <a:cubicBezTo>
                        <a:pt x="135" y="27"/>
                        <a:pt x="135" y="27"/>
                        <a:pt x="135" y="27"/>
                      </a:cubicBezTo>
                      <a:cubicBezTo>
                        <a:pt x="122" y="1"/>
                        <a:pt x="122" y="1"/>
                        <a:pt x="122" y="1"/>
                      </a:cubicBezTo>
                      <a:cubicBezTo>
                        <a:pt x="122" y="27"/>
                        <a:pt x="122" y="27"/>
                        <a:pt x="122" y="27"/>
                      </a:cubicBezTo>
                      <a:cubicBezTo>
                        <a:pt x="125" y="34"/>
                        <a:pt x="125" y="34"/>
                        <a:pt x="125" y="34"/>
                      </a:cubicBezTo>
                      <a:cubicBezTo>
                        <a:pt x="122" y="34"/>
                        <a:pt x="122" y="34"/>
                        <a:pt x="122" y="34"/>
                      </a:cubicBezTo>
                      <a:cubicBezTo>
                        <a:pt x="122" y="67"/>
                        <a:pt x="122" y="67"/>
                        <a:pt x="122" y="67"/>
                      </a:cubicBezTo>
                      <a:cubicBezTo>
                        <a:pt x="137" y="67"/>
                        <a:pt x="137" y="67"/>
                        <a:pt x="137" y="67"/>
                      </a:cubicBezTo>
                      <a:cubicBezTo>
                        <a:pt x="137" y="83"/>
                        <a:pt x="137" y="83"/>
                        <a:pt x="137" y="83"/>
                      </a:cubicBezTo>
                      <a:cubicBezTo>
                        <a:pt x="137" y="83"/>
                        <a:pt x="137" y="83"/>
                        <a:pt x="137" y="83"/>
                      </a:cubicBezTo>
                      <a:cubicBezTo>
                        <a:pt x="122" y="83"/>
                        <a:pt x="122" y="83"/>
                        <a:pt x="122" y="83"/>
                      </a:cubicBezTo>
                      <a:cubicBezTo>
                        <a:pt x="122" y="119"/>
                        <a:pt x="122" y="119"/>
                        <a:pt x="122" y="119"/>
                      </a:cubicBezTo>
                      <a:cubicBezTo>
                        <a:pt x="143" y="119"/>
                        <a:pt x="143" y="119"/>
                        <a:pt x="143" y="119"/>
                      </a:cubicBezTo>
                      <a:cubicBezTo>
                        <a:pt x="147" y="119"/>
                        <a:pt x="150" y="116"/>
                        <a:pt x="150" y="112"/>
                      </a:cubicBezTo>
                      <a:cubicBezTo>
                        <a:pt x="150" y="95"/>
                        <a:pt x="150" y="95"/>
                        <a:pt x="150" y="95"/>
                      </a:cubicBezTo>
                      <a:lnTo>
                        <a:pt x="150" y="43"/>
                      </a:lnTo>
                      <a:close/>
                      <a:moveTo>
                        <a:pt x="122" y="1"/>
                      </a:moveTo>
                      <a:cubicBezTo>
                        <a:pt x="121" y="0"/>
                        <a:pt x="121" y="0"/>
                        <a:pt x="121" y="0"/>
                      </a:cubicBezTo>
                      <a:cubicBezTo>
                        <a:pt x="75" y="0"/>
                        <a:pt x="75" y="0"/>
                        <a:pt x="75" y="0"/>
                      </a:cubicBezTo>
                      <a:cubicBezTo>
                        <a:pt x="75" y="10"/>
                        <a:pt x="75" y="10"/>
                        <a:pt x="75" y="10"/>
                      </a:cubicBezTo>
                      <a:cubicBezTo>
                        <a:pt x="113" y="10"/>
                        <a:pt x="113" y="10"/>
                        <a:pt x="113" y="10"/>
                      </a:cubicBezTo>
                      <a:cubicBezTo>
                        <a:pt x="122" y="27"/>
                        <a:pt x="122" y="27"/>
                        <a:pt x="122" y="27"/>
                      </a:cubicBezTo>
                      <a:cubicBezTo>
                        <a:pt x="122" y="1"/>
                        <a:pt x="122" y="1"/>
                        <a:pt x="122" y="1"/>
                      </a:cubicBezTo>
                      <a:close/>
                      <a:moveTo>
                        <a:pt x="75" y="95"/>
                      </a:moveTo>
                      <a:cubicBezTo>
                        <a:pt x="114" y="95"/>
                        <a:pt x="114" y="95"/>
                        <a:pt x="114" y="95"/>
                      </a:cubicBezTo>
                      <a:cubicBezTo>
                        <a:pt x="114" y="112"/>
                        <a:pt x="114" y="112"/>
                        <a:pt x="114" y="112"/>
                      </a:cubicBezTo>
                      <a:cubicBezTo>
                        <a:pt x="114" y="116"/>
                        <a:pt x="117" y="119"/>
                        <a:pt x="121" y="119"/>
                      </a:cubicBezTo>
                      <a:cubicBezTo>
                        <a:pt x="122" y="119"/>
                        <a:pt x="122" y="119"/>
                        <a:pt x="122" y="119"/>
                      </a:cubicBezTo>
                      <a:cubicBezTo>
                        <a:pt x="122" y="83"/>
                        <a:pt x="122" y="83"/>
                        <a:pt x="122" y="83"/>
                      </a:cubicBezTo>
                      <a:cubicBezTo>
                        <a:pt x="107" y="83"/>
                        <a:pt x="107" y="83"/>
                        <a:pt x="107" y="83"/>
                      </a:cubicBezTo>
                      <a:cubicBezTo>
                        <a:pt x="107" y="67"/>
                        <a:pt x="107" y="67"/>
                        <a:pt x="107" y="67"/>
                      </a:cubicBezTo>
                      <a:cubicBezTo>
                        <a:pt x="122" y="67"/>
                        <a:pt x="122" y="67"/>
                        <a:pt x="122" y="67"/>
                      </a:cubicBezTo>
                      <a:cubicBezTo>
                        <a:pt x="122" y="34"/>
                        <a:pt x="122" y="34"/>
                        <a:pt x="122" y="34"/>
                      </a:cubicBezTo>
                      <a:cubicBezTo>
                        <a:pt x="75" y="34"/>
                        <a:pt x="75" y="34"/>
                        <a:pt x="75" y="34"/>
                      </a:cubicBezTo>
                      <a:lnTo>
                        <a:pt x="75" y="95"/>
                      </a:lnTo>
                      <a:close/>
                      <a:moveTo>
                        <a:pt x="75" y="0"/>
                      </a:moveTo>
                      <a:cubicBezTo>
                        <a:pt x="29" y="0"/>
                        <a:pt x="29" y="0"/>
                        <a:pt x="29" y="0"/>
                      </a:cubicBezTo>
                      <a:cubicBezTo>
                        <a:pt x="29" y="1"/>
                        <a:pt x="29" y="1"/>
                        <a:pt x="29" y="1"/>
                      </a:cubicBezTo>
                      <a:cubicBezTo>
                        <a:pt x="29" y="27"/>
                        <a:pt x="29" y="27"/>
                        <a:pt x="29" y="27"/>
                      </a:cubicBezTo>
                      <a:cubicBezTo>
                        <a:pt x="38" y="10"/>
                        <a:pt x="38" y="10"/>
                        <a:pt x="38" y="10"/>
                      </a:cubicBezTo>
                      <a:cubicBezTo>
                        <a:pt x="38" y="10"/>
                        <a:pt x="38" y="10"/>
                        <a:pt x="38" y="10"/>
                      </a:cubicBezTo>
                      <a:cubicBezTo>
                        <a:pt x="75" y="10"/>
                        <a:pt x="75" y="10"/>
                        <a:pt x="75" y="10"/>
                      </a:cubicBezTo>
                      <a:cubicBezTo>
                        <a:pt x="75" y="0"/>
                        <a:pt x="75" y="0"/>
                        <a:pt x="75" y="0"/>
                      </a:cubicBezTo>
                      <a:close/>
                      <a:moveTo>
                        <a:pt x="29" y="119"/>
                      </a:moveTo>
                      <a:cubicBezTo>
                        <a:pt x="29" y="119"/>
                        <a:pt x="29" y="119"/>
                        <a:pt x="29" y="119"/>
                      </a:cubicBezTo>
                      <a:cubicBezTo>
                        <a:pt x="33" y="119"/>
                        <a:pt x="36" y="116"/>
                        <a:pt x="36" y="112"/>
                      </a:cubicBezTo>
                      <a:cubicBezTo>
                        <a:pt x="36" y="95"/>
                        <a:pt x="36" y="95"/>
                        <a:pt x="36" y="95"/>
                      </a:cubicBezTo>
                      <a:cubicBezTo>
                        <a:pt x="75" y="95"/>
                        <a:pt x="75" y="95"/>
                        <a:pt x="75" y="95"/>
                      </a:cubicBezTo>
                      <a:cubicBezTo>
                        <a:pt x="75" y="34"/>
                        <a:pt x="75" y="34"/>
                        <a:pt x="75" y="34"/>
                      </a:cubicBezTo>
                      <a:cubicBezTo>
                        <a:pt x="29" y="34"/>
                        <a:pt x="29" y="34"/>
                        <a:pt x="29" y="34"/>
                      </a:cubicBezTo>
                      <a:cubicBezTo>
                        <a:pt x="29" y="67"/>
                        <a:pt x="29" y="67"/>
                        <a:pt x="29" y="67"/>
                      </a:cubicBezTo>
                      <a:cubicBezTo>
                        <a:pt x="44" y="67"/>
                        <a:pt x="44" y="67"/>
                        <a:pt x="44" y="67"/>
                      </a:cubicBezTo>
                      <a:cubicBezTo>
                        <a:pt x="44" y="83"/>
                        <a:pt x="44" y="83"/>
                        <a:pt x="44" y="83"/>
                      </a:cubicBezTo>
                      <a:cubicBezTo>
                        <a:pt x="44" y="83"/>
                        <a:pt x="44" y="83"/>
                        <a:pt x="44" y="83"/>
                      </a:cubicBezTo>
                      <a:cubicBezTo>
                        <a:pt x="29" y="83"/>
                        <a:pt x="29" y="83"/>
                        <a:pt x="29" y="83"/>
                      </a:cubicBezTo>
                      <a:lnTo>
                        <a:pt x="29" y="119"/>
                      </a:lnTo>
                      <a:close/>
                      <a:moveTo>
                        <a:pt x="29" y="1"/>
                      </a:moveTo>
                      <a:cubicBezTo>
                        <a:pt x="15" y="27"/>
                        <a:pt x="15" y="27"/>
                        <a:pt x="15" y="27"/>
                      </a:cubicBezTo>
                      <a:cubicBezTo>
                        <a:pt x="0" y="43"/>
                        <a:pt x="0" y="43"/>
                        <a:pt x="0" y="43"/>
                      </a:cubicBezTo>
                      <a:cubicBezTo>
                        <a:pt x="0" y="91"/>
                        <a:pt x="0" y="91"/>
                        <a:pt x="0" y="91"/>
                      </a:cubicBezTo>
                      <a:cubicBezTo>
                        <a:pt x="0" y="95"/>
                        <a:pt x="0" y="95"/>
                        <a:pt x="0" y="95"/>
                      </a:cubicBezTo>
                      <a:cubicBezTo>
                        <a:pt x="0" y="112"/>
                        <a:pt x="0" y="112"/>
                        <a:pt x="0" y="112"/>
                      </a:cubicBezTo>
                      <a:cubicBezTo>
                        <a:pt x="0" y="116"/>
                        <a:pt x="3" y="119"/>
                        <a:pt x="7" y="119"/>
                      </a:cubicBezTo>
                      <a:cubicBezTo>
                        <a:pt x="29" y="119"/>
                        <a:pt x="29" y="119"/>
                        <a:pt x="29" y="119"/>
                      </a:cubicBezTo>
                      <a:cubicBezTo>
                        <a:pt x="29" y="83"/>
                        <a:pt x="29" y="83"/>
                        <a:pt x="29" y="83"/>
                      </a:cubicBezTo>
                      <a:cubicBezTo>
                        <a:pt x="14" y="83"/>
                        <a:pt x="14" y="83"/>
                        <a:pt x="14" y="83"/>
                      </a:cubicBezTo>
                      <a:cubicBezTo>
                        <a:pt x="14" y="67"/>
                        <a:pt x="14" y="67"/>
                        <a:pt x="14" y="67"/>
                      </a:cubicBezTo>
                      <a:cubicBezTo>
                        <a:pt x="29" y="67"/>
                        <a:pt x="29" y="67"/>
                        <a:pt x="29" y="67"/>
                      </a:cubicBezTo>
                      <a:cubicBezTo>
                        <a:pt x="29" y="34"/>
                        <a:pt x="29" y="34"/>
                        <a:pt x="29" y="34"/>
                      </a:cubicBezTo>
                      <a:cubicBezTo>
                        <a:pt x="25" y="34"/>
                        <a:pt x="25" y="34"/>
                        <a:pt x="25" y="34"/>
                      </a:cubicBezTo>
                      <a:cubicBezTo>
                        <a:pt x="29" y="27"/>
                        <a:pt x="29" y="27"/>
                        <a:pt x="29" y="27"/>
                      </a:cubicBezTo>
                      <a:lnTo>
                        <a:pt x="2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 name="Freeform 360"/>
                <p:cNvSpPr/>
                <p:nvPr/>
              </p:nvSpPr>
              <p:spPr bwMode="auto">
                <a:xfrm>
                  <a:off x="4849812" y="5561013"/>
                  <a:ext cx="236538" cy="242888"/>
                </a:xfrm>
                <a:custGeom>
                  <a:avLst/>
                  <a:gdLst>
                    <a:gd name="T0" fmla="*/ 14 w 63"/>
                    <a:gd name="T1" fmla="*/ 59 h 65"/>
                    <a:gd name="T2" fmla="*/ 31 w 63"/>
                    <a:gd name="T3" fmla="*/ 65 h 65"/>
                    <a:gd name="T4" fmla="*/ 63 w 63"/>
                    <a:gd name="T5" fmla="*/ 33 h 65"/>
                    <a:gd name="T6" fmla="*/ 31 w 63"/>
                    <a:gd name="T7" fmla="*/ 0 h 65"/>
                    <a:gd name="T8" fmla="*/ 0 w 63"/>
                    <a:gd name="T9" fmla="*/ 28 h 65"/>
                    <a:gd name="T10" fmla="*/ 31 w 63"/>
                    <a:gd name="T11" fmla="*/ 28 h 65"/>
                    <a:gd name="T12" fmla="*/ 42 w 63"/>
                    <a:gd name="T13" fmla="*/ 28 h 65"/>
                    <a:gd name="T14" fmla="*/ 35 w 63"/>
                    <a:gd name="T15" fmla="*/ 36 h 65"/>
                    <a:gd name="T16" fmla="*/ 14 w 63"/>
                    <a:gd name="T17"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5">
                      <a:moveTo>
                        <a:pt x="14" y="59"/>
                      </a:moveTo>
                      <a:cubicBezTo>
                        <a:pt x="19" y="63"/>
                        <a:pt x="25" y="65"/>
                        <a:pt x="31" y="65"/>
                      </a:cubicBezTo>
                      <a:cubicBezTo>
                        <a:pt x="49" y="65"/>
                        <a:pt x="63" y="50"/>
                        <a:pt x="63" y="33"/>
                      </a:cubicBezTo>
                      <a:cubicBezTo>
                        <a:pt x="63" y="15"/>
                        <a:pt x="49" y="0"/>
                        <a:pt x="31" y="0"/>
                      </a:cubicBezTo>
                      <a:cubicBezTo>
                        <a:pt x="15" y="0"/>
                        <a:pt x="2" y="12"/>
                        <a:pt x="0" y="28"/>
                      </a:cubicBezTo>
                      <a:cubicBezTo>
                        <a:pt x="31" y="28"/>
                        <a:pt x="31" y="28"/>
                        <a:pt x="31" y="28"/>
                      </a:cubicBezTo>
                      <a:cubicBezTo>
                        <a:pt x="42" y="28"/>
                        <a:pt x="42" y="28"/>
                        <a:pt x="42" y="28"/>
                      </a:cubicBezTo>
                      <a:cubicBezTo>
                        <a:pt x="35" y="36"/>
                        <a:pt x="35" y="36"/>
                        <a:pt x="35" y="36"/>
                      </a:cubicBezTo>
                      <a:lnTo>
                        <a:pt x="1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6" name="Freeform 361"/>
                <p:cNvSpPr/>
                <p:nvPr/>
              </p:nvSpPr>
              <p:spPr bwMode="auto">
                <a:xfrm>
                  <a:off x="4471987" y="5684838"/>
                  <a:ext cx="495300" cy="465138"/>
                </a:xfrm>
                <a:custGeom>
                  <a:avLst/>
                  <a:gdLst>
                    <a:gd name="T0" fmla="*/ 59 w 132"/>
                    <a:gd name="T1" fmla="*/ 66 h 124"/>
                    <a:gd name="T2" fmla="*/ 59 w 132"/>
                    <a:gd name="T3" fmla="*/ 70 h 124"/>
                    <a:gd name="T4" fmla="*/ 59 w 132"/>
                    <a:gd name="T5" fmla="*/ 73 h 124"/>
                    <a:gd name="T6" fmla="*/ 59 w 132"/>
                    <a:gd name="T7" fmla="*/ 113 h 124"/>
                    <a:gd name="T8" fmla="*/ 44 w 132"/>
                    <a:gd name="T9" fmla="*/ 124 h 124"/>
                    <a:gd name="T10" fmla="*/ 87 w 132"/>
                    <a:gd name="T11" fmla="*/ 124 h 124"/>
                    <a:gd name="T12" fmla="*/ 73 w 132"/>
                    <a:gd name="T13" fmla="*/ 113 h 124"/>
                    <a:gd name="T14" fmla="*/ 73 w 132"/>
                    <a:gd name="T15" fmla="*/ 73 h 124"/>
                    <a:gd name="T16" fmla="*/ 73 w 132"/>
                    <a:gd name="T17" fmla="*/ 70 h 124"/>
                    <a:gd name="T18" fmla="*/ 73 w 132"/>
                    <a:gd name="T19" fmla="*/ 66 h 124"/>
                    <a:gd name="T20" fmla="*/ 111 w 132"/>
                    <a:gd name="T21" fmla="*/ 24 h 124"/>
                    <a:gd name="T22" fmla="*/ 132 w 132"/>
                    <a:gd name="T23" fmla="*/ 0 h 124"/>
                    <a:gd name="T24" fmla="*/ 100 w 132"/>
                    <a:gd name="T25" fmla="*/ 0 h 124"/>
                    <a:gd name="T26" fmla="*/ 0 w 132"/>
                    <a:gd name="T27" fmla="*/ 0 h 124"/>
                    <a:gd name="T28" fmla="*/ 59 w 132"/>
                    <a:gd name="T29" fmla="*/ 6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24">
                      <a:moveTo>
                        <a:pt x="59" y="66"/>
                      </a:moveTo>
                      <a:cubicBezTo>
                        <a:pt x="59" y="70"/>
                        <a:pt x="59" y="70"/>
                        <a:pt x="59" y="70"/>
                      </a:cubicBezTo>
                      <a:cubicBezTo>
                        <a:pt x="59" y="73"/>
                        <a:pt x="59" y="73"/>
                        <a:pt x="59" y="73"/>
                      </a:cubicBezTo>
                      <a:cubicBezTo>
                        <a:pt x="59" y="113"/>
                        <a:pt x="59" y="113"/>
                        <a:pt x="59" y="113"/>
                      </a:cubicBezTo>
                      <a:cubicBezTo>
                        <a:pt x="50" y="114"/>
                        <a:pt x="44" y="119"/>
                        <a:pt x="44" y="124"/>
                      </a:cubicBezTo>
                      <a:cubicBezTo>
                        <a:pt x="87" y="124"/>
                        <a:pt x="87" y="124"/>
                        <a:pt x="87" y="124"/>
                      </a:cubicBezTo>
                      <a:cubicBezTo>
                        <a:pt x="87" y="119"/>
                        <a:pt x="81" y="115"/>
                        <a:pt x="73" y="113"/>
                      </a:cubicBezTo>
                      <a:cubicBezTo>
                        <a:pt x="73" y="73"/>
                        <a:pt x="73" y="73"/>
                        <a:pt x="73" y="73"/>
                      </a:cubicBezTo>
                      <a:cubicBezTo>
                        <a:pt x="73" y="70"/>
                        <a:pt x="73" y="70"/>
                        <a:pt x="73" y="70"/>
                      </a:cubicBezTo>
                      <a:cubicBezTo>
                        <a:pt x="73" y="66"/>
                        <a:pt x="73" y="66"/>
                        <a:pt x="73" y="66"/>
                      </a:cubicBezTo>
                      <a:cubicBezTo>
                        <a:pt x="111" y="24"/>
                        <a:pt x="111" y="24"/>
                        <a:pt x="111" y="24"/>
                      </a:cubicBezTo>
                      <a:cubicBezTo>
                        <a:pt x="132" y="0"/>
                        <a:pt x="132" y="0"/>
                        <a:pt x="132" y="0"/>
                      </a:cubicBezTo>
                      <a:cubicBezTo>
                        <a:pt x="100" y="0"/>
                        <a:pt x="100" y="0"/>
                        <a:pt x="100" y="0"/>
                      </a:cubicBezTo>
                      <a:cubicBezTo>
                        <a:pt x="0" y="0"/>
                        <a:pt x="0" y="0"/>
                        <a:pt x="0" y="0"/>
                      </a:cubicBezTo>
                      <a:lnTo>
                        <a:pt x="59"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 name="Rectangle 362"/>
                <p:cNvSpPr>
                  <a:spLocks noChangeArrowheads="1"/>
                </p:cNvSpPr>
                <p:nvPr/>
              </p:nvSpPr>
              <p:spPr bwMode="auto">
                <a:xfrm>
                  <a:off x="4868862" y="174625"/>
                  <a:ext cx="585788"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 name="Freeform 363"/>
                <p:cNvSpPr>
                  <a:spLocks noEditPoints="1"/>
                </p:cNvSpPr>
                <p:nvPr/>
              </p:nvSpPr>
              <p:spPr bwMode="auto">
                <a:xfrm>
                  <a:off x="4868862" y="312738"/>
                  <a:ext cx="585788" cy="236538"/>
                </a:xfrm>
                <a:custGeom>
                  <a:avLst/>
                  <a:gdLst>
                    <a:gd name="T0" fmla="*/ 312 w 369"/>
                    <a:gd name="T1" fmla="*/ 149 h 149"/>
                    <a:gd name="T2" fmla="*/ 369 w 369"/>
                    <a:gd name="T3" fmla="*/ 149 h 149"/>
                    <a:gd name="T4" fmla="*/ 369 w 369"/>
                    <a:gd name="T5" fmla="*/ 0 h 149"/>
                    <a:gd name="T6" fmla="*/ 312 w 369"/>
                    <a:gd name="T7" fmla="*/ 0 h 149"/>
                    <a:gd name="T8" fmla="*/ 312 w 369"/>
                    <a:gd name="T9" fmla="*/ 71 h 149"/>
                    <a:gd name="T10" fmla="*/ 312 w 369"/>
                    <a:gd name="T11" fmla="*/ 71 h 149"/>
                    <a:gd name="T12" fmla="*/ 341 w 369"/>
                    <a:gd name="T13" fmla="*/ 100 h 149"/>
                    <a:gd name="T14" fmla="*/ 312 w 369"/>
                    <a:gd name="T15" fmla="*/ 126 h 149"/>
                    <a:gd name="T16" fmla="*/ 312 w 369"/>
                    <a:gd name="T17" fmla="*/ 149 h 149"/>
                    <a:gd name="T18" fmla="*/ 0 w 369"/>
                    <a:gd name="T19" fmla="*/ 149 h 149"/>
                    <a:gd name="T20" fmla="*/ 312 w 369"/>
                    <a:gd name="T21" fmla="*/ 149 h 149"/>
                    <a:gd name="T22" fmla="*/ 312 w 369"/>
                    <a:gd name="T23" fmla="*/ 126 h 149"/>
                    <a:gd name="T24" fmla="*/ 286 w 369"/>
                    <a:gd name="T25" fmla="*/ 100 h 149"/>
                    <a:gd name="T26" fmla="*/ 312 w 369"/>
                    <a:gd name="T27" fmla="*/ 71 h 149"/>
                    <a:gd name="T28" fmla="*/ 312 w 369"/>
                    <a:gd name="T29" fmla="*/ 0 h 149"/>
                    <a:gd name="T30" fmla="*/ 0 w 369"/>
                    <a:gd name="T31" fmla="*/ 0 h 149"/>
                    <a:gd name="T32" fmla="*/ 0 w 369"/>
                    <a:gd name="T33" fmla="*/ 149 h 149"/>
                    <a:gd name="T34" fmla="*/ 0 w 369"/>
                    <a:gd name="T35" fmla="*/ 149 h 149"/>
                    <a:gd name="T36" fmla="*/ 312 w 369"/>
                    <a:gd name="T37" fmla="*/ 71 h 149"/>
                    <a:gd name="T38" fmla="*/ 312 w 369"/>
                    <a:gd name="T39" fmla="*/ 7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9" h="149">
                      <a:moveTo>
                        <a:pt x="312" y="149"/>
                      </a:moveTo>
                      <a:lnTo>
                        <a:pt x="369" y="149"/>
                      </a:lnTo>
                      <a:lnTo>
                        <a:pt x="369" y="0"/>
                      </a:lnTo>
                      <a:lnTo>
                        <a:pt x="312" y="0"/>
                      </a:lnTo>
                      <a:lnTo>
                        <a:pt x="312" y="71"/>
                      </a:lnTo>
                      <a:lnTo>
                        <a:pt x="312" y="71"/>
                      </a:lnTo>
                      <a:lnTo>
                        <a:pt x="341" y="100"/>
                      </a:lnTo>
                      <a:lnTo>
                        <a:pt x="312" y="126"/>
                      </a:lnTo>
                      <a:lnTo>
                        <a:pt x="312" y="149"/>
                      </a:lnTo>
                      <a:close/>
                      <a:moveTo>
                        <a:pt x="0" y="149"/>
                      </a:moveTo>
                      <a:lnTo>
                        <a:pt x="312" y="149"/>
                      </a:lnTo>
                      <a:lnTo>
                        <a:pt x="312" y="126"/>
                      </a:lnTo>
                      <a:lnTo>
                        <a:pt x="286" y="100"/>
                      </a:lnTo>
                      <a:lnTo>
                        <a:pt x="312" y="71"/>
                      </a:lnTo>
                      <a:lnTo>
                        <a:pt x="312" y="0"/>
                      </a:lnTo>
                      <a:lnTo>
                        <a:pt x="0" y="0"/>
                      </a:lnTo>
                      <a:lnTo>
                        <a:pt x="0" y="149"/>
                      </a:lnTo>
                      <a:lnTo>
                        <a:pt x="0" y="149"/>
                      </a:lnTo>
                      <a:close/>
                      <a:moveTo>
                        <a:pt x="312" y="71"/>
                      </a:moveTo>
                      <a:lnTo>
                        <a:pt x="31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 name="Freeform 364"/>
                <p:cNvSpPr>
                  <a:spLocks noEditPoints="1"/>
                </p:cNvSpPr>
                <p:nvPr/>
              </p:nvSpPr>
              <p:spPr bwMode="auto">
                <a:xfrm>
                  <a:off x="4868862" y="312738"/>
                  <a:ext cx="585788" cy="236538"/>
                </a:xfrm>
                <a:custGeom>
                  <a:avLst/>
                  <a:gdLst>
                    <a:gd name="T0" fmla="*/ 312 w 369"/>
                    <a:gd name="T1" fmla="*/ 149 h 149"/>
                    <a:gd name="T2" fmla="*/ 369 w 369"/>
                    <a:gd name="T3" fmla="*/ 149 h 149"/>
                    <a:gd name="T4" fmla="*/ 369 w 369"/>
                    <a:gd name="T5" fmla="*/ 0 h 149"/>
                    <a:gd name="T6" fmla="*/ 312 w 369"/>
                    <a:gd name="T7" fmla="*/ 0 h 149"/>
                    <a:gd name="T8" fmla="*/ 312 w 369"/>
                    <a:gd name="T9" fmla="*/ 71 h 149"/>
                    <a:gd name="T10" fmla="*/ 312 w 369"/>
                    <a:gd name="T11" fmla="*/ 71 h 149"/>
                    <a:gd name="T12" fmla="*/ 341 w 369"/>
                    <a:gd name="T13" fmla="*/ 100 h 149"/>
                    <a:gd name="T14" fmla="*/ 312 w 369"/>
                    <a:gd name="T15" fmla="*/ 126 h 149"/>
                    <a:gd name="T16" fmla="*/ 312 w 369"/>
                    <a:gd name="T17" fmla="*/ 149 h 149"/>
                    <a:gd name="T18" fmla="*/ 0 w 369"/>
                    <a:gd name="T19" fmla="*/ 149 h 149"/>
                    <a:gd name="T20" fmla="*/ 312 w 369"/>
                    <a:gd name="T21" fmla="*/ 149 h 149"/>
                    <a:gd name="T22" fmla="*/ 312 w 369"/>
                    <a:gd name="T23" fmla="*/ 126 h 149"/>
                    <a:gd name="T24" fmla="*/ 286 w 369"/>
                    <a:gd name="T25" fmla="*/ 100 h 149"/>
                    <a:gd name="T26" fmla="*/ 312 w 369"/>
                    <a:gd name="T27" fmla="*/ 71 h 149"/>
                    <a:gd name="T28" fmla="*/ 312 w 369"/>
                    <a:gd name="T29" fmla="*/ 0 h 149"/>
                    <a:gd name="T30" fmla="*/ 0 w 369"/>
                    <a:gd name="T31" fmla="*/ 0 h 149"/>
                    <a:gd name="T32" fmla="*/ 0 w 369"/>
                    <a:gd name="T33" fmla="*/ 149 h 149"/>
                    <a:gd name="T34" fmla="*/ 0 w 369"/>
                    <a:gd name="T35" fmla="*/ 149 h 149"/>
                    <a:gd name="T36" fmla="*/ 312 w 369"/>
                    <a:gd name="T37" fmla="*/ 71 h 149"/>
                    <a:gd name="T38" fmla="*/ 312 w 369"/>
                    <a:gd name="T39" fmla="*/ 7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9" h="149">
                      <a:moveTo>
                        <a:pt x="312" y="149"/>
                      </a:moveTo>
                      <a:lnTo>
                        <a:pt x="369" y="149"/>
                      </a:lnTo>
                      <a:lnTo>
                        <a:pt x="369" y="0"/>
                      </a:lnTo>
                      <a:lnTo>
                        <a:pt x="312" y="0"/>
                      </a:lnTo>
                      <a:lnTo>
                        <a:pt x="312" y="71"/>
                      </a:lnTo>
                      <a:lnTo>
                        <a:pt x="312" y="71"/>
                      </a:lnTo>
                      <a:lnTo>
                        <a:pt x="341" y="100"/>
                      </a:lnTo>
                      <a:lnTo>
                        <a:pt x="312" y="126"/>
                      </a:lnTo>
                      <a:lnTo>
                        <a:pt x="312" y="149"/>
                      </a:lnTo>
                      <a:moveTo>
                        <a:pt x="0" y="149"/>
                      </a:moveTo>
                      <a:lnTo>
                        <a:pt x="312" y="149"/>
                      </a:lnTo>
                      <a:lnTo>
                        <a:pt x="312" y="126"/>
                      </a:lnTo>
                      <a:lnTo>
                        <a:pt x="286" y="100"/>
                      </a:lnTo>
                      <a:lnTo>
                        <a:pt x="312" y="71"/>
                      </a:lnTo>
                      <a:lnTo>
                        <a:pt x="312" y="0"/>
                      </a:lnTo>
                      <a:lnTo>
                        <a:pt x="0" y="0"/>
                      </a:lnTo>
                      <a:lnTo>
                        <a:pt x="0" y="149"/>
                      </a:lnTo>
                      <a:lnTo>
                        <a:pt x="0" y="149"/>
                      </a:lnTo>
                      <a:moveTo>
                        <a:pt x="312" y="71"/>
                      </a:moveTo>
                      <a:lnTo>
                        <a:pt x="312" y="71"/>
                      </a:ln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 name="Freeform 365"/>
                <p:cNvSpPr/>
                <p:nvPr/>
              </p:nvSpPr>
              <p:spPr bwMode="auto">
                <a:xfrm>
                  <a:off x="7432675" y="1597025"/>
                  <a:ext cx="404813" cy="365125"/>
                </a:xfrm>
                <a:custGeom>
                  <a:avLst/>
                  <a:gdLst>
                    <a:gd name="T0" fmla="*/ 0 w 255"/>
                    <a:gd name="T1" fmla="*/ 93 h 230"/>
                    <a:gd name="T2" fmla="*/ 0 w 255"/>
                    <a:gd name="T3" fmla="*/ 197 h 230"/>
                    <a:gd name="T4" fmla="*/ 5 w 255"/>
                    <a:gd name="T5" fmla="*/ 197 h 230"/>
                    <a:gd name="T6" fmla="*/ 40 w 255"/>
                    <a:gd name="T7" fmla="*/ 197 h 230"/>
                    <a:gd name="T8" fmla="*/ 52 w 255"/>
                    <a:gd name="T9" fmla="*/ 197 h 230"/>
                    <a:gd name="T10" fmla="*/ 52 w 255"/>
                    <a:gd name="T11" fmla="*/ 209 h 230"/>
                    <a:gd name="T12" fmla="*/ 52 w 255"/>
                    <a:gd name="T13" fmla="*/ 230 h 230"/>
                    <a:gd name="T14" fmla="*/ 64 w 255"/>
                    <a:gd name="T15" fmla="*/ 230 h 230"/>
                    <a:gd name="T16" fmla="*/ 64 w 255"/>
                    <a:gd name="T17" fmla="*/ 209 h 230"/>
                    <a:gd name="T18" fmla="*/ 64 w 255"/>
                    <a:gd name="T19" fmla="*/ 197 h 230"/>
                    <a:gd name="T20" fmla="*/ 76 w 255"/>
                    <a:gd name="T21" fmla="*/ 197 h 230"/>
                    <a:gd name="T22" fmla="*/ 111 w 255"/>
                    <a:gd name="T23" fmla="*/ 197 h 230"/>
                    <a:gd name="T24" fmla="*/ 120 w 255"/>
                    <a:gd name="T25" fmla="*/ 197 h 230"/>
                    <a:gd name="T26" fmla="*/ 120 w 255"/>
                    <a:gd name="T27" fmla="*/ 209 h 230"/>
                    <a:gd name="T28" fmla="*/ 120 w 255"/>
                    <a:gd name="T29" fmla="*/ 230 h 230"/>
                    <a:gd name="T30" fmla="*/ 135 w 255"/>
                    <a:gd name="T31" fmla="*/ 230 h 230"/>
                    <a:gd name="T32" fmla="*/ 135 w 255"/>
                    <a:gd name="T33" fmla="*/ 209 h 230"/>
                    <a:gd name="T34" fmla="*/ 135 w 255"/>
                    <a:gd name="T35" fmla="*/ 197 h 230"/>
                    <a:gd name="T36" fmla="*/ 144 w 255"/>
                    <a:gd name="T37" fmla="*/ 197 h 230"/>
                    <a:gd name="T38" fmla="*/ 182 w 255"/>
                    <a:gd name="T39" fmla="*/ 197 h 230"/>
                    <a:gd name="T40" fmla="*/ 191 w 255"/>
                    <a:gd name="T41" fmla="*/ 197 h 230"/>
                    <a:gd name="T42" fmla="*/ 191 w 255"/>
                    <a:gd name="T43" fmla="*/ 209 h 230"/>
                    <a:gd name="T44" fmla="*/ 191 w 255"/>
                    <a:gd name="T45" fmla="*/ 230 h 230"/>
                    <a:gd name="T46" fmla="*/ 206 w 255"/>
                    <a:gd name="T47" fmla="*/ 230 h 230"/>
                    <a:gd name="T48" fmla="*/ 206 w 255"/>
                    <a:gd name="T49" fmla="*/ 209 h 230"/>
                    <a:gd name="T50" fmla="*/ 206 w 255"/>
                    <a:gd name="T51" fmla="*/ 197 h 230"/>
                    <a:gd name="T52" fmla="*/ 215 w 255"/>
                    <a:gd name="T53" fmla="*/ 197 h 230"/>
                    <a:gd name="T54" fmla="*/ 251 w 255"/>
                    <a:gd name="T55" fmla="*/ 197 h 230"/>
                    <a:gd name="T56" fmla="*/ 255 w 255"/>
                    <a:gd name="T57" fmla="*/ 197 h 230"/>
                    <a:gd name="T58" fmla="*/ 255 w 255"/>
                    <a:gd name="T59" fmla="*/ 93 h 230"/>
                    <a:gd name="T60" fmla="*/ 239 w 255"/>
                    <a:gd name="T61" fmla="*/ 93 h 230"/>
                    <a:gd name="T62" fmla="*/ 239 w 255"/>
                    <a:gd name="T63" fmla="*/ 116 h 230"/>
                    <a:gd name="T64" fmla="*/ 215 w 255"/>
                    <a:gd name="T65" fmla="*/ 116 h 230"/>
                    <a:gd name="T66" fmla="*/ 215 w 255"/>
                    <a:gd name="T67" fmla="*/ 93 h 230"/>
                    <a:gd name="T68" fmla="*/ 189 w 255"/>
                    <a:gd name="T69" fmla="*/ 93 h 230"/>
                    <a:gd name="T70" fmla="*/ 189 w 255"/>
                    <a:gd name="T71" fmla="*/ 116 h 230"/>
                    <a:gd name="T72" fmla="*/ 165 w 255"/>
                    <a:gd name="T73" fmla="*/ 116 h 230"/>
                    <a:gd name="T74" fmla="*/ 165 w 255"/>
                    <a:gd name="T75" fmla="*/ 93 h 230"/>
                    <a:gd name="T76" fmla="*/ 144 w 255"/>
                    <a:gd name="T77" fmla="*/ 93 h 230"/>
                    <a:gd name="T78" fmla="*/ 144 w 255"/>
                    <a:gd name="T79" fmla="*/ 0 h 230"/>
                    <a:gd name="T80" fmla="*/ 111 w 255"/>
                    <a:gd name="T81" fmla="*/ 0 h 230"/>
                    <a:gd name="T82" fmla="*/ 111 w 255"/>
                    <a:gd name="T83" fmla="*/ 93 h 230"/>
                    <a:gd name="T84" fmla="*/ 90 w 255"/>
                    <a:gd name="T85" fmla="*/ 93 h 230"/>
                    <a:gd name="T86" fmla="*/ 90 w 255"/>
                    <a:gd name="T87" fmla="*/ 116 h 230"/>
                    <a:gd name="T88" fmla="*/ 66 w 255"/>
                    <a:gd name="T89" fmla="*/ 116 h 230"/>
                    <a:gd name="T90" fmla="*/ 66 w 255"/>
                    <a:gd name="T91" fmla="*/ 93 h 230"/>
                    <a:gd name="T92" fmla="*/ 40 w 255"/>
                    <a:gd name="T93" fmla="*/ 93 h 230"/>
                    <a:gd name="T94" fmla="*/ 40 w 255"/>
                    <a:gd name="T95" fmla="*/ 116 h 230"/>
                    <a:gd name="T96" fmla="*/ 16 w 255"/>
                    <a:gd name="T97" fmla="*/ 116 h 230"/>
                    <a:gd name="T98" fmla="*/ 16 w 255"/>
                    <a:gd name="T99" fmla="*/ 93 h 230"/>
                    <a:gd name="T100" fmla="*/ 0 w 255"/>
                    <a:gd name="T101" fmla="*/ 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230">
                      <a:moveTo>
                        <a:pt x="0" y="93"/>
                      </a:moveTo>
                      <a:lnTo>
                        <a:pt x="0" y="197"/>
                      </a:lnTo>
                      <a:lnTo>
                        <a:pt x="5" y="197"/>
                      </a:lnTo>
                      <a:lnTo>
                        <a:pt x="40" y="197"/>
                      </a:lnTo>
                      <a:lnTo>
                        <a:pt x="52" y="197"/>
                      </a:lnTo>
                      <a:lnTo>
                        <a:pt x="52" y="209"/>
                      </a:lnTo>
                      <a:lnTo>
                        <a:pt x="52" y="230"/>
                      </a:lnTo>
                      <a:lnTo>
                        <a:pt x="64" y="230"/>
                      </a:lnTo>
                      <a:lnTo>
                        <a:pt x="64" y="209"/>
                      </a:lnTo>
                      <a:lnTo>
                        <a:pt x="64" y="197"/>
                      </a:lnTo>
                      <a:lnTo>
                        <a:pt x="76" y="197"/>
                      </a:lnTo>
                      <a:lnTo>
                        <a:pt x="111" y="197"/>
                      </a:lnTo>
                      <a:lnTo>
                        <a:pt x="120" y="197"/>
                      </a:lnTo>
                      <a:lnTo>
                        <a:pt x="120" y="209"/>
                      </a:lnTo>
                      <a:lnTo>
                        <a:pt x="120" y="230"/>
                      </a:lnTo>
                      <a:lnTo>
                        <a:pt x="135" y="230"/>
                      </a:lnTo>
                      <a:lnTo>
                        <a:pt x="135" y="209"/>
                      </a:lnTo>
                      <a:lnTo>
                        <a:pt x="135" y="197"/>
                      </a:lnTo>
                      <a:lnTo>
                        <a:pt x="144" y="197"/>
                      </a:lnTo>
                      <a:lnTo>
                        <a:pt x="182" y="197"/>
                      </a:lnTo>
                      <a:lnTo>
                        <a:pt x="191" y="197"/>
                      </a:lnTo>
                      <a:lnTo>
                        <a:pt x="191" y="209"/>
                      </a:lnTo>
                      <a:lnTo>
                        <a:pt x="191" y="230"/>
                      </a:lnTo>
                      <a:lnTo>
                        <a:pt x="206" y="230"/>
                      </a:lnTo>
                      <a:lnTo>
                        <a:pt x="206" y="209"/>
                      </a:lnTo>
                      <a:lnTo>
                        <a:pt x="206" y="197"/>
                      </a:lnTo>
                      <a:lnTo>
                        <a:pt x="215" y="197"/>
                      </a:lnTo>
                      <a:lnTo>
                        <a:pt x="251" y="197"/>
                      </a:lnTo>
                      <a:lnTo>
                        <a:pt x="255" y="197"/>
                      </a:lnTo>
                      <a:lnTo>
                        <a:pt x="255" y="93"/>
                      </a:lnTo>
                      <a:lnTo>
                        <a:pt x="239" y="93"/>
                      </a:lnTo>
                      <a:lnTo>
                        <a:pt x="239" y="116"/>
                      </a:lnTo>
                      <a:lnTo>
                        <a:pt x="215" y="116"/>
                      </a:lnTo>
                      <a:lnTo>
                        <a:pt x="215" y="93"/>
                      </a:lnTo>
                      <a:lnTo>
                        <a:pt x="189" y="93"/>
                      </a:lnTo>
                      <a:lnTo>
                        <a:pt x="189" y="116"/>
                      </a:lnTo>
                      <a:lnTo>
                        <a:pt x="165" y="116"/>
                      </a:lnTo>
                      <a:lnTo>
                        <a:pt x="165" y="93"/>
                      </a:lnTo>
                      <a:lnTo>
                        <a:pt x="144" y="93"/>
                      </a:lnTo>
                      <a:lnTo>
                        <a:pt x="144" y="0"/>
                      </a:lnTo>
                      <a:lnTo>
                        <a:pt x="111" y="0"/>
                      </a:lnTo>
                      <a:lnTo>
                        <a:pt x="111" y="93"/>
                      </a:lnTo>
                      <a:lnTo>
                        <a:pt x="90" y="93"/>
                      </a:lnTo>
                      <a:lnTo>
                        <a:pt x="90" y="116"/>
                      </a:lnTo>
                      <a:lnTo>
                        <a:pt x="66" y="116"/>
                      </a:lnTo>
                      <a:lnTo>
                        <a:pt x="66" y="93"/>
                      </a:lnTo>
                      <a:lnTo>
                        <a:pt x="40" y="93"/>
                      </a:lnTo>
                      <a:lnTo>
                        <a:pt x="40" y="116"/>
                      </a:lnTo>
                      <a:lnTo>
                        <a:pt x="16" y="116"/>
                      </a:lnTo>
                      <a:lnTo>
                        <a:pt x="16" y="93"/>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 name="Freeform 366"/>
                <p:cNvSpPr/>
                <p:nvPr/>
              </p:nvSpPr>
              <p:spPr bwMode="auto">
                <a:xfrm>
                  <a:off x="7346950" y="1928813"/>
                  <a:ext cx="577850" cy="296863"/>
                </a:xfrm>
                <a:custGeom>
                  <a:avLst/>
                  <a:gdLst>
                    <a:gd name="T0" fmla="*/ 364 w 364"/>
                    <a:gd name="T1" fmla="*/ 0 h 187"/>
                    <a:gd name="T2" fmla="*/ 340 w 364"/>
                    <a:gd name="T3" fmla="*/ 0 h 187"/>
                    <a:gd name="T4" fmla="*/ 340 w 364"/>
                    <a:gd name="T5" fmla="*/ 30 h 187"/>
                    <a:gd name="T6" fmla="*/ 309 w 364"/>
                    <a:gd name="T7" fmla="*/ 30 h 187"/>
                    <a:gd name="T8" fmla="*/ 305 w 364"/>
                    <a:gd name="T9" fmla="*/ 30 h 187"/>
                    <a:gd name="T10" fmla="*/ 305 w 364"/>
                    <a:gd name="T11" fmla="*/ 0 h 187"/>
                    <a:gd name="T12" fmla="*/ 269 w 364"/>
                    <a:gd name="T13" fmla="*/ 0 h 187"/>
                    <a:gd name="T14" fmla="*/ 269 w 364"/>
                    <a:gd name="T15" fmla="*/ 30 h 187"/>
                    <a:gd name="T16" fmla="*/ 236 w 364"/>
                    <a:gd name="T17" fmla="*/ 30 h 187"/>
                    <a:gd name="T18" fmla="*/ 236 w 364"/>
                    <a:gd name="T19" fmla="*/ 0 h 187"/>
                    <a:gd name="T20" fmla="*/ 198 w 364"/>
                    <a:gd name="T21" fmla="*/ 0 h 187"/>
                    <a:gd name="T22" fmla="*/ 198 w 364"/>
                    <a:gd name="T23" fmla="*/ 30 h 187"/>
                    <a:gd name="T24" fmla="*/ 165 w 364"/>
                    <a:gd name="T25" fmla="*/ 30 h 187"/>
                    <a:gd name="T26" fmla="*/ 165 w 364"/>
                    <a:gd name="T27" fmla="*/ 0 h 187"/>
                    <a:gd name="T28" fmla="*/ 130 w 364"/>
                    <a:gd name="T29" fmla="*/ 0 h 187"/>
                    <a:gd name="T30" fmla="*/ 130 w 364"/>
                    <a:gd name="T31" fmla="*/ 30 h 187"/>
                    <a:gd name="T32" fmla="*/ 94 w 364"/>
                    <a:gd name="T33" fmla="*/ 30 h 187"/>
                    <a:gd name="T34" fmla="*/ 94 w 364"/>
                    <a:gd name="T35" fmla="*/ 0 h 187"/>
                    <a:gd name="T36" fmla="*/ 59 w 364"/>
                    <a:gd name="T37" fmla="*/ 0 h 187"/>
                    <a:gd name="T38" fmla="*/ 59 w 364"/>
                    <a:gd name="T39" fmla="*/ 30 h 187"/>
                    <a:gd name="T40" fmla="*/ 54 w 364"/>
                    <a:gd name="T41" fmla="*/ 30 h 187"/>
                    <a:gd name="T42" fmla="*/ 26 w 364"/>
                    <a:gd name="T43" fmla="*/ 30 h 187"/>
                    <a:gd name="T44" fmla="*/ 26 w 364"/>
                    <a:gd name="T45" fmla="*/ 0 h 187"/>
                    <a:gd name="T46" fmla="*/ 0 w 364"/>
                    <a:gd name="T47" fmla="*/ 0 h 187"/>
                    <a:gd name="T48" fmla="*/ 0 w 364"/>
                    <a:gd name="T49" fmla="*/ 187 h 187"/>
                    <a:gd name="T50" fmla="*/ 139 w 364"/>
                    <a:gd name="T51" fmla="*/ 187 h 187"/>
                    <a:gd name="T52" fmla="*/ 139 w 364"/>
                    <a:gd name="T53" fmla="*/ 113 h 187"/>
                    <a:gd name="T54" fmla="*/ 234 w 364"/>
                    <a:gd name="T55" fmla="*/ 113 h 187"/>
                    <a:gd name="T56" fmla="*/ 234 w 364"/>
                    <a:gd name="T57" fmla="*/ 187 h 187"/>
                    <a:gd name="T58" fmla="*/ 364 w 364"/>
                    <a:gd name="T59" fmla="*/ 187 h 187"/>
                    <a:gd name="T60" fmla="*/ 364 w 364"/>
                    <a:gd name="T6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4" h="187">
                      <a:moveTo>
                        <a:pt x="364" y="0"/>
                      </a:moveTo>
                      <a:lnTo>
                        <a:pt x="340" y="0"/>
                      </a:lnTo>
                      <a:lnTo>
                        <a:pt x="340" y="30"/>
                      </a:lnTo>
                      <a:lnTo>
                        <a:pt x="309" y="30"/>
                      </a:lnTo>
                      <a:lnTo>
                        <a:pt x="305" y="30"/>
                      </a:lnTo>
                      <a:lnTo>
                        <a:pt x="305" y="0"/>
                      </a:lnTo>
                      <a:lnTo>
                        <a:pt x="269" y="0"/>
                      </a:lnTo>
                      <a:lnTo>
                        <a:pt x="269" y="30"/>
                      </a:lnTo>
                      <a:lnTo>
                        <a:pt x="236" y="30"/>
                      </a:lnTo>
                      <a:lnTo>
                        <a:pt x="236" y="0"/>
                      </a:lnTo>
                      <a:lnTo>
                        <a:pt x="198" y="0"/>
                      </a:lnTo>
                      <a:lnTo>
                        <a:pt x="198" y="30"/>
                      </a:lnTo>
                      <a:lnTo>
                        <a:pt x="165" y="30"/>
                      </a:lnTo>
                      <a:lnTo>
                        <a:pt x="165" y="0"/>
                      </a:lnTo>
                      <a:lnTo>
                        <a:pt x="130" y="0"/>
                      </a:lnTo>
                      <a:lnTo>
                        <a:pt x="130" y="30"/>
                      </a:lnTo>
                      <a:lnTo>
                        <a:pt x="94" y="30"/>
                      </a:lnTo>
                      <a:lnTo>
                        <a:pt x="94" y="0"/>
                      </a:lnTo>
                      <a:lnTo>
                        <a:pt x="59" y="0"/>
                      </a:lnTo>
                      <a:lnTo>
                        <a:pt x="59" y="30"/>
                      </a:lnTo>
                      <a:lnTo>
                        <a:pt x="54" y="30"/>
                      </a:lnTo>
                      <a:lnTo>
                        <a:pt x="26" y="30"/>
                      </a:lnTo>
                      <a:lnTo>
                        <a:pt x="26" y="0"/>
                      </a:lnTo>
                      <a:lnTo>
                        <a:pt x="0" y="0"/>
                      </a:lnTo>
                      <a:lnTo>
                        <a:pt x="0" y="187"/>
                      </a:lnTo>
                      <a:lnTo>
                        <a:pt x="139" y="187"/>
                      </a:lnTo>
                      <a:lnTo>
                        <a:pt x="139" y="113"/>
                      </a:lnTo>
                      <a:lnTo>
                        <a:pt x="234" y="113"/>
                      </a:lnTo>
                      <a:lnTo>
                        <a:pt x="234" y="187"/>
                      </a:lnTo>
                      <a:lnTo>
                        <a:pt x="364" y="187"/>
                      </a:lnTo>
                      <a:lnTo>
                        <a:pt x="3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 name="Freeform 367"/>
                <p:cNvSpPr/>
                <p:nvPr/>
              </p:nvSpPr>
              <p:spPr bwMode="auto">
                <a:xfrm>
                  <a:off x="7688262" y="1612900"/>
                  <a:ext cx="165100" cy="104775"/>
                </a:xfrm>
                <a:custGeom>
                  <a:avLst/>
                  <a:gdLst>
                    <a:gd name="T0" fmla="*/ 0 w 104"/>
                    <a:gd name="T1" fmla="*/ 0 h 66"/>
                    <a:gd name="T2" fmla="*/ 0 w 104"/>
                    <a:gd name="T3" fmla="*/ 66 h 66"/>
                    <a:gd name="T4" fmla="*/ 104 w 104"/>
                    <a:gd name="T5" fmla="*/ 33 h 66"/>
                    <a:gd name="T6" fmla="*/ 0 w 104"/>
                    <a:gd name="T7" fmla="*/ 0 h 66"/>
                  </a:gdLst>
                  <a:ahLst/>
                  <a:cxnLst>
                    <a:cxn ang="0">
                      <a:pos x="T0" y="T1"/>
                    </a:cxn>
                    <a:cxn ang="0">
                      <a:pos x="T2" y="T3"/>
                    </a:cxn>
                    <a:cxn ang="0">
                      <a:pos x="T4" y="T5"/>
                    </a:cxn>
                    <a:cxn ang="0">
                      <a:pos x="T6" y="T7"/>
                    </a:cxn>
                  </a:cxnLst>
                  <a:rect l="0" t="0" r="r" b="b"/>
                  <a:pathLst>
                    <a:path w="104" h="66">
                      <a:moveTo>
                        <a:pt x="0" y="0"/>
                      </a:moveTo>
                      <a:lnTo>
                        <a:pt x="0" y="66"/>
                      </a:lnTo>
                      <a:lnTo>
                        <a:pt x="104" y="3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 name="Freeform 368"/>
                <p:cNvSpPr/>
                <p:nvPr/>
              </p:nvSpPr>
              <p:spPr bwMode="auto">
                <a:xfrm>
                  <a:off x="6862762" y="1241425"/>
                  <a:ext cx="592138" cy="157163"/>
                </a:xfrm>
                <a:custGeom>
                  <a:avLst/>
                  <a:gdLst>
                    <a:gd name="T0" fmla="*/ 49 w 373"/>
                    <a:gd name="T1" fmla="*/ 99 h 99"/>
                    <a:gd name="T2" fmla="*/ 59 w 373"/>
                    <a:gd name="T3" fmla="*/ 99 h 99"/>
                    <a:gd name="T4" fmla="*/ 314 w 373"/>
                    <a:gd name="T5" fmla="*/ 99 h 99"/>
                    <a:gd name="T6" fmla="*/ 319 w 373"/>
                    <a:gd name="T7" fmla="*/ 99 h 99"/>
                    <a:gd name="T8" fmla="*/ 373 w 373"/>
                    <a:gd name="T9" fmla="*/ 0 h 99"/>
                    <a:gd name="T10" fmla="*/ 371 w 373"/>
                    <a:gd name="T11" fmla="*/ 0 h 99"/>
                    <a:gd name="T12" fmla="*/ 316 w 373"/>
                    <a:gd name="T13" fmla="*/ 0 h 99"/>
                    <a:gd name="T14" fmla="*/ 271 w 373"/>
                    <a:gd name="T15" fmla="*/ 0 h 99"/>
                    <a:gd name="T16" fmla="*/ 99 w 373"/>
                    <a:gd name="T17" fmla="*/ 0 h 99"/>
                    <a:gd name="T18" fmla="*/ 56 w 373"/>
                    <a:gd name="T19" fmla="*/ 0 h 99"/>
                    <a:gd name="T20" fmla="*/ 0 w 373"/>
                    <a:gd name="T21" fmla="*/ 0 h 99"/>
                    <a:gd name="T22" fmla="*/ 49 w 373"/>
                    <a:gd name="T2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99">
                      <a:moveTo>
                        <a:pt x="49" y="99"/>
                      </a:moveTo>
                      <a:lnTo>
                        <a:pt x="59" y="99"/>
                      </a:lnTo>
                      <a:lnTo>
                        <a:pt x="314" y="99"/>
                      </a:lnTo>
                      <a:lnTo>
                        <a:pt x="319" y="99"/>
                      </a:lnTo>
                      <a:lnTo>
                        <a:pt x="373" y="0"/>
                      </a:lnTo>
                      <a:lnTo>
                        <a:pt x="371" y="0"/>
                      </a:lnTo>
                      <a:lnTo>
                        <a:pt x="316" y="0"/>
                      </a:lnTo>
                      <a:lnTo>
                        <a:pt x="271" y="0"/>
                      </a:lnTo>
                      <a:lnTo>
                        <a:pt x="99" y="0"/>
                      </a:lnTo>
                      <a:lnTo>
                        <a:pt x="56" y="0"/>
                      </a:lnTo>
                      <a:lnTo>
                        <a:pt x="0" y="0"/>
                      </a:lnTo>
                      <a:lnTo>
                        <a:pt x="49"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 name="Freeform 369"/>
                <p:cNvSpPr/>
                <p:nvPr/>
              </p:nvSpPr>
              <p:spPr bwMode="auto">
                <a:xfrm>
                  <a:off x="6858000" y="1274763"/>
                  <a:ext cx="593725" cy="280988"/>
                </a:xfrm>
                <a:custGeom>
                  <a:avLst/>
                  <a:gdLst>
                    <a:gd name="T0" fmla="*/ 0 w 158"/>
                    <a:gd name="T1" fmla="*/ 75 h 75"/>
                    <a:gd name="T2" fmla="*/ 158 w 158"/>
                    <a:gd name="T3" fmla="*/ 75 h 75"/>
                    <a:gd name="T4" fmla="*/ 158 w 158"/>
                    <a:gd name="T5" fmla="*/ 0 h 75"/>
                    <a:gd name="T6" fmla="*/ 140 w 158"/>
                    <a:gd name="T7" fmla="*/ 35 h 75"/>
                    <a:gd name="T8" fmla="*/ 139 w 158"/>
                    <a:gd name="T9" fmla="*/ 37 h 75"/>
                    <a:gd name="T10" fmla="*/ 136 w 158"/>
                    <a:gd name="T11" fmla="*/ 37 h 75"/>
                    <a:gd name="T12" fmla="*/ 131 w 158"/>
                    <a:gd name="T13" fmla="*/ 37 h 75"/>
                    <a:gd name="T14" fmla="*/ 92 w 158"/>
                    <a:gd name="T15" fmla="*/ 37 h 75"/>
                    <a:gd name="T16" fmla="*/ 92 w 158"/>
                    <a:gd name="T17" fmla="*/ 39 h 75"/>
                    <a:gd name="T18" fmla="*/ 90 w 158"/>
                    <a:gd name="T19" fmla="*/ 46 h 75"/>
                    <a:gd name="T20" fmla="*/ 80 w 158"/>
                    <a:gd name="T21" fmla="*/ 51 h 75"/>
                    <a:gd name="T22" fmla="*/ 69 w 158"/>
                    <a:gd name="T23" fmla="*/ 46 h 75"/>
                    <a:gd name="T24" fmla="*/ 67 w 158"/>
                    <a:gd name="T25" fmla="*/ 39 h 75"/>
                    <a:gd name="T26" fmla="*/ 68 w 158"/>
                    <a:gd name="T27" fmla="*/ 37 h 75"/>
                    <a:gd name="T28" fmla="*/ 29 w 158"/>
                    <a:gd name="T29" fmla="*/ 37 h 75"/>
                    <a:gd name="T30" fmla="*/ 22 w 158"/>
                    <a:gd name="T31" fmla="*/ 37 h 75"/>
                    <a:gd name="T32" fmla="*/ 19 w 158"/>
                    <a:gd name="T33" fmla="*/ 37 h 75"/>
                    <a:gd name="T34" fmla="*/ 18 w 158"/>
                    <a:gd name="T35" fmla="*/ 35 h 75"/>
                    <a:gd name="T36" fmla="*/ 0 w 158"/>
                    <a:gd name="T37" fmla="*/ 1 h 75"/>
                    <a:gd name="T38" fmla="*/ 0 w 158"/>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75">
                      <a:moveTo>
                        <a:pt x="0" y="75"/>
                      </a:moveTo>
                      <a:cubicBezTo>
                        <a:pt x="158" y="75"/>
                        <a:pt x="158" y="75"/>
                        <a:pt x="158" y="75"/>
                      </a:cubicBezTo>
                      <a:cubicBezTo>
                        <a:pt x="158" y="0"/>
                        <a:pt x="158" y="0"/>
                        <a:pt x="158" y="0"/>
                      </a:cubicBezTo>
                      <a:cubicBezTo>
                        <a:pt x="140" y="35"/>
                        <a:pt x="140" y="35"/>
                        <a:pt x="140" y="35"/>
                      </a:cubicBezTo>
                      <a:cubicBezTo>
                        <a:pt x="139" y="37"/>
                        <a:pt x="139" y="37"/>
                        <a:pt x="139" y="37"/>
                      </a:cubicBezTo>
                      <a:cubicBezTo>
                        <a:pt x="136" y="37"/>
                        <a:pt x="136" y="37"/>
                        <a:pt x="136" y="37"/>
                      </a:cubicBezTo>
                      <a:cubicBezTo>
                        <a:pt x="131" y="37"/>
                        <a:pt x="131" y="37"/>
                        <a:pt x="131" y="37"/>
                      </a:cubicBezTo>
                      <a:cubicBezTo>
                        <a:pt x="92" y="37"/>
                        <a:pt x="92" y="37"/>
                        <a:pt x="92" y="37"/>
                      </a:cubicBezTo>
                      <a:cubicBezTo>
                        <a:pt x="92" y="38"/>
                        <a:pt x="92" y="38"/>
                        <a:pt x="92" y="39"/>
                      </a:cubicBezTo>
                      <a:cubicBezTo>
                        <a:pt x="92" y="42"/>
                        <a:pt x="91" y="44"/>
                        <a:pt x="90" y="46"/>
                      </a:cubicBezTo>
                      <a:cubicBezTo>
                        <a:pt x="88" y="50"/>
                        <a:pt x="84" y="51"/>
                        <a:pt x="80" y="51"/>
                      </a:cubicBezTo>
                      <a:cubicBezTo>
                        <a:pt x="75" y="51"/>
                        <a:pt x="72" y="50"/>
                        <a:pt x="69" y="46"/>
                      </a:cubicBezTo>
                      <a:cubicBezTo>
                        <a:pt x="68" y="44"/>
                        <a:pt x="67" y="42"/>
                        <a:pt x="67" y="39"/>
                      </a:cubicBezTo>
                      <a:cubicBezTo>
                        <a:pt x="67" y="38"/>
                        <a:pt x="68" y="38"/>
                        <a:pt x="68" y="37"/>
                      </a:cubicBezTo>
                      <a:cubicBezTo>
                        <a:pt x="29" y="37"/>
                        <a:pt x="29" y="37"/>
                        <a:pt x="29" y="37"/>
                      </a:cubicBezTo>
                      <a:cubicBezTo>
                        <a:pt x="22" y="37"/>
                        <a:pt x="22" y="37"/>
                        <a:pt x="22" y="37"/>
                      </a:cubicBezTo>
                      <a:cubicBezTo>
                        <a:pt x="19" y="37"/>
                        <a:pt x="19" y="37"/>
                        <a:pt x="19" y="37"/>
                      </a:cubicBezTo>
                      <a:cubicBezTo>
                        <a:pt x="18" y="35"/>
                        <a:pt x="18" y="35"/>
                        <a:pt x="18" y="35"/>
                      </a:cubicBezTo>
                      <a:cubicBezTo>
                        <a:pt x="0" y="1"/>
                        <a:pt x="0" y="1"/>
                        <a:pt x="0" y="1"/>
                      </a:cubicBezTo>
                      <a:lnTo>
                        <a:pt x="0"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 name="Freeform 370"/>
                <p:cNvSpPr/>
                <p:nvPr/>
              </p:nvSpPr>
              <p:spPr bwMode="auto">
                <a:xfrm>
                  <a:off x="6951662" y="1027113"/>
                  <a:ext cx="412750" cy="195263"/>
                </a:xfrm>
                <a:custGeom>
                  <a:avLst/>
                  <a:gdLst>
                    <a:gd name="T0" fmla="*/ 110 w 110"/>
                    <a:gd name="T1" fmla="*/ 52 h 52"/>
                    <a:gd name="T2" fmla="*/ 110 w 110"/>
                    <a:gd name="T3" fmla="*/ 23 h 52"/>
                    <a:gd name="T4" fmla="*/ 89 w 110"/>
                    <a:gd name="T5" fmla="*/ 0 h 52"/>
                    <a:gd name="T6" fmla="*/ 21 w 110"/>
                    <a:gd name="T7" fmla="*/ 0 h 52"/>
                    <a:gd name="T8" fmla="*/ 0 w 110"/>
                    <a:gd name="T9" fmla="*/ 23 h 52"/>
                    <a:gd name="T10" fmla="*/ 0 w 110"/>
                    <a:gd name="T11" fmla="*/ 52 h 52"/>
                    <a:gd name="T12" fmla="*/ 18 w 110"/>
                    <a:gd name="T13" fmla="*/ 52 h 52"/>
                    <a:gd name="T14" fmla="*/ 18 w 110"/>
                    <a:gd name="T15" fmla="*/ 23 h 52"/>
                    <a:gd name="T16" fmla="*/ 21 w 110"/>
                    <a:gd name="T17" fmla="*/ 19 h 52"/>
                    <a:gd name="T18" fmla="*/ 89 w 110"/>
                    <a:gd name="T19" fmla="*/ 19 h 52"/>
                    <a:gd name="T20" fmla="*/ 91 w 110"/>
                    <a:gd name="T21" fmla="*/ 23 h 52"/>
                    <a:gd name="T22" fmla="*/ 91 w 110"/>
                    <a:gd name="T23" fmla="*/ 52 h 52"/>
                    <a:gd name="T24" fmla="*/ 110 w 110"/>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52">
                      <a:moveTo>
                        <a:pt x="110" y="52"/>
                      </a:moveTo>
                      <a:cubicBezTo>
                        <a:pt x="110" y="23"/>
                        <a:pt x="110" y="23"/>
                        <a:pt x="110" y="23"/>
                      </a:cubicBezTo>
                      <a:cubicBezTo>
                        <a:pt x="110" y="11"/>
                        <a:pt x="101" y="0"/>
                        <a:pt x="89" y="0"/>
                      </a:cubicBezTo>
                      <a:cubicBezTo>
                        <a:pt x="21" y="0"/>
                        <a:pt x="21" y="0"/>
                        <a:pt x="21" y="0"/>
                      </a:cubicBezTo>
                      <a:cubicBezTo>
                        <a:pt x="9" y="0"/>
                        <a:pt x="0" y="11"/>
                        <a:pt x="0" y="23"/>
                      </a:cubicBezTo>
                      <a:cubicBezTo>
                        <a:pt x="0" y="52"/>
                        <a:pt x="0" y="52"/>
                        <a:pt x="0" y="52"/>
                      </a:cubicBezTo>
                      <a:cubicBezTo>
                        <a:pt x="18" y="52"/>
                        <a:pt x="18" y="52"/>
                        <a:pt x="18" y="52"/>
                      </a:cubicBezTo>
                      <a:cubicBezTo>
                        <a:pt x="18" y="23"/>
                        <a:pt x="18" y="23"/>
                        <a:pt x="18" y="23"/>
                      </a:cubicBezTo>
                      <a:cubicBezTo>
                        <a:pt x="18" y="21"/>
                        <a:pt x="19" y="19"/>
                        <a:pt x="21" y="19"/>
                      </a:cubicBezTo>
                      <a:cubicBezTo>
                        <a:pt x="89" y="19"/>
                        <a:pt x="89" y="19"/>
                        <a:pt x="89" y="19"/>
                      </a:cubicBezTo>
                      <a:cubicBezTo>
                        <a:pt x="90" y="19"/>
                        <a:pt x="91" y="21"/>
                        <a:pt x="91" y="23"/>
                      </a:cubicBezTo>
                      <a:cubicBezTo>
                        <a:pt x="91" y="52"/>
                        <a:pt x="91" y="52"/>
                        <a:pt x="91" y="52"/>
                      </a:cubicBezTo>
                      <a:lnTo>
                        <a:pt x="11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 name="Freeform 371"/>
                <p:cNvSpPr/>
                <p:nvPr/>
              </p:nvSpPr>
              <p:spPr bwMode="auto">
                <a:xfrm>
                  <a:off x="6711950" y="628650"/>
                  <a:ext cx="198438" cy="217488"/>
                </a:xfrm>
                <a:custGeom>
                  <a:avLst/>
                  <a:gdLst>
                    <a:gd name="T0" fmla="*/ 34 w 53"/>
                    <a:gd name="T1" fmla="*/ 0 h 58"/>
                    <a:gd name="T2" fmla="*/ 15 w 53"/>
                    <a:gd name="T3" fmla="*/ 15 h 58"/>
                    <a:gd name="T4" fmla="*/ 7 w 53"/>
                    <a:gd name="T5" fmla="*/ 17 h 58"/>
                    <a:gd name="T6" fmla="*/ 7 w 53"/>
                    <a:gd name="T7" fmla="*/ 18 h 58"/>
                    <a:gd name="T8" fmla="*/ 15 w 53"/>
                    <a:gd name="T9" fmla="*/ 53 h 58"/>
                    <a:gd name="T10" fmla="*/ 46 w 53"/>
                    <a:gd name="T11" fmla="*/ 36 h 58"/>
                    <a:gd name="T12" fmla="*/ 39 w 53"/>
                    <a:gd name="T13" fmla="*/ 1 h 58"/>
                    <a:gd name="T14" fmla="*/ 34 w 53"/>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8">
                      <a:moveTo>
                        <a:pt x="34" y="0"/>
                      </a:moveTo>
                      <a:cubicBezTo>
                        <a:pt x="30" y="7"/>
                        <a:pt x="23" y="12"/>
                        <a:pt x="15" y="15"/>
                      </a:cubicBezTo>
                      <a:cubicBezTo>
                        <a:pt x="12" y="16"/>
                        <a:pt x="10" y="17"/>
                        <a:pt x="7" y="17"/>
                      </a:cubicBezTo>
                      <a:cubicBezTo>
                        <a:pt x="7" y="17"/>
                        <a:pt x="7" y="18"/>
                        <a:pt x="7" y="18"/>
                      </a:cubicBezTo>
                      <a:cubicBezTo>
                        <a:pt x="0" y="32"/>
                        <a:pt x="4" y="47"/>
                        <a:pt x="15" y="53"/>
                      </a:cubicBezTo>
                      <a:cubicBezTo>
                        <a:pt x="25" y="58"/>
                        <a:pt x="40" y="50"/>
                        <a:pt x="46" y="36"/>
                      </a:cubicBezTo>
                      <a:cubicBezTo>
                        <a:pt x="53" y="22"/>
                        <a:pt x="50" y="7"/>
                        <a:pt x="39" y="1"/>
                      </a:cubicBezTo>
                      <a:cubicBezTo>
                        <a:pt x="37" y="1"/>
                        <a:pt x="36"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 name="Freeform 372"/>
                <p:cNvSpPr/>
                <p:nvPr/>
              </p:nvSpPr>
              <p:spPr bwMode="auto">
                <a:xfrm>
                  <a:off x="6467475" y="369888"/>
                  <a:ext cx="398463" cy="311150"/>
                </a:xfrm>
                <a:custGeom>
                  <a:avLst/>
                  <a:gdLst>
                    <a:gd name="T0" fmla="*/ 37 w 106"/>
                    <a:gd name="T1" fmla="*/ 76 h 83"/>
                    <a:gd name="T2" fmla="*/ 76 w 106"/>
                    <a:gd name="T3" fmla="*/ 80 h 83"/>
                    <a:gd name="T4" fmla="*/ 78 w 106"/>
                    <a:gd name="T5" fmla="*/ 79 h 83"/>
                    <a:gd name="T6" fmla="*/ 93 w 106"/>
                    <a:gd name="T7" fmla="*/ 69 h 83"/>
                    <a:gd name="T8" fmla="*/ 97 w 106"/>
                    <a:gd name="T9" fmla="*/ 63 h 83"/>
                    <a:gd name="T10" fmla="*/ 69 w 106"/>
                    <a:gd name="T11" fmla="*/ 8 h 83"/>
                    <a:gd name="T12" fmla="*/ 27 w 106"/>
                    <a:gd name="T13" fmla="*/ 5 h 83"/>
                    <a:gd name="T14" fmla="*/ 8 w 106"/>
                    <a:gd name="T15" fmla="*/ 21 h 83"/>
                    <a:gd name="T16" fmla="*/ 37 w 106"/>
                    <a:gd name="T17"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83">
                      <a:moveTo>
                        <a:pt x="37" y="76"/>
                      </a:moveTo>
                      <a:cubicBezTo>
                        <a:pt x="50" y="82"/>
                        <a:pt x="65" y="83"/>
                        <a:pt x="76" y="80"/>
                      </a:cubicBezTo>
                      <a:cubicBezTo>
                        <a:pt x="77" y="80"/>
                        <a:pt x="77" y="79"/>
                        <a:pt x="78" y="79"/>
                      </a:cubicBezTo>
                      <a:cubicBezTo>
                        <a:pt x="84" y="77"/>
                        <a:pt x="89" y="74"/>
                        <a:pt x="93" y="69"/>
                      </a:cubicBezTo>
                      <a:cubicBezTo>
                        <a:pt x="94" y="67"/>
                        <a:pt x="96" y="65"/>
                        <a:pt x="97" y="63"/>
                      </a:cubicBezTo>
                      <a:cubicBezTo>
                        <a:pt x="106" y="44"/>
                        <a:pt x="93" y="19"/>
                        <a:pt x="69" y="8"/>
                      </a:cubicBezTo>
                      <a:cubicBezTo>
                        <a:pt x="54" y="1"/>
                        <a:pt x="39" y="0"/>
                        <a:pt x="27" y="5"/>
                      </a:cubicBezTo>
                      <a:cubicBezTo>
                        <a:pt x="19" y="8"/>
                        <a:pt x="12" y="13"/>
                        <a:pt x="8" y="21"/>
                      </a:cubicBezTo>
                      <a:cubicBezTo>
                        <a:pt x="0" y="40"/>
                        <a:pt x="12" y="65"/>
                        <a:pt x="37"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 name="Freeform 373"/>
                <p:cNvSpPr/>
                <p:nvPr/>
              </p:nvSpPr>
              <p:spPr bwMode="auto">
                <a:xfrm>
                  <a:off x="6956425" y="560388"/>
                  <a:ext cx="231775" cy="173038"/>
                </a:xfrm>
                <a:custGeom>
                  <a:avLst/>
                  <a:gdLst>
                    <a:gd name="T0" fmla="*/ 56 w 62"/>
                    <a:gd name="T1" fmla="*/ 32 h 46"/>
                    <a:gd name="T2" fmla="*/ 40 w 62"/>
                    <a:gd name="T3" fmla="*/ 0 h 46"/>
                    <a:gd name="T4" fmla="*/ 40 w 62"/>
                    <a:gd name="T5" fmla="*/ 0 h 46"/>
                    <a:gd name="T6" fmla="*/ 33 w 62"/>
                    <a:gd name="T7" fmla="*/ 3 h 46"/>
                    <a:gd name="T8" fmla="*/ 8 w 62"/>
                    <a:gd name="T9" fmla="*/ 4 h 46"/>
                    <a:gd name="T10" fmla="*/ 5 w 62"/>
                    <a:gd name="T11" fmla="*/ 8 h 46"/>
                    <a:gd name="T12" fmla="*/ 22 w 62"/>
                    <a:gd name="T13" fmla="*/ 40 h 46"/>
                    <a:gd name="T14" fmla="*/ 56 w 62"/>
                    <a:gd name="T15" fmla="*/ 3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46">
                      <a:moveTo>
                        <a:pt x="56" y="32"/>
                      </a:moveTo>
                      <a:cubicBezTo>
                        <a:pt x="62" y="21"/>
                        <a:pt x="54" y="7"/>
                        <a:pt x="40" y="0"/>
                      </a:cubicBezTo>
                      <a:cubicBezTo>
                        <a:pt x="40" y="0"/>
                        <a:pt x="40" y="0"/>
                        <a:pt x="40" y="0"/>
                      </a:cubicBezTo>
                      <a:cubicBezTo>
                        <a:pt x="37" y="1"/>
                        <a:pt x="35" y="2"/>
                        <a:pt x="33" y="3"/>
                      </a:cubicBezTo>
                      <a:cubicBezTo>
                        <a:pt x="24" y="6"/>
                        <a:pt x="16" y="7"/>
                        <a:pt x="8" y="4"/>
                      </a:cubicBezTo>
                      <a:cubicBezTo>
                        <a:pt x="7" y="5"/>
                        <a:pt x="6" y="7"/>
                        <a:pt x="5" y="8"/>
                      </a:cubicBezTo>
                      <a:cubicBezTo>
                        <a:pt x="0" y="19"/>
                        <a:pt x="7" y="33"/>
                        <a:pt x="22" y="40"/>
                      </a:cubicBezTo>
                      <a:cubicBezTo>
                        <a:pt x="36" y="46"/>
                        <a:pt x="51" y="43"/>
                        <a:pt x="5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 name="Freeform 374"/>
                <p:cNvSpPr/>
                <p:nvPr/>
              </p:nvSpPr>
              <p:spPr bwMode="auto">
                <a:xfrm>
                  <a:off x="6884987" y="207963"/>
                  <a:ext cx="341313" cy="357188"/>
                </a:xfrm>
                <a:custGeom>
                  <a:avLst/>
                  <a:gdLst>
                    <a:gd name="T0" fmla="*/ 66 w 91"/>
                    <a:gd name="T1" fmla="*/ 3 h 95"/>
                    <a:gd name="T2" fmla="*/ 41 w 91"/>
                    <a:gd name="T3" fmla="*/ 3 h 95"/>
                    <a:gd name="T4" fmla="*/ 11 w 91"/>
                    <a:gd name="T5" fmla="*/ 31 h 95"/>
                    <a:gd name="T6" fmla="*/ 25 w 91"/>
                    <a:gd name="T7" fmla="*/ 92 h 95"/>
                    <a:gd name="T8" fmla="*/ 32 w 91"/>
                    <a:gd name="T9" fmla="*/ 94 h 95"/>
                    <a:gd name="T10" fmla="*/ 50 w 91"/>
                    <a:gd name="T11" fmla="*/ 92 h 95"/>
                    <a:gd name="T12" fmla="*/ 51 w 91"/>
                    <a:gd name="T13" fmla="*/ 92 h 95"/>
                    <a:gd name="T14" fmla="*/ 80 w 91"/>
                    <a:gd name="T15" fmla="*/ 64 h 95"/>
                    <a:gd name="T16" fmla="*/ 66 w 91"/>
                    <a:gd name="T17"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5">
                      <a:moveTo>
                        <a:pt x="66" y="3"/>
                      </a:moveTo>
                      <a:cubicBezTo>
                        <a:pt x="58" y="0"/>
                        <a:pt x="49" y="0"/>
                        <a:pt x="41" y="3"/>
                      </a:cubicBezTo>
                      <a:cubicBezTo>
                        <a:pt x="29" y="7"/>
                        <a:pt x="18" y="17"/>
                        <a:pt x="11" y="31"/>
                      </a:cubicBezTo>
                      <a:cubicBezTo>
                        <a:pt x="0" y="56"/>
                        <a:pt x="6" y="83"/>
                        <a:pt x="25" y="92"/>
                      </a:cubicBezTo>
                      <a:cubicBezTo>
                        <a:pt x="27" y="93"/>
                        <a:pt x="29" y="94"/>
                        <a:pt x="32" y="94"/>
                      </a:cubicBezTo>
                      <a:cubicBezTo>
                        <a:pt x="38" y="95"/>
                        <a:pt x="44" y="94"/>
                        <a:pt x="50" y="92"/>
                      </a:cubicBezTo>
                      <a:cubicBezTo>
                        <a:pt x="50" y="92"/>
                        <a:pt x="51" y="92"/>
                        <a:pt x="51" y="92"/>
                      </a:cubicBezTo>
                      <a:cubicBezTo>
                        <a:pt x="63" y="87"/>
                        <a:pt x="73" y="77"/>
                        <a:pt x="80" y="64"/>
                      </a:cubicBezTo>
                      <a:cubicBezTo>
                        <a:pt x="91" y="39"/>
                        <a:pt x="85" y="12"/>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 name="Freeform 375"/>
                <p:cNvSpPr/>
                <p:nvPr/>
              </p:nvSpPr>
              <p:spPr bwMode="auto">
                <a:xfrm>
                  <a:off x="6756400" y="309563"/>
                  <a:ext cx="236538" cy="458788"/>
                </a:xfrm>
                <a:custGeom>
                  <a:avLst/>
                  <a:gdLst>
                    <a:gd name="T0" fmla="*/ 31 w 63"/>
                    <a:gd name="T1" fmla="*/ 5 h 122"/>
                    <a:gd name="T2" fmla="*/ 26 w 63"/>
                    <a:gd name="T3" fmla="*/ 3 h 122"/>
                    <a:gd name="T4" fmla="*/ 22 w 63"/>
                    <a:gd name="T5" fmla="*/ 17 h 122"/>
                    <a:gd name="T6" fmla="*/ 20 w 63"/>
                    <a:gd name="T7" fmla="*/ 17 h 122"/>
                    <a:gd name="T8" fmla="*/ 17 w 63"/>
                    <a:gd name="T9" fmla="*/ 19 h 122"/>
                    <a:gd name="T10" fmla="*/ 5 w 63"/>
                    <a:gd name="T11" fmla="*/ 10 h 122"/>
                    <a:gd name="T12" fmla="*/ 3 w 63"/>
                    <a:gd name="T13" fmla="*/ 15 h 122"/>
                    <a:gd name="T14" fmla="*/ 15 w 63"/>
                    <a:gd name="T15" fmla="*/ 23 h 122"/>
                    <a:gd name="T16" fmla="*/ 15 w 63"/>
                    <a:gd name="T17" fmla="*/ 27 h 122"/>
                    <a:gd name="T18" fmla="*/ 21 w 63"/>
                    <a:gd name="T19" fmla="*/ 42 h 122"/>
                    <a:gd name="T20" fmla="*/ 28 w 63"/>
                    <a:gd name="T21" fmla="*/ 61 h 122"/>
                    <a:gd name="T22" fmla="*/ 47 w 63"/>
                    <a:gd name="T23" fmla="*/ 116 h 122"/>
                    <a:gd name="T24" fmla="*/ 57 w 63"/>
                    <a:gd name="T25" fmla="*/ 120 h 122"/>
                    <a:gd name="T26" fmla="*/ 61 w 63"/>
                    <a:gd name="T27" fmla="*/ 111 h 122"/>
                    <a:gd name="T28" fmla="*/ 42 w 63"/>
                    <a:gd name="T29" fmla="*/ 56 h 122"/>
                    <a:gd name="T30" fmla="*/ 35 w 63"/>
                    <a:gd name="T31" fmla="*/ 37 h 122"/>
                    <a:gd name="T32" fmla="*/ 29 w 63"/>
                    <a:gd name="T33" fmla="*/ 22 h 122"/>
                    <a:gd name="T34" fmla="*/ 27 w 63"/>
                    <a:gd name="T35" fmla="*/ 19 h 122"/>
                    <a:gd name="T36" fmla="*/ 31 w 63"/>
                    <a:gd name="T3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2">
                      <a:moveTo>
                        <a:pt x="31" y="5"/>
                      </a:moveTo>
                      <a:cubicBezTo>
                        <a:pt x="32" y="2"/>
                        <a:pt x="28" y="0"/>
                        <a:pt x="26" y="3"/>
                      </a:cubicBezTo>
                      <a:cubicBezTo>
                        <a:pt x="24" y="7"/>
                        <a:pt x="23" y="12"/>
                        <a:pt x="22" y="17"/>
                      </a:cubicBezTo>
                      <a:cubicBezTo>
                        <a:pt x="21" y="17"/>
                        <a:pt x="20" y="17"/>
                        <a:pt x="20" y="17"/>
                      </a:cubicBezTo>
                      <a:cubicBezTo>
                        <a:pt x="19" y="18"/>
                        <a:pt x="18" y="18"/>
                        <a:pt x="17" y="19"/>
                      </a:cubicBezTo>
                      <a:cubicBezTo>
                        <a:pt x="14" y="15"/>
                        <a:pt x="10" y="12"/>
                        <a:pt x="5" y="10"/>
                      </a:cubicBezTo>
                      <a:cubicBezTo>
                        <a:pt x="2" y="9"/>
                        <a:pt x="0" y="14"/>
                        <a:pt x="3" y="15"/>
                      </a:cubicBezTo>
                      <a:cubicBezTo>
                        <a:pt x="8" y="17"/>
                        <a:pt x="11" y="20"/>
                        <a:pt x="15" y="23"/>
                      </a:cubicBezTo>
                      <a:cubicBezTo>
                        <a:pt x="15" y="24"/>
                        <a:pt x="15" y="26"/>
                        <a:pt x="15" y="27"/>
                      </a:cubicBezTo>
                      <a:cubicBezTo>
                        <a:pt x="21" y="42"/>
                        <a:pt x="21" y="42"/>
                        <a:pt x="21" y="42"/>
                      </a:cubicBezTo>
                      <a:cubicBezTo>
                        <a:pt x="28" y="61"/>
                        <a:pt x="28" y="61"/>
                        <a:pt x="28" y="61"/>
                      </a:cubicBezTo>
                      <a:cubicBezTo>
                        <a:pt x="47" y="116"/>
                        <a:pt x="47" y="116"/>
                        <a:pt x="47" y="116"/>
                      </a:cubicBezTo>
                      <a:cubicBezTo>
                        <a:pt x="49" y="120"/>
                        <a:pt x="53" y="122"/>
                        <a:pt x="57" y="120"/>
                      </a:cubicBezTo>
                      <a:cubicBezTo>
                        <a:pt x="61" y="119"/>
                        <a:pt x="63" y="115"/>
                        <a:pt x="61" y="111"/>
                      </a:cubicBezTo>
                      <a:cubicBezTo>
                        <a:pt x="42" y="56"/>
                        <a:pt x="42" y="56"/>
                        <a:pt x="42" y="56"/>
                      </a:cubicBezTo>
                      <a:cubicBezTo>
                        <a:pt x="35" y="37"/>
                        <a:pt x="35" y="37"/>
                        <a:pt x="35" y="37"/>
                      </a:cubicBezTo>
                      <a:cubicBezTo>
                        <a:pt x="29" y="22"/>
                        <a:pt x="29" y="22"/>
                        <a:pt x="29" y="22"/>
                      </a:cubicBezTo>
                      <a:cubicBezTo>
                        <a:pt x="29" y="21"/>
                        <a:pt x="28" y="20"/>
                        <a:pt x="27" y="19"/>
                      </a:cubicBezTo>
                      <a:cubicBezTo>
                        <a:pt x="27" y="14"/>
                        <a:pt x="29" y="10"/>
                        <a:pt x="3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 name="Freeform 376"/>
                <p:cNvSpPr>
                  <a:spLocks noEditPoints="1"/>
                </p:cNvSpPr>
                <p:nvPr/>
              </p:nvSpPr>
              <p:spPr bwMode="auto">
                <a:xfrm>
                  <a:off x="10986294" y="605630"/>
                  <a:ext cx="601663" cy="436563"/>
                </a:xfrm>
                <a:custGeom>
                  <a:avLst/>
                  <a:gdLst>
                    <a:gd name="T0" fmla="*/ 107 w 160"/>
                    <a:gd name="T1" fmla="*/ 116 h 116"/>
                    <a:gd name="T2" fmla="*/ 160 w 160"/>
                    <a:gd name="T3" fmla="*/ 116 h 116"/>
                    <a:gd name="T4" fmla="*/ 160 w 160"/>
                    <a:gd name="T5" fmla="*/ 0 h 116"/>
                    <a:gd name="T6" fmla="*/ 107 w 160"/>
                    <a:gd name="T7" fmla="*/ 0 h 116"/>
                    <a:gd name="T8" fmla="*/ 107 w 160"/>
                    <a:gd name="T9" fmla="*/ 49 h 116"/>
                    <a:gd name="T10" fmla="*/ 145 w 160"/>
                    <a:gd name="T11" fmla="*/ 102 h 116"/>
                    <a:gd name="T12" fmla="*/ 107 w 160"/>
                    <a:gd name="T13" fmla="*/ 102 h 116"/>
                    <a:gd name="T14" fmla="*/ 107 w 160"/>
                    <a:gd name="T15" fmla="*/ 116 h 116"/>
                    <a:gd name="T16" fmla="*/ 73 w 160"/>
                    <a:gd name="T17" fmla="*/ 116 h 116"/>
                    <a:gd name="T18" fmla="*/ 107 w 160"/>
                    <a:gd name="T19" fmla="*/ 116 h 116"/>
                    <a:gd name="T20" fmla="*/ 107 w 160"/>
                    <a:gd name="T21" fmla="*/ 102 h 116"/>
                    <a:gd name="T22" fmla="*/ 83 w 160"/>
                    <a:gd name="T23" fmla="*/ 102 h 116"/>
                    <a:gd name="T24" fmla="*/ 81 w 160"/>
                    <a:gd name="T25" fmla="*/ 100 h 116"/>
                    <a:gd name="T26" fmla="*/ 73 w 160"/>
                    <a:gd name="T27" fmla="*/ 88 h 116"/>
                    <a:gd name="T28" fmla="*/ 73 w 160"/>
                    <a:gd name="T29" fmla="*/ 96 h 116"/>
                    <a:gd name="T30" fmla="*/ 78 w 160"/>
                    <a:gd name="T31" fmla="*/ 102 h 116"/>
                    <a:gd name="T32" fmla="*/ 73 w 160"/>
                    <a:gd name="T33" fmla="*/ 102 h 116"/>
                    <a:gd name="T34" fmla="*/ 73 w 160"/>
                    <a:gd name="T35" fmla="*/ 116 h 116"/>
                    <a:gd name="T36" fmla="*/ 107 w 160"/>
                    <a:gd name="T37" fmla="*/ 0 h 116"/>
                    <a:gd name="T38" fmla="*/ 73 w 160"/>
                    <a:gd name="T39" fmla="*/ 0 h 116"/>
                    <a:gd name="T40" fmla="*/ 73 w 160"/>
                    <a:gd name="T41" fmla="*/ 75 h 116"/>
                    <a:gd name="T42" fmla="*/ 99 w 160"/>
                    <a:gd name="T43" fmla="*/ 38 h 116"/>
                    <a:gd name="T44" fmla="*/ 99 w 160"/>
                    <a:gd name="T45" fmla="*/ 38 h 116"/>
                    <a:gd name="T46" fmla="*/ 107 w 160"/>
                    <a:gd name="T47" fmla="*/ 49 h 116"/>
                    <a:gd name="T48" fmla="*/ 107 w 160"/>
                    <a:gd name="T49" fmla="*/ 0 h 116"/>
                    <a:gd name="T50" fmla="*/ 46 w 160"/>
                    <a:gd name="T51" fmla="*/ 116 h 116"/>
                    <a:gd name="T52" fmla="*/ 73 w 160"/>
                    <a:gd name="T53" fmla="*/ 116 h 116"/>
                    <a:gd name="T54" fmla="*/ 73 w 160"/>
                    <a:gd name="T55" fmla="*/ 102 h 116"/>
                    <a:gd name="T56" fmla="*/ 53 w 160"/>
                    <a:gd name="T57" fmla="*/ 102 h 116"/>
                    <a:gd name="T58" fmla="*/ 46 w 160"/>
                    <a:gd name="T59" fmla="*/ 102 h 116"/>
                    <a:gd name="T60" fmla="*/ 46 w 160"/>
                    <a:gd name="T61" fmla="*/ 116 h 116"/>
                    <a:gd name="T62" fmla="*/ 73 w 160"/>
                    <a:gd name="T63" fmla="*/ 0 h 116"/>
                    <a:gd name="T64" fmla="*/ 46 w 160"/>
                    <a:gd name="T65" fmla="*/ 0 h 116"/>
                    <a:gd name="T66" fmla="*/ 46 w 160"/>
                    <a:gd name="T67" fmla="*/ 20 h 116"/>
                    <a:gd name="T68" fmla="*/ 48 w 160"/>
                    <a:gd name="T69" fmla="*/ 28 h 116"/>
                    <a:gd name="T70" fmla="*/ 46 w 160"/>
                    <a:gd name="T71" fmla="*/ 36 h 116"/>
                    <a:gd name="T72" fmla="*/ 46 w 160"/>
                    <a:gd name="T73" fmla="*/ 58 h 116"/>
                    <a:gd name="T74" fmla="*/ 46 w 160"/>
                    <a:gd name="T75" fmla="*/ 58 h 116"/>
                    <a:gd name="T76" fmla="*/ 65 w 160"/>
                    <a:gd name="T77" fmla="*/ 85 h 116"/>
                    <a:gd name="T78" fmla="*/ 73 w 160"/>
                    <a:gd name="T79" fmla="*/ 96 h 116"/>
                    <a:gd name="T80" fmla="*/ 73 w 160"/>
                    <a:gd name="T81" fmla="*/ 88 h 116"/>
                    <a:gd name="T82" fmla="*/ 68 w 160"/>
                    <a:gd name="T83" fmla="*/ 81 h 116"/>
                    <a:gd name="T84" fmla="*/ 73 w 160"/>
                    <a:gd name="T85" fmla="*/ 75 h 116"/>
                    <a:gd name="T86" fmla="*/ 73 w 160"/>
                    <a:gd name="T87" fmla="*/ 0 h 116"/>
                    <a:gd name="T88" fmla="*/ 0 w 160"/>
                    <a:gd name="T89" fmla="*/ 116 h 116"/>
                    <a:gd name="T90" fmla="*/ 46 w 160"/>
                    <a:gd name="T91" fmla="*/ 116 h 116"/>
                    <a:gd name="T92" fmla="*/ 46 w 160"/>
                    <a:gd name="T93" fmla="*/ 102 h 116"/>
                    <a:gd name="T94" fmla="*/ 14 w 160"/>
                    <a:gd name="T95" fmla="*/ 102 h 116"/>
                    <a:gd name="T96" fmla="*/ 14 w 160"/>
                    <a:gd name="T97" fmla="*/ 102 h 116"/>
                    <a:gd name="T98" fmla="*/ 46 w 160"/>
                    <a:gd name="T99" fmla="*/ 58 h 116"/>
                    <a:gd name="T100" fmla="*/ 46 w 160"/>
                    <a:gd name="T101" fmla="*/ 36 h 116"/>
                    <a:gd name="T102" fmla="*/ 36 w 160"/>
                    <a:gd name="T103" fmla="*/ 40 h 116"/>
                    <a:gd name="T104" fmla="*/ 23 w 160"/>
                    <a:gd name="T105" fmla="*/ 28 h 116"/>
                    <a:gd name="T106" fmla="*/ 36 w 160"/>
                    <a:gd name="T107" fmla="*/ 15 h 116"/>
                    <a:gd name="T108" fmla="*/ 36 w 160"/>
                    <a:gd name="T109" fmla="*/ 15 h 116"/>
                    <a:gd name="T110" fmla="*/ 46 w 160"/>
                    <a:gd name="T111" fmla="*/ 20 h 116"/>
                    <a:gd name="T112" fmla="*/ 46 w 160"/>
                    <a:gd name="T113" fmla="*/ 0 h 116"/>
                    <a:gd name="T114" fmla="*/ 0 w 160"/>
                    <a:gd name="T115" fmla="*/ 0 h 116"/>
                    <a:gd name="T116" fmla="*/ 0 w 160"/>
                    <a:gd name="T11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116">
                      <a:moveTo>
                        <a:pt x="107" y="116"/>
                      </a:moveTo>
                      <a:cubicBezTo>
                        <a:pt x="160" y="116"/>
                        <a:pt x="160" y="116"/>
                        <a:pt x="160" y="116"/>
                      </a:cubicBezTo>
                      <a:cubicBezTo>
                        <a:pt x="160" y="0"/>
                        <a:pt x="160" y="0"/>
                        <a:pt x="160" y="0"/>
                      </a:cubicBezTo>
                      <a:cubicBezTo>
                        <a:pt x="107" y="0"/>
                        <a:pt x="107" y="0"/>
                        <a:pt x="107" y="0"/>
                      </a:cubicBezTo>
                      <a:cubicBezTo>
                        <a:pt x="107" y="49"/>
                        <a:pt x="107" y="49"/>
                        <a:pt x="107" y="49"/>
                      </a:cubicBezTo>
                      <a:cubicBezTo>
                        <a:pt x="145" y="102"/>
                        <a:pt x="145" y="102"/>
                        <a:pt x="145" y="102"/>
                      </a:cubicBezTo>
                      <a:cubicBezTo>
                        <a:pt x="107" y="102"/>
                        <a:pt x="107" y="102"/>
                        <a:pt x="107" y="102"/>
                      </a:cubicBezTo>
                      <a:lnTo>
                        <a:pt x="107" y="116"/>
                      </a:lnTo>
                      <a:close/>
                      <a:moveTo>
                        <a:pt x="73" y="116"/>
                      </a:moveTo>
                      <a:cubicBezTo>
                        <a:pt x="107" y="116"/>
                        <a:pt x="107" y="116"/>
                        <a:pt x="107" y="116"/>
                      </a:cubicBezTo>
                      <a:cubicBezTo>
                        <a:pt x="107" y="102"/>
                        <a:pt x="107" y="102"/>
                        <a:pt x="107" y="102"/>
                      </a:cubicBezTo>
                      <a:cubicBezTo>
                        <a:pt x="83" y="102"/>
                        <a:pt x="83" y="102"/>
                        <a:pt x="83" y="102"/>
                      </a:cubicBezTo>
                      <a:cubicBezTo>
                        <a:pt x="81" y="100"/>
                        <a:pt x="81" y="100"/>
                        <a:pt x="81" y="100"/>
                      </a:cubicBezTo>
                      <a:cubicBezTo>
                        <a:pt x="73" y="88"/>
                        <a:pt x="73" y="88"/>
                        <a:pt x="73" y="88"/>
                      </a:cubicBezTo>
                      <a:cubicBezTo>
                        <a:pt x="73" y="96"/>
                        <a:pt x="73" y="96"/>
                        <a:pt x="73" y="96"/>
                      </a:cubicBezTo>
                      <a:cubicBezTo>
                        <a:pt x="78" y="102"/>
                        <a:pt x="78" y="102"/>
                        <a:pt x="78" y="102"/>
                      </a:cubicBezTo>
                      <a:cubicBezTo>
                        <a:pt x="73" y="102"/>
                        <a:pt x="73" y="102"/>
                        <a:pt x="73" y="102"/>
                      </a:cubicBezTo>
                      <a:cubicBezTo>
                        <a:pt x="73" y="116"/>
                        <a:pt x="73" y="116"/>
                        <a:pt x="73" y="116"/>
                      </a:cubicBezTo>
                      <a:close/>
                      <a:moveTo>
                        <a:pt x="107" y="0"/>
                      </a:moveTo>
                      <a:cubicBezTo>
                        <a:pt x="73" y="0"/>
                        <a:pt x="73" y="0"/>
                        <a:pt x="73" y="0"/>
                      </a:cubicBezTo>
                      <a:cubicBezTo>
                        <a:pt x="73" y="75"/>
                        <a:pt x="73" y="75"/>
                        <a:pt x="73" y="75"/>
                      </a:cubicBezTo>
                      <a:cubicBezTo>
                        <a:pt x="99" y="38"/>
                        <a:pt x="99" y="38"/>
                        <a:pt x="99" y="38"/>
                      </a:cubicBezTo>
                      <a:cubicBezTo>
                        <a:pt x="99" y="38"/>
                        <a:pt x="99" y="38"/>
                        <a:pt x="99" y="38"/>
                      </a:cubicBezTo>
                      <a:cubicBezTo>
                        <a:pt x="107" y="49"/>
                        <a:pt x="107" y="49"/>
                        <a:pt x="107" y="49"/>
                      </a:cubicBezTo>
                      <a:lnTo>
                        <a:pt x="107" y="0"/>
                      </a:lnTo>
                      <a:close/>
                      <a:moveTo>
                        <a:pt x="46" y="116"/>
                      </a:moveTo>
                      <a:cubicBezTo>
                        <a:pt x="73" y="116"/>
                        <a:pt x="73" y="116"/>
                        <a:pt x="73" y="116"/>
                      </a:cubicBezTo>
                      <a:cubicBezTo>
                        <a:pt x="73" y="102"/>
                        <a:pt x="73" y="102"/>
                        <a:pt x="73" y="102"/>
                      </a:cubicBezTo>
                      <a:cubicBezTo>
                        <a:pt x="53" y="102"/>
                        <a:pt x="53" y="102"/>
                        <a:pt x="53" y="102"/>
                      </a:cubicBezTo>
                      <a:cubicBezTo>
                        <a:pt x="46" y="102"/>
                        <a:pt x="46" y="102"/>
                        <a:pt x="46" y="102"/>
                      </a:cubicBezTo>
                      <a:cubicBezTo>
                        <a:pt x="46" y="116"/>
                        <a:pt x="46" y="116"/>
                        <a:pt x="46" y="116"/>
                      </a:cubicBezTo>
                      <a:close/>
                      <a:moveTo>
                        <a:pt x="73" y="0"/>
                      </a:moveTo>
                      <a:cubicBezTo>
                        <a:pt x="46" y="0"/>
                        <a:pt x="46" y="0"/>
                        <a:pt x="46" y="0"/>
                      </a:cubicBezTo>
                      <a:cubicBezTo>
                        <a:pt x="46" y="20"/>
                        <a:pt x="46" y="20"/>
                        <a:pt x="46" y="20"/>
                      </a:cubicBezTo>
                      <a:cubicBezTo>
                        <a:pt x="47" y="22"/>
                        <a:pt x="48" y="25"/>
                        <a:pt x="48" y="28"/>
                      </a:cubicBezTo>
                      <a:cubicBezTo>
                        <a:pt x="48" y="31"/>
                        <a:pt x="47" y="33"/>
                        <a:pt x="46" y="36"/>
                      </a:cubicBezTo>
                      <a:cubicBezTo>
                        <a:pt x="46" y="58"/>
                        <a:pt x="46" y="58"/>
                        <a:pt x="46" y="58"/>
                      </a:cubicBezTo>
                      <a:cubicBezTo>
                        <a:pt x="46" y="58"/>
                        <a:pt x="46" y="58"/>
                        <a:pt x="46" y="58"/>
                      </a:cubicBezTo>
                      <a:cubicBezTo>
                        <a:pt x="65" y="85"/>
                        <a:pt x="65" y="85"/>
                        <a:pt x="65" y="85"/>
                      </a:cubicBezTo>
                      <a:cubicBezTo>
                        <a:pt x="73" y="96"/>
                        <a:pt x="73" y="96"/>
                        <a:pt x="73" y="96"/>
                      </a:cubicBezTo>
                      <a:cubicBezTo>
                        <a:pt x="73" y="88"/>
                        <a:pt x="73" y="88"/>
                        <a:pt x="73" y="88"/>
                      </a:cubicBezTo>
                      <a:cubicBezTo>
                        <a:pt x="68" y="81"/>
                        <a:pt x="68" y="81"/>
                        <a:pt x="68" y="81"/>
                      </a:cubicBezTo>
                      <a:cubicBezTo>
                        <a:pt x="73" y="75"/>
                        <a:pt x="73" y="75"/>
                        <a:pt x="73" y="75"/>
                      </a:cubicBezTo>
                      <a:lnTo>
                        <a:pt x="73" y="0"/>
                      </a:lnTo>
                      <a:close/>
                      <a:moveTo>
                        <a:pt x="0" y="116"/>
                      </a:moveTo>
                      <a:cubicBezTo>
                        <a:pt x="46" y="116"/>
                        <a:pt x="46" y="116"/>
                        <a:pt x="46" y="116"/>
                      </a:cubicBezTo>
                      <a:cubicBezTo>
                        <a:pt x="46" y="102"/>
                        <a:pt x="46" y="102"/>
                        <a:pt x="46" y="102"/>
                      </a:cubicBezTo>
                      <a:cubicBezTo>
                        <a:pt x="14" y="102"/>
                        <a:pt x="14" y="102"/>
                        <a:pt x="14" y="102"/>
                      </a:cubicBezTo>
                      <a:cubicBezTo>
                        <a:pt x="14" y="102"/>
                        <a:pt x="14" y="102"/>
                        <a:pt x="14" y="102"/>
                      </a:cubicBezTo>
                      <a:cubicBezTo>
                        <a:pt x="46" y="58"/>
                        <a:pt x="46" y="58"/>
                        <a:pt x="46" y="58"/>
                      </a:cubicBezTo>
                      <a:cubicBezTo>
                        <a:pt x="46" y="36"/>
                        <a:pt x="46" y="36"/>
                        <a:pt x="46" y="36"/>
                      </a:cubicBezTo>
                      <a:cubicBezTo>
                        <a:pt x="43" y="39"/>
                        <a:pt x="40" y="40"/>
                        <a:pt x="36" y="40"/>
                      </a:cubicBezTo>
                      <a:cubicBezTo>
                        <a:pt x="29" y="40"/>
                        <a:pt x="23" y="35"/>
                        <a:pt x="23" y="28"/>
                      </a:cubicBezTo>
                      <a:cubicBezTo>
                        <a:pt x="23" y="21"/>
                        <a:pt x="29" y="15"/>
                        <a:pt x="36" y="15"/>
                      </a:cubicBezTo>
                      <a:cubicBezTo>
                        <a:pt x="36" y="15"/>
                        <a:pt x="36" y="15"/>
                        <a:pt x="36" y="15"/>
                      </a:cubicBezTo>
                      <a:cubicBezTo>
                        <a:pt x="40" y="15"/>
                        <a:pt x="43" y="17"/>
                        <a:pt x="46" y="20"/>
                      </a:cubicBezTo>
                      <a:cubicBezTo>
                        <a:pt x="46" y="0"/>
                        <a:pt x="46" y="0"/>
                        <a:pt x="46" y="0"/>
                      </a:cubicBezTo>
                      <a:cubicBezTo>
                        <a:pt x="0" y="0"/>
                        <a:pt x="0" y="0"/>
                        <a:pt x="0" y="0"/>
                      </a:cubicBezTo>
                      <a:lnTo>
                        <a:pt x="0"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 name="Freeform 377"/>
                <p:cNvSpPr/>
                <p:nvPr/>
              </p:nvSpPr>
              <p:spPr bwMode="auto">
                <a:xfrm>
                  <a:off x="6224587" y="3460750"/>
                  <a:ext cx="212725" cy="319088"/>
                </a:xfrm>
                <a:custGeom>
                  <a:avLst/>
                  <a:gdLst>
                    <a:gd name="T0" fmla="*/ 134 w 134"/>
                    <a:gd name="T1" fmla="*/ 38 h 201"/>
                    <a:gd name="T2" fmla="*/ 101 w 134"/>
                    <a:gd name="T3" fmla="*/ 38 h 201"/>
                    <a:gd name="T4" fmla="*/ 120 w 134"/>
                    <a:gd name="T5" fmla="*/ 0 h 201"/>
                    <a:gd name="T6" fmla="*/ 75 w 134"/>
                    <a:gd name="T7" fmla="*/ 0 h 201"/>
                    <a:gd name="T8" fmla="*/ 71 w 134"/>
                    <a:gd name="T9" fmla="*/ 0 h 201"/>
                    <a:gd name="T10" fmla="*/ 52 w 134"/>
                    <a:gd name="T11" fmla="*/ 0 h 201"/>
                    <a:gd name="T12" fmla="*/ 9 w 134"/>
                    <a:gd name="T13" fmla="*/ 85 h 201"/>
                    <a:gd name="T14" fmla="*/ 47 w 134"/>
                    <a:gd name="T15" fmla="*/ 85 h 201"/>
                    <a:gd name="T16" fmla="*/ 0 w 134"/>
                    <a:gd name="T17" fmla="*/ 201 h 201"/>
                    <a:gd name="T18" fmla="*/ 134 w 134"/>
                    <a:gd name="T19" fmla="*/ 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201">
                      <a:moveTo>
                        <a:pt x="134" y="38"/>
                      </a:moveTo>
                      <a:lnTo>
                        <a:pt x="101" y="38"/>
                      </a:lnTo>
                      <a:lnTo>
                        <a:pt x="120" y="0"/>
                      </a:lnTo>
                      <a:lnTo>
                        <a:pt x="75" y="0"/>
                      </a:lnTo>
                      <a:lnTo>
                        <a:pt x="71" y="0"/>
                      </a:lnTo>
                      <a:lnTo>
                        <a:pt x="52" y="0"/>
                      </a:lnTo>
                      <a:lnTo>
                        <a:pt x="9" y="85"/>
                      </a:lnTo>
                      <a:lnTo>
                        <a:pt x="47" y="85"/>
                      </a:lnTo>
                      <a:lnTo>
                        <a:pt x="0" y="201"/>
                      </a:lnTo>
                      <a:lnTo>
                        <a:pt x="134"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 name="Freeform 378"/>
                <p:cNvSpPr/>
                <p:nvPr/>
              </p:nvSpPr>
              <p:spPr bwMode="auto">
                <a:xfrm>
                  <a:off x="6100762" y="3078163"/>
                  <a:ext cx="588963" cy="363538"/>
                </a:xfrm>
                <a:custGeom>
                  <a:avLst/>
                  <a:gdLst>
                    <a:gd name="T0" fmla="*/ 0 w 157"/>
                    <a:gd name="T1" fmla="*/ 80 h 97"/>
                    <a:gd name="T2" fmla="*/ 17 w 157"/>
                    <a:gd name="T3" fmla="*/ 97 h 97"/>
                    <a:gd name="T4" fmla="*/ 57 w 157"/>
                    <a:gd name="T5" fmla="*/ 97 h 97"/>
                    <a:gd name="T6" fmla="*/ 63 w 157"/>
                    <a:gd name="T7" fmla="*/ 97 h 97"/>
                    <a:gd name="T8" fmla="*/ 65 w 157"/>
                    <a:gd name="T9" fmla="*/ 97 h 97"/>
                    <a:gd name="T10" fmla="*/ 86 w 157"/>
                    <a:gd name="T11" fmla="*/ 97 h 97"/>
                    <a:gd name="T12" fmla="*/ 129 w 157"/>
                    <a:gd name="T13" fmla="*/ 97 h 97"/>
                    <a:gd name="T14" fmla="*/ 157 w 157"/>
                    <a:gd name="T15" fmla="*/ 69 h 97"/>
                    <a:gd name="T16" fmla="*/ 129 w 157"/>
                    <a:gd name="T17" fmla="*/ 41 h 97"/>
                    <a:gd name="T18" fmla="*/ 111 w 157"/>
                    <a:gd name="T19" fmla="*/ 48 h 97"/>
                    <a:gd name="T20" fmla="*/ 63 w 157"/>
                    <a:gd name="T21" fmla="*/ 0 h 97"/>
                    <a:gd name="T22" fmla="*/ 15 w 157"/>
                    <a:gd name="T23" fmla="*/ 49 h 97"/>
                    <a:gd name="T24" fmla="*/ 17 w 157"/>
                    <a:gd name="T25" fmla="*/ 63 h 97"/>
                    <a:gd name="T26" fmla="*/ 0 w 157"/>
                    <a:gd name="T27" fmla="*/ 8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97">
                      <a:moveTo>
                        <a:pt x="0" y="80"/>
                      </a:moveTo>
                      <a:cubicBezTo>
                        <a:pt x="0" y="89"/>
                        <a:pt x="8" y="97"/>
                        <a:pt x="17" y="97"/>
                      </a:cubicBezTo>
                      <a:cubicBezTo>
                        <a:pt x="57" y="97"/>
                        <a:pt x="57" y="97"/>
                        <a:pt x="57" y="97"/>
                      </a:cubicBezTo>
                      <a:cubicBezTo>
                        <a:pt x="63" y="97"/>
                        <a:pt x="63" y="97"/>
                        <a:pt x="63" y="97"/>
                      </a:cubicBezTo>
                      <a:cubicBezTo>
                        <a:pt x="65" y="97"/>
                        <a:pt x="65" y="97"/>
                        <a:pt x="65" y="97"/>
                      </a:cubicBezTo>
                      <a:cubicBezTo>
                        <a:pt x="86" y="97"/>
                        <a:pt x="86" y="97"/>
                        <a:pt x="86" y="97"/>
                      </a:cubicBezTo>
                      <a:cubicBezTo>
                        <a:pt x="129" y="97"/>
                        <a:pt x="129" y="97"/>
                        <a:pt x="129" y="97"/>
                      </a:cubicBezTo>
                      <a:cubicBezTo>
                        <a:pt x="145" y="97"/>
                        <a:pt x="157" y="84"/>
                        <a:pt x="157" y="69"/>
                      </a:cubicBezTo>
                      <a:cubicBezTo>
                        <a:pt x="157" y="54"/>
                        <a:pt x="145" y="41"/>
                        <a:pt x="129" y="41"/>
                      </a:cubicBezTo>
                      <a:cubicBezTo>
                        <a:pt x="122" y="41"/>
                        <a:pt x="116" y="44"/>
                        <a:pt x="111" y="48"/>
                      </a:cubicBezTo>
                      <a:cubicBezTo>
                        <a:pt x="111" y="21"/>
                        <a:pt x="89" y="0"/>
                        <a:pt x="63" y="0"/>
                      </a:cubicBezTo>
                      <a:cubicBezTo>
                        <a:pt x="36" y="0"/>
                        <a:pt x="15" y="22"/>
                        <a:pt x="15" y="49"/>
                      </a:cubicBezTo>
                      <a:cubicBezTo>
                        <a:pt x="15" y="54"/>
                        <a:pt x="15" y="58"/>
                        <a:pt x="17" y="63"/>
                      </a:cubicBezTo>
                      <a:cubicBezTo>
                        <a:pt x="8" y="63"/>
                        <a:pt x="0" y="70"/>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 name="Freeform 379"/>
                <p:cNvSpPr/>
                <p:nvPr/>
              </p:nvSpPr>
              <p:spPr bwMode="auto">
                <a:xfrm>
                  <a:off x="7050087" y="3103563"/>
                  <a:ext cx="63500" cy="200025"/>
                </a:xfrm>
                <a:custGeom>
                  <a:avLst/>
                  <a:gdLst>
                    <a:gd name="T0" fmla="*/ 17 w 17"/>
                    <a:gd name="T1" fmla="*/ 53 h 53"/>
                    <a:gd name="T2" fmla="*/ 17 w 17"/>
                    <a:gd name="T3" fmla="*/ 0 h 53"/>
                    <a:gd name="T4" fmla="*/ 9 w 17"/>
                    <a:gd name="T5" fmla="*/ 0 h 53"/>
                    <a:gd name="T6" fmla="*/ 0 w 17"/>
                    <a:gd name="T7" fmla="*/ 0 h 53"/>
                    <a:gd name="T8" fmla="*/ 0 w 17"/>
                    <a:gd name="T9" fmla="*/ 53 h 53"/>
                    <a:gd name="T10" fmla="*/ 9 w 17"/>
                    <a:gd name="T11" fmla="*/ 52 h 53"/>
                    <a:gd name="T12" fmla="*/ 17 w 17"/>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17" h="53">
                      <a:moveTo>
                        <a:pt x="17" y="53"/>
                      </a:moveTo>
                      <a:cubicBezTo>
                        <a:pt x="17" y="0"/>
                        <a:pt x="17" y="0"/>
                        <a:pt x="17" y="0"/>
                      </a:cubicBezTo>
                      <a:cubicBezTo>
                        <a:pt x="14" y="0"/>
                        <a:pt x="11" y="0"/>
                        <a:pt x="9" y="0"/>
                      </a:cubicBezTo>
                      <a:cubicBezTo>
                        <a:pt x="6" y="0"/>
                        <a:pt x="3" y="0"/>
                        <a:pt x="0" y="0"/>
                      </a:cubicBezTo>
                      <a:cubicBezTo>
                        <a:pt x="0" y="53"/>
                        <a:pt x="0" y="53"/>
                        <a:pt x="0" y="53"/>
                      </a:cubicBezTo>
                      <a:cubicBezTo>
                        <a:pt x="3" y="52"/>
                        <a:pt x="6" y="52"/>
                        <a:pt x="9" y="52"/>
                      </a:cubicBezTo>
                      <a:cubicBezTo>
                        <a:pt x="11" y="52"/>
                        <a:pt x="14" y="52"/>
                        <a:pt x="1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 name="Freeform 380"/>
                <p:cNvSpPr/>
                <p:nvPr/>
              </p:nvSpPr>
              <p:spPr bwMode="auto">
                <a:xfrm>
                  <a:off x="6794500" y="2652713"/>
                  <a:ext cx="574675" cy="431800"/>
                </a:xfrm>
                <a:custGeom>
                  <a:avLst/>
                  <a:gdLst>
                    <a:gd name="T0" fmla="*/ 153 w 153"/>
                    <a:gd name="T1" fmla="*/ 38 h 115"/>
                    <a:gd name="T2" fmla="*/ 143 w 153"/>
                    <a:gd name="T3" fmla="*/ 0 h 115"/>
                    <a:gd name="T4" fmla="*/ 110 w 153"/>
                    <a:gd name="T5" fmla="*/ 18 h 115"/>
                    <a:gd name="T6" fmla="*/ 77 w 153"/>
                    <a:gd name="T7" fmla="*/ 0 h 115"/>
                    <a:gd name="T8" fmla="*/ 43 w 153"/>
                    <a:gd name="T9" fmla="*/ 18 h 115"/>
                    <a:gd name="T10" fmla="*/ 10 w 153"/>
                    <a:gd name="T11" fmla="*/ 0 h 115"/>
                    <a:gd name="T12" fmla="*/ 0 w 153"/>
                    <a:gd name="T13" fmla="*/ 38 h 115"/>
                    <a:gd name="T14" fmla="*/ 68 w 153"/>
                    <a:gd name="T15" fmla="*/ 114 h 115"/>
                    <a:gd name="T16" fmla="*/ 77 w 153"/>
                    <a:gd name="T17" fmla="*/ 115 h 115"/>
                    <a:gd name="T18" fmla="*/ 85 w 153"/>
                    <a:gd name="T19" fmla="*/ 114 h 115"/>
                    <a:gd name="T20" fmla="*/ 153 w 153"/>
                    <a:gd name="T21" fmla="*/ 3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5">
                      <a:moveTo>
                        <a:pt x="153" y="38"/>
                      </a:moveTo>
                      <a:cubicBezTo>
                        <a:pt x="153" y="24"/>
                        <a:pt x="150" y="11"/>
                        <a:pt x="143" y="0"/>
                      </a:cubicBezTo>
                      <a:cubicBezTo>
                        <a:pt x="110" y="18"/>
                        <a:pt x="110" y="18"/>
                        <a:pt x="110" y="18"/>
                      </a:cubicBezTo>
                      <a:cubicBezTo>
                        <a:pt x="77" y="0"/>
                        <a:pt x="77" y="0"/>
                        <a:pt x="77" y="0"/>
                      </a:cubicBezTo>
                      <a:cubicBezTo>
                        <a:pt x="43" y="18"/>
                        <a:pt x="43" y="18"/>
                        <a:pt x="43" y="18"/>
                      </a:cubicBezTo>
                      <a:cubicBezTo>
                        <a:pt x="10" y="0"/>
                        <a:pt x="10" y="0"/>
                        <a:pt x="10" y="0"/>
                      </a:cubicBezTo>
                      <a:cubicBezTo>
                        <a:pt x="3" y="11"/>
                        <a:pt x="0" y="24"/>
                        <a:pt x="0" y="38"/>
                      </a:cubicBezTo>
                      <a:cubicBezTo>
                        <a:pt x="0" y="77"/>
                        <a:pt x="30" y="110"/>
                        <a:pt x="68" y="114"/>
                      </a:cubicBezTo>
                      <a:cubicBezTo>
                        <a:pt x="71" y="114"/>
                        <a:pt x="74" y="115"/>
                        <a:pt x="77" y="115"/>
                      </a:cubicBezTo>
                      <a:cubicBezTo>
                        <a:pt x="79" y="115"/>
                        <a:pt x="82" y="114"/>
                        <a:pt x="85" y="114"/>
                      </a:cubicBezTo>
                      <a:cubicBezTo>
                        <a:pt x="123" y="110"/>
                        <a:pt x="153" y="77"/>
                        <a:pt x="15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 name="Freeform 381"/>
                <p:cNvSpPr/>
                <p:nvPr/>
              </p:nvSpPr>
              <p:spPr bwMode="auto">
                <a:xfrm>
                  <a:off x="6915150" y="3108325"/>
                  <a:ext cx="119063" cy="119063"/>
                </a:xfrm>
                <a:custGeom>
                  <a:avLst/>
                  <a:gdLst>
                    <a:gd name="T0" fmla="*/ 31 w 32"/>
                    <a:gd name="T1" fmla="*/ 31 h 32"/>
                    <a:gd name="T2" fmla="*/ 24 w 32"/>
                    <a:gd name="T3" fmla="*/ 9 h 32"/>
                    <a:gd name="T4" fmla="*/ 1 w 32"/>
                    <a:gd name="T5" fmla="*/ 2 h 32"/>
                    <a:gd name="T6" fmla="*/ 8 w 32"/>
                    <a:gd name="T7" fmla="*/ 24 h 32"/>
                    <a:gd name="T8" fmla="*/ 31 w 32"/>
                    <a:gd name="T9" fmla="*/ 31 h 32"/>
                  </a:gdLst>
                  <a:ahLst/>
                  <a:cxnLst>
                    <a:cxn ang="0">
                      <a:pos x="T0" y="T1"/>
                    </a:cxn>
                    <a:cxn ang="0">
                      <a:pos x="T2" y="T3"/>
                    </a:cxn>
                    <a:cxn ang="0">
                      <a:pos x="T4" y="T5"/>
                    </a:cxn>
                    <a:cxn ang="0">
                      <a:pos x="T6" y="T7"/>
                    </a:cxn>
                    <a:cxn ang="0">
                      <a:pos x="T8" y="T9"/>
                    </a:cxn>
                  </a:cxnLst>
                  <a:rect l="0" t="0" r="r" b="b"/>
                  <a:pathLst>
                    <a:path w="32" h="32">
                      <a:moveTo>
                        <a:pt x="31" y="31"/>
                      </a:moveTo>
                      <a:cubicBezTo>
                        <a:pt x="32" y="23"/>
                        <a:pt x="30" y="15"/>
                        <a:pt x="24" y="9"/>
                      </a:cubicBezTo>
                      <a:cubicBezTo>
                        <a:pt x="18" y="3"/>
                        <a:pt x="9" y="0"/>
                        <a:pt x="1" y="2"/>
                      </a:cubicBezTo>
                      <a:cubicBezTo>
                        <a:pt x="0" y="10"/>
                        <a:pt x="2" y="18"/>
                        <a:pt x="8" y="24"/>
                      </a:cubicBezTo>
                      <a:cubicBezTo>
                        <a:pt x="14" y="30"/>
                        <a:pt x="23" y="32"/>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7" name="Freeform 382"/>
                <p:cNvSpPr/>
                <p:nvPr/>
              </p:nvSpPr>
              <p:spPr bwMode="auto">
                <a:xfrm>
                  <a:off x="7127875" y="3108325"/>
                  <a:ext cx="120650" cy="119063"/>
                </a:xfrm>
                <a:custGeom>
                  <a:avLst/>
                  <a:gdLst>
                    <a:gd name="T0" fmla="*/ 24 w 32"/>
                    <a:gd name="T1" fmla="*/ 24 h 32"/>
                    <a:gd name="T2" fmla="*/ 31 w 32"/>
                    <a:gd name="T3" fmla="*/ 2 h 32"/>
                    <a:gd name="T4" fmla="*/ 8 w 32"/>
                    <a:gd name="T5" fmla="*/ 9 h 32"/>
                    <a:gd name="T6" fmla="*/ 2 w 32"/>
                    <a:gd name="T7" fmla="*/ 31 h 32"/>
                    <a:gd name="T8" fmla="*/ 24 w 32"/>
                    <a:gd name="T9" fmla="*/ 24 h 32"/>
                  </a:gdLst>
                  <a:ahLst/>
                  <a:cxnLst>
                    <a:cxn ang="0">
                      <a:pos x="T0" y="T1"/>
                    </a:cxn>
                    <a:cxn ang="0">
                      <a:pos x="T2" y="T3"/>
                    </a:cxn>
                    <a:cxn ang="0">
                      <a:pos x="T4" y="T5"/>
                    </a:cxn>
                    <a:cxn ang="0">
                      <a:pos x="T6" y="T7"/>
                    </a:cxn>
                    <a:cxn ang="0">
                      <a:pos x="T8" y="T9"/>
                    </a:cxn>
                  </a:cxnLst>
                  <a:rect l="0" t="0" r="r" b="b"/>
                  <a:pathLst>
                    <a:path w="32" h="32">
                      <a:moveTo>
                        <a:pt x="24" y="24"/>
                      </a:moveTo>
                      <a:cubicBezTo>
                        <a:pt x="30" y="18"/>
                        <a:pt x="32" y="10"/>
                        <a:pt x="31" y="2"/>
                      </a:cubicBezTo>
                      <a:cubicBezTo>
                        <a:pt x="23" y="0"/>
                        <a:pt x="14" y="3"/>
                        <a:pt x="8" y="9"/>
                      </a:cubicBezTo>
                      <a:cubicBezTo>
                        <a:pt x="2" y="15"/>
                        <a:pt x="0" y="23"/>
                        <a:pt x="2" y="31"/>
                      </a:cubicBezTo>
                      <a:cubicBezTo>
                        <a:pt x="9" y="32"/>
                        <a:pt x="18" y="30"/>
                        <a:pt x="2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8" name="Freeform 383"/>
                <p:cNvSpPr/>
                <p:nvPr/>
              </p:nvSpPr>
              <p:spPr bwMode="auto">
                <a:xfrm>
                  <a:off x="6915150" y="3321050"/>
                  <a:ext cx="336550" cy="98425"/>
                </a:xfrm>
                <a:custGeom>
                  <a:avLst/>
                  <a:gdLst>
                    <a:gd name="T0" fmla="*/ 53 w 90"/>
                    <a:gd name="T1" fmla="*/ 0 h 26"/>
                    <a:gd name="T2" fmla="*/ 45 w 90"/>
                    <a:gd name="T3" fmla="*/ 0 h 26"/>
                    <a:gd name="T4" fmla="*/ 36 w 90"/>
                    <a:gd name="T5" fmla="*/ 0 h 26"/>
                    <a:gd name="T6" fmla="*/ 0 w 90"/>
                    <a:gd name="T7" fmla="*/ 26 h 26"/>
                    <a:gd name="T8" fmla="*/ 90 w 90"/>
                    <a:gd name="T9" fmla="*/ 26 h 26"/>
                    <a:gd name="T10" fmla="*/ 53 w 90"/>
                    <a:gd name="T11" fmla="*/ 0 h 26"/>
                  </a:gdLst>
                  <a:ahLst/>
                  <a:cxnLst>
                    <a:cxn ang="0">
                      <a:pos x="T0" y="T1"/>
                    </a:cxn>
                    <a:cxn ang="0">
                      <a:pos x="T2" y="T3"/>
                    </a:cxn>
                    <a:cxn ang="0">
                      <a:pos x="T4" y="T5"/>
                    </a:cxn>
                    <a:cxn ang="0">
                      <a:pos x="T6" y="T7"/>
                    </a:cxn>
                    <a:cxn ang="0">
                      <a:pos x="T8" y="T9"/>
                    </a:cxn>
                    <a:cxn ang="0">
                      <a:pos x="T10" y="T11"/>
                    </a:cxn>
                  </a:cxnLst>
                  <a:rect l="0" t="0" r="r" b="b"/>
                  <a:pathLst>
                    <a:path w="90" h="26">
                      <a:moveTo>
                        <a:pt x="53" y="0"/>
                      </a:moveTo>
                      <a:cubicBezTo>
                        <a:pt x="50" y="0"/>
                        <a:pt x="47" y="0"/>
                        <a:pt x="45" y="0"/>
                      </a:cubicBezTo>
                      <a:cubicBezTo>
                        <a:pt x="42" y="0"/>
                        <a:pt x="39" y="0"/>
                        <a:pt x="36" y="0"/>
                      </a:cubicBezTo>
                      <a:cubicBezTo>
                        <a:pt x="15" y="2"/>
                        <a:pt x="0" y="13"/>
                        <a:pt x="0" y="26"/>
                      </a:cubicBezTo>
                      <a:cubicBezTo>
                        <a:pt x="90" y="26"/>
                        <a:pt x="90" y="26"/>
                        <a:pt x="90" y="26"/>
                      </a:cubicBezTo>
                      <a:cubicBezTo>
                        <a:pt x="90" y="13"/>
                        <a:pt x="74" y="2"/>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9" name="Freeform 384"/>
                <p:cNvSpPr>
                  <a:spLocks noEditPoints="1"/>
                </p:cNvSpPr>
                <p:nvPr/>
              </p:nvSpPr>
              <p:spPr bwMode="auto">
                <a:xfrm>
                  <a:off x="10693400" y="139700"/>
                  <a:ext cx="555625" cy="279400"/>
                </a:xfrm>
                <a:custGeom>
                  <a:avLst/>
                  <a:gdLst>
                    <a:gd name="T0" fmla="*/ 127 w 148"/>
                    <a:gd name="T1" fmla="*/ 52 h 74"/>
                    <a:gd name="T2" fmla="*/ 148 w 148"/>
                    <a:gd name="T3" fmla="*/ 27 h 74"/>
                    <a:gd name="T4" fmla="*/ 127 w 148"/>
                    <a:gd name="T5" fmla="*/ 1 h 74"/>
                    <a:gd name="T6" fmla="*/ 127 w 148"/>
                    <a:gd name="T7" fmla="*/ 13 h 74"/>
                    <a:gd name="T8" fmla="*/ 137 w 148"/>
                    <a:gd name="T9" fmla="*/ 27 h 74"/>
                    <a:gd name="T10" fmla="*/ 127 w 148"/>
                    <a:gd name="T11" fmla="*/ 41 h 74"/>
                    <a:gd name="T12" fmla="*/ 127 w 148"/>
                    <a:gd name="T13" fmla="*/ 52 h 74"/>
                    <a:gd name="T14" fmla="*/ 62 w 148"/>
                    <a:gd name="T15" fmla="*/ 74 h 74"/>
                    <a:gd name="T16" fmla="*/ 111 w 148"/>
                    <a:gd name="T17" fmla="*/ 50 h 74"/>
                    <a:gd name="T18" fmla="*/ 122 w 148"/>
                    <a:gd name="T19" fmla="*/ 53 h 74"/>
                    <a:gd name="T20" fmla="*/ 127 w 148"/>
                    <a:gd name="T21" fmla="*/ 52 h 74"/>
                    <a:gd name="T22" fmla="*/ 127 w 148"/>
                    <a:gd name="T23" fmla="*/ 41 h 74"/>
                    <a:gd name="T24" fmla="*/ 122 w 148"/>
                    <a:gd name="T25" fmla="*/ 41 h 74"/>
                    <a:gd name="T26" fmla="*/ 117 w 148"/>
                    <a:gd name="T27" fmla="*/ 41 h 74"/>
                    <a:gd name="T28" fmla="*/ 124 w 148"/>
                    <a:gd name="T29" fmla="*/ 12 h 74"/>
                    <a:gd name="T30" fmla="*/ 124 w 148"/>
                    <a:gd name="T31" fmla="*/ 12 h 74"/>
                    <a:gd name="T32" fmla="*/ 124 w 148"/>
                    <a:gd name="T33" fmla="*/ 12 h 74"/>
                    <a:gd name="T34" fmla="*/ 127 w 148"/>
                    <a:gd name="T35" fmla="*/ 13 h 74"/>
                    <a:gd name="T36" fmla="*/ 127 w 148"/>
                    <a:gd name="T37" fmla="*/ 1 h 74"/>
                    <a:gd name="T38" fmla="*/ 123 w 148"/>
                    <a:gd name="T39" fmla="*/ 0 h 74"/>
                    <a:gd name="T40" fmla="*/ 123 w 148"/>
                    <a:gd name="T41" fmla="*/ 0 h 74"/>
                    <a:gd name="T42" fmla="*/ 1 w 148"/>
                    <a:gd name="T43" fmla="*/ 0 h 74"/>
                    <a:gd name="T44" fmla="*/ 0 w 148"/>
                    <a:gd name="T45" fmla="*/ 12 h 74"/>
                    <a:gd name="T46" fmla="*/ 62 w 148"/>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74">
                      <a:moveTo>
                        <a:pt x="127" y="52"/>
                      </a:moveTo>
                      <a:cubicBezTo>
                        <a:pt x="139" y="50"/>
                        <a:pt x="148" y="39"/>
                        <a:pt x="148" y="27"/>
                      </a:cubicBezTo>
                      <a:cubicBezTo>
                        <a:pt x="148" y="14"/>
                        <a:pt x="139" y="3"/>
                        <a:pt x="127" y="1"/>
                      </a:cubicBezTo>
                      <a:cubicBezTo>
                        <a:pt x="127" y="13"/>
                        <a:pt x="127" y="13"/>
                        <a:pt x="127" y="13"/>
                      </a:cubicBezTo>
                      <a:cubicBezTo>
                        <a:pt x="133" y="15"/>
                        <a:pt x="137" y="20"/>
                        <a:pt x="137" y="27"/>
                      </a:cubicBezTo>
                      <a:cubicBezTo>
                        <a:pt x="137" y="33"/>
                        <a:pt x="133" y="38"/>
                        <a:pt x="127" y="41"/>
                      </a:cubicBezTo>
                      <a:lnTo>
                        <a:pt x="127" y="52"/>
                      </a:lnTo>
                      <a:close/>
                      <a:moveTo>
                        <a:pt x="62" y="74"/>
                      </a:moveTo>
                      <a:cubicBezTo>
                        <a:pt x="82" y="74"/>
                        <a:pt x="100" y="65"/>
                        <a:pt x="111" y="50"/>
                      </a:cubicBezTo>
                      <a:cubicBezTo>
                        <a:pt x="114" y="52"/>
                        <a:pt x="118" y="53"/>
                        <a:pt x="122" y="53"/>
                      </a:cubicBezTo>
                      <a:cubicBezTo>
                        <a:pt x="124" y="53"/>
                        <a:pt x="125" y="53"/>
                        <a:pt x="127" y="52"/>
                      </a:cubicBezTo>
                      <a:cubicBezTo>
                        <a:pt x="127" y="41"/>
                        <a:pt x="127" y="41"/>
                        <a:pt x="127" y="41"/>
                      </a:cubicBezTo>
                      <a:cubicBezTo>
                        <a:pt x="125" y="41"/>
                        <a:pt x="124" y="41"/>
                        <a:pt x="122" y="41"/>
                      </a:cubicBezTo>
                      <a:cubicBezTo>
                        <a:pt x="120" y="41"/>
                        <a:pt x="119" y="41"/>
                        <a:pt x="117" y="41"/>
                      </a:cubicBezTo>
                      <a:cubicBezTo>
                        <a:pt x="122" y="32"/>
                        <a:pt x="124" y="22"/>
                        <a:pt x="124" y="12"/>
                      </a:cubicBezTo>
                      <a:cubicBezTo>
                        <a:pt x="124" y="12"/>
                        <a:pt x="124" y="12"/>
                        <a:pt x="124" y="12"/>
                      </a:cubicBezTo>
                      <a:cubicBezTo>
                        <a:pt x="124" y="12"/>
                        <a:pt x="124" y="12"/>
                        <a:pt x="124" y="12"/>
                      </a:cubicBezTo>
                      <a:cubicBezTo>
                        <a:pt x="125" y="12"/>
                        <a:pt x="126" y="12"/>
                        <a:pt x="127" y="13"/>
                      </a:cubicBezTo>
                      <a:cubicBezTo>
                        <a:pt x="127" y="1"/>
                        <a:pt x="127" y="1"/>
                        <a:pt x="127" y="1"/>
                      </a:cubicBezTo>
                      <a:cubicBezTo>
                        <a:pt x="126" y="0"/>
                        <a:pt x="124" y="0"/>
                        <a:pt x="123" y="0"/>
                      </a:cubicBezTo>
                      <a:cubicBezTo>
                        <a:pt x="123" y="0"/>
                        <a:pt x="123" y="0"/>
                        <a:pt x="123" y="0"/>
                      </a:cubicBezTo>
                      <a:cubicBezTo>
                        <a:pt x="1" y="0"/>
                        <a:pt x="1" y="0"/>
                        <a:pt x="1" y="0"/>
                      </a:cubicBezTo>
                      <a:cubicBezTo>
                        <a:pt x="0" y="4"/>
                        <a:pt x="0" y="8"/>
                        <a:pt x="0" y="12"/>
                      </a:cubicBezTo>
                      <a:cubicBezTo>
                        <a:pt x="0" y="46"/>
                        <a:pt x="28" y="74"/>
                        <a:pt x="62"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80" name="Rectangle 385"/>
                <p:cNvSpPr>
                  <a:spLocks noChangeArrowheads="1"/>
                </p:cNvSpPr>
                <p:nvPr/>
              </p:nvSpPr>
              <p:spPr bwMode="auto">
                <a:xfrm>
                  <a:off x="10693400" y="444500"/>
                  <a:ext cx="50323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81" name="Freeform 386"/>
                <p:cNvSpPr/>
                <p:nvPr/>
              </p:nvSpPr>
              <p:spPr bwMode="auto">
                <a:xfrm>
                  <a:off x="10810875" y="12700"/>
                  <a:ext cx="88900" cy="112713"/>
                </a:xfrm>
                <a:custGeom>
                  <a:avLst/>
                  <a:gdLst>
                    <a:gd name="T0" fmla="*/ 8 w 24"/>
                    <a:gd name="T1" fmla="*/ 15 h 30"/>
                    <a:gd name="T2" fmla="*/ 11 w 24"/>
                    <a:gd name="T3" fmla="*/ 28 h 30"/>
                    <a:gd name="T4" fmla="*/ 21 w 24"/>
                    <a:gd name="T5" fmla="*/ 6 h 30"/>
                    <a:gd name="T6" fmla="*/ 19 w 24"/>
                    <a:gd name="T7" fmla="*/ 0 h 30"/>
                    <a:gd name="T8" fmla="*/ 5 w 24"/>
                    <a:gd name="T9" fmla="*/ 0 h 30"/>
                    <a:gd name="T10" fmla="*/ 8 w 24"/>
                    <a:gd name="T11" fmla="*/ 15 h 30"/>
                  </a:gdLst>
                  <a:ahLst/>
                  <a:cxnLst>
                    <a:cxn ang="0">
                      <a:pos x="T0" y="T1"/>
                    </a:cxn>
                    <a:cxn ang="0">
                      <a:pos x="T2" y="T3"/>
                    </a:cxn>
                    <a:cxn ang="0">
                      <a:pos x="T4" y="T5"/>
                    </a:cxn>
                    <a:cxn ang="0">
                      <a:pos x="T6" y="T7"/>
                    </a:cxn>
                    <a:cxn ang="0">
                      <a:pos x="T8" y="T9"/>
                    </a:cxn>
                    <a:cxn ang="0">
                      <a:pos x="T10" y="T11"/>
                    </a:cxn>
                  </a:cxnLst>
                  <a:rect l="0" t="0" r="r" b="b"/>
                  <a:pathLst>
                    <a:path w="24" h="30">
                      <a:moveTo>
                        <a:pt x="8" y="15"/>
                      </a:moveTo>
                      <a:cubicBezTo>
                        <a:pt x="0" y="18"/>
                        <a:pt x="4" y="30"/>
                        <a:pt x="11" y="28"/>
                      </a:cubicBezTo>
                      <a:cubicBezTo>
                        <a:pt x="21" y="24"/>
                        <a:pt x="24" y="15"/>
                        <a:pt x="21" y="6"/>
                      </a:cubicBezTo>
                      <a:cubicBezTo>
                        <a:pt x="21" y="4"/>
                        <a:pt x="20" y="2"/>
                        <a:pt x="19" y="0"/>
                      </a:cubicBezTo>
                      <a:cubicBezTo>
                        <a:pt x="5" y="0"/>
                        <a:pt x="5" y="0"/>
                        <a:pt x="5" y="0"/>
                      </a:cubicBezTo>
                      <a:cubicBezTo>
                        <a:pt x="8" y="6"/>
                        <a:pt x="12" y="14"/>
                        <a:pt x="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82" name="Freeform 387"/>
                <p:cNvSpPr/>
                <p:nvPr/>
              </p:nvSpPr>
              <p:spPr bwMode="auto">
                <a:xfrm>
                  <a:off x="10941050" y="12700"/>
                  <a:ext cx="90488" cy="112713"/>
                </a:xfrm>
                <a:custGeom>
                  <a:avLst/>
                  <a:gdLst>
                    <a:gd name="T0" fmla="*/ 8 w 24"/>
                    <a:gd name="T1" fmla="*/ 15 h 30"/>
                    <a:gd name="T2" fmla="*/ 11 w 24"/>
                    <a:gd name="T3" fmla="*/ 28 h 30"/>
                    <a:gd name="T4" fmla="*/ 21 w 24"/>
                    <a:gd name="T5" fmla="*/ 6 h 30"/>
                    <a:gd name="T6" fmla="*/ 19 w 24"/>
                    <a:gd name="T7" fmla="*/ 0 h 30"/>
                    <a:gd name="T8" fmla="*/ 5 w 24"/>
                    <a:gd name="T9" fmla="*/ 0 h 30"/>
                    <a:gd name="T10" fmla="*/ 8 w 24"/>
                    <a:gd name="T11" fmla="*/ 15 h 30"/>
                  </a:gdLst>
                  <a:ahLst/>
                  <a:cxnLst>
                    <a:cxn ang="0">
                      <a:pos x="T0" y="T1"/>
                    </a:cxn>
                    <a:cxn ang="0">
                      <a:pos x="T2" y="T3"/>
                    </a:cxn>
                    <a:cxn ang="0">
                      <a:pos x="T4" y="T5"/>
                    </a:cxn>
                    <a:cxn ang="0">
                      <a:pos x="T6" y="T7"/>
                    </a:cxn>
                    <a:cxn ang="0">
                      <a:pos x="T8" y="T9"/>
                    </a:cxn>
                    <a:cxn ang="0">
                      <a:pos x="T10" y="T11"/>
                    </a:cxn>
                  </a:cxnLst>
                  <a:rect l="0" t="0" r="r" b="b"/>
                  <a:pathLst>
                    <a:path w="24" h="30">
                      <a:moveTo>
                        <a:pt x="8" y="15"/>
                      </a:moveTo>
                      <a:cubicBezTo>
                        <a:pt x="0" y="18"/>
                        <a:pt x="4" y="30"/>
                        <a:pt x="11" y="28"/>
                      </a:cubicBezTo>
                      <a:cubicBezTo>
                        <a:pt x="21" y="24"/>
                        <a:pt x="24" y="15"/>
                        <a:pt x="21" y="6"/>
                      </a:cubicBezTo>
                      <a:cubicBezTo>
                        <a:pt x="21" y="4"/>
                        <a:pt x="20" y="2"/>
                        <a:pt x="19" y="0"/>
                      </a:cubicBezTo>
                      <a:cubicBezTo>
                        <a:pt x="5" y="0"/>
                        <a:pt x="5" y="0"/>
                        <a:pt x="5" y="0"/>
                      </a:cubicBezTo>
                      <a:cubicBezTo>
                        <a:pt x="8" y="6"/>
                        <a:pt x="12" y="14"/>
                        <a:pt x="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83" name="Freeform 388"/>
                <p:cNvSpPr/>
                <p:nvPr/>
              </p:nvSpPr>
              <p:spPr bwMode="auto">
                <a:xfrm>
                  <a:off x="-17463" y="1477963"/>
                  <a:ext cx="303213" cy="327025"/>
                </a:xfrm>
                <a:custGeom>
                  <a:avLst/>
                  <a:gdLst>
                    <a:gd name="T0" fmla="*/ 35 w 81"/>
                    <a:gd name="T1" fmla="*/ 86 h 87"/>
                    <a:gd name="T2" fmla="*/ 38 w 81"/>
                    <a:gd name="T3" fmla="*/ 87 h 87"/>
                    <a:gd name="T4" fmla="*/ 81 w 81"/>
                    <a:gd name="T5" fmla="*/ 43 h 87"/>
                    <a:gd name="T6" fmla="*/ 38 w 81"/>
                    <a:gd name="T7" fmla="*/ 0 h 87"/>
                    <a:gd name="T8" fmla="*/ 0 w 81"/>
                    <a:gd name="T9" fmla="*/ 22 h 87"/>
                    <a:gd name="T10" fmla="*/ 0 w 81"/>
                    <a:gd name="T11" fmla="*/ 45 h 87"/>
                    <a:gd name="T12" fmla="*/ 18 w 81"/>
                    <a:gd name="T13" fmla="*/ 57 h 87"/>
                    <a:gd name="T14" fmla="*/ 35 w 81"/>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7">
                      <a:moveTo>
                        <a:pt x="35" y="86"/>
                      </a:moveTo>
                      <a:cubicBezTo>
                        <a:pt x="36" y="86"/>
                        <a:pt x="37" y="87"/>
                        <a:pt x="38" y="87"/>
                      </a:cubicBezTo>
                      <a:cubicBezTo>
                        <a:pt x="61" y="87"/>
                        <a:pt x="81" y="67"/>
                        <a:pt x="81" y="43"/>
                      </a:cubicBezTo>
                      <a:cubicBezTo>
                        <a:pt x="81" y="20"/>
                        <a:pt x="61" y="0"/>
                        <a:pt x="38" y="0"/>
                      </a:cubicBezTo>
                      <a:cubicBezTo>
                        <a:pt x="22" y="0"/>
                        <a:pt x="8" y="9"/>
                        <a:pt x="0" y="22"/>
                      </a:cubicBezTo>
                      <a:cubicBezTo>
                        <a:pt x="0" y="45"/>
                        <a:pt x="0" y="45"/>
                        <a:pt x="0" y="45"/>
                      </a:cubicBezTo>
                      <a:cubicBezTo>
                        <a:pt x="7" y="48"/>
                        <a:pt x="13" y="52"/>
                        <a:pt x="18" y="57"/>
                      </a:cubicBezTo>
                      <a:cubicBezTo>
                        <a:pt x="27" y="65"/>
                        <a:pt x="33" y="75"/>
                        <a:pt x="35"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84" name="Freeform 389"/>
                <p:cNvSpPr/>
                <p:nvPr/>
              </p:nvSpPr>
              <p:spPr bwMode="auto">
                <a:xfrm>
                  <a:off x="79375" y="1387475"/>
                  <a:ext cx="90488" cy="71438"/>
                </a:xfrm>
                <a:custGeom>
                  <a:avLst/>
                  <a:gdLst>
                    <a:gd name="T0" fmla="*/ 57 w 57"/>
                    <a:gd name="T1" fmla="*/ 45 h 45"/>
                    <a:gd name="T2" fmla="*/ 29 w 57"/>
                    <a:gd name="T3" fmla="*/ 0 h 45"/>
                    <a:gd name="T4" fmla="*/ 0 w 57"/>
                    <a:gd name="T5" fmla="*/ 45 h 45"/>
                    <a:gd name="T6" fmla="*/ 57 w 57"/>
                    <a:gd name="T7" fmla="*/ 45 h 45"/>
                  </a:gdLst>
                  <a:ahLst/>
                  <a:cxnLst>
                    <a:cxn ang="0">
                      <a:pos x="T0" y="T1"/>
                    </a:cxn>
                    <a:cxn ang="0">
                      <a:pos x="T2" y="T3"/>
                    </a:cxn>
                    <a:cxn ang="0">
                      <a:pos x="T4" y="T5"/>
                    </a:cxn>
                    <a:cxn ang="0">
                      <a:pos x="T6" y="T7"/>
                    </a:cxn>
                  </a:cxnLst>
                  <a:rect l="0" t="0" r="r" b="b"/>
                  <a:pathLst>
                    <a:path w="57" h="45">
                      <a:moveTo>
                        <a:pt x="57" y="45"/>
                      </a:moveTo>
                      <a:lnTo>
                        <a:pt x="29" y="0"/>
                      </a:lnTo>
                      <a:lnTo>
                        <a:pt x="0" y="45"/>
                      </a:lnTo>
                      <a:lnTo>
                        <a:pt x="5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85" name="Freeform 390"/>
                <p:cNvSpPr/>
                <p:nvPr/>
              </p:nvSpPr>
              <p:spPr bwMode="auto">
                <a:xfrm>
                  <a:off x="304800" y="1593850"/>
                  <a:ext cx="71438" cy="90488"/>
                </a:xfrm>
                <a:custGeom>
                  <a:avLst/>
                  <a:gdLst>
                    <a:gd name="T0" fmla="*/ 0 w 45"/>
                    <a:gd name="T1" fmla="*/ 57 h 57"/>
                    <a:gd name="T2" fmla="*/ 45 w 45"/>
                    <a:gd name="T3" fmla="*/ 28 h 57"/>
                    <a:gd name="T4" fmla="*/ 0 w 45"/>
                    <a:gd name="T5" fmla="*/ 0 h 57"/>
                    <a:gd name="T6" fmla="*/ 0 w 45"/>
                    <a:gd name="T7" fmla="*/ 57 h 57"/>
                  </a:gdLst>
                  <a:ahLst/>
                  <a:cxnLst>
                    <a:cxn ang="0">
                      <a:pos x="T0" y="T1"/>
                    </a:cxn>
                    <a:cxn ang="0">
                      <a:pos x="T2" y="T3"/>
                    </a:cxn>
                    <a:cxn ang="0">
                      <a:pos x="T4" y="T5"/>
                    </a:cxn>
                    <a:cxn ang="0">
                      <a:pos x="T6" y="T7"/>
                    </a:cxn>
                  </a:cxnLst>
                  <a:rect l="0" t="0" r="r" b="b"/>
                  <a:pathLst>
                    <a:path w="45" h="57">
                      <a:moveTo>
                        <a:pt x="0" y="57"/>
                      </a:moveTo>
                      <a:lnTo>
                        <a:pt x="45" y="28"/>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86" name="Freeform 391"/>
                <p:cNvSpPr/>
                <p:nvPr/>
              </p:nvSpPr>
              <p:spPr bwMode="auto">
                <a:xfrm>
                  <a:off x="222250" y="1462088"/>
                  <a:ext cx="82550" cy="79375"/>
                </a:xfrm>
                <a:custGeom>
                  <a:avLst/>
                  <a:gdLst>
                    <a:gd name="T0" fmla="*/ 0 w 52"/>
                    <a:gd name="T1" fmla="*/ 10 h 50"/>
                    <a:gd name="T2" fmla="*/ 40 w 52"/>
                    <a:gd name="T3" fmla="*/ 50 h 50"/>
                    <a:gd name="T4" fmla="*/ 52 w 52"/>
                    <a:gd name="T5" fmla="*/ 0 h 50"/>
                    <a:gd name="T6" fmla="*/ 0 w 52"/>
                    <a:gd name="T7" fmla="*/ 10 h 50"/>
                  </a:gdLst>
                  <a:ahLst/>
                  <a:cxnLst>
                    <a:cxn ang="0">
                      <a:pos x="T0" y="T1"/>
                    </a:cxn>
                    <a:cxn ang="0">
                      <a:pos x="T2" y="T3"/>
                    </a:cxn>
                    <a:cxn ang="0">
                      <a:pos x="T4" y="T5"/>
                    </a:cxn>
                    <a:cxn ang="0">
                      <a:pos x="T6" y="T7"/>
                    </a:cxn>
                  </a:cxnLst>
                  <a:rect l="0" t="0" r="r" b="b"/>
                  <a:pathLst>
                    <a:path w="52" h="50">
                      <a:moveTo>
                        <a:pt x="0" y="10"/>
                      </a:moveTo>
                      <a:lnTo>
                        <a:pt x="40" y="50"/>
                      </a:lnTo>
                      <a:lnTo>
                        <a:pt x="52"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87" name="Freeform 392"/>
                <p:cNvSpPr/>
                <p:nvPr/>
              </p:nvSpPr>
              <p:spPr bwMode="auto">
                <a:xfrm>
                  <a:off x="222250" y="1736725"/>
                  <a:ext cx="82550" cy="82550"/>
                </a:xfrm>
                <a:custGeom>
                  <a:avLst/>
                  <a:gdLst>
                    <a:gd name="T0" fmla="*/ 40 w 52"/>
                    <a:gd name="T1" fmla="*/ 0 h 52"/>
                    <a:gd name="T2" fmla="*/ 0 w 52"/>
                    <a:gd name="T3" fmla="*/ 40 h 52"/>
                    <a:gd name="T4" fmla="*/ 52 w 52"/>
                    <a:gd name="T5" fmla="*/ 52 h 52"/>
                    <a:gd name="T6" fmla="*/ 40 w 52"/>
                    <a:gd name="T7" fmla="*/ 0 h 52"/>
                  </a:gdLst>
                  <a:ahLst/>
                  <a:cxnLst>
                    <a:cxn ang="0">
                      <a:pos x="T0" y="T1"/>
                    </a:cxn>
                    <a:cxn ang="0">
                      <a:pos x="T2" y="T3"/>
                    </a:cxn>
                    <a:cxn ang="0">
                      <a:pos x="T4" y="T5"/>
                    </a:cxn>
                    <a:cxn ang="0">
                      <a:pos x="T6" y="T7"/>
                    </a:cxn>
                  </a:cxnLst>
                  <a:rect l="0" t="0" r="r" b="b"/>
                  <a:pathLst>
                    <a:path w="52" h="52">
                      <a:moveTo>
                        <a:pt x="40" y="0"/>
                      </a:moveTo>
                      <a:lnTo>
                        <a:pt x="0" y="40"/>
                      </a:lnTo>
                      <a:lnTo>
                        <a:pt x="52" y="52"/>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88" name="Freeform 393"/>
                <p:cNvSpPr/>
                <p:nvPr/>
              </p:nvSpPr>
              <p:spPr bwMode="auto">
                <a:xfrm>
                  <a:off x="-17463" y="1470025"/>
                  <a:ext cx="44450" cy="52388"/>
                </a:xfrm>
                <a:custGeom>
                  <a:avLst/>
                  <a:gdLst>
                    <a:gd name="T0" fmla="*/ 0 w 28"/>
                    <a:gd name="T1" fmla="*/ 33 h 33"/>
                    <a:gd name="T2" fmla="*/ 28 w 28"/>
                    <a:gd name="T3" fmla="*/ 5 h 33"/>
                    <a:gd name="T4" fmla="*/ 0 w 28"/>
                    <a:gd name="T5" fmla="*/ 0 h 33"/>
                    <a:gd name="T6" fmla="*/ 0 w 28"/>
                    <a:gd name="T7" fmla="*/ 33 h 33"/>
                  </a:gdLst>
                  <a:ahLst/>
                  <a:cxnLst>
                    <a:cxn ang="0">
                      <a:pos x="T0" y="T1"/>
                    </a:cxn>
                    <a:cxn ang="0">
                      <a:pos x="T2" y="T3"/>
                    </a:cxn>
                    <a:cxn ang="0">
                      <a:pos x="T4" y="T5"/>
                    </a:cxn>
                    <a:cxn ang="0">
                      <a:pos x="T6" y="T7"/>
                    </a:cxn>
                  </a:cxnLst>
                  <a:rect l="0" t="0" r="r" b="b"/>
                  <a:pathLst>
                    <a:path w="28" h="33">
                      <a:moveTo>
                        <a:pt x="0" y="33"/>
                      </a:moveTo>
                      <a:lnTo>
                        <a:pt x="28" y="5"/>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89" name="Freeform 394"/>
                <p:cNvSpPr/>
                <p:nvPr/>
              </p:nvSpPr>
              <p:spPr bwMode="auto">
                <a:xfrm>
                  <a:off x="-17463" y="1668463"/>
                  <a:ext cx="327025" cy="409575"/>
                </a:xfrm>
                <a:custGeom>
                  <a:avLst/>
                  <a:gdLst>
                    <a:gd name="T0" fmla="*/ 54 w 87"/>
                    <a:gd name="T1" fmla="*/ 42 h 109"/>
                    <a:gd name="T2" fmla="*/ 49 w 87"/>
                    <a:gd name="T3" fmla="*/ 43 h 109"/>
                    <a:gd name="T4" fmla="*/ 32 w 87"/>
                    <a:gd name="T5" fmla="*/ 50 h 109"/>
                    <a:gd name="T6" fmla="*/ 31 w 87"/>
                    <a:gd name="T7" fmla="*/ 41 h 109"/>
                    <a:gd name="T8" fmla="*/ 30 w 87"/>
                    <a:gd name="T9" fmla="*/ 35 h 109"/>
                    <a:gd name="T10" fmla="*/ 0 w 87"/>
                    <a:gd name="T11" fmla="*/ 0 h 109"/>
                    <a:gd name="T12" fmla="*/ 0 w 87"/>
                    <a:gd name="T13" fmla="*/ 109 h 109"/>
                    <a:gd name="T14" fmla="*/ 54 w 87"/>
                    <a:gd name="T15" fmla="*/ 109 h 109"/>
                    <a:gd name="T16" fmla="*/ 87 w 87"/>
                    <a:gd name="T17" fmla="*/ 76 h 109"/>
                    <a:gd name="T18" fmla="*/ 54 w 87"/>
                    <a:gd name="T19" fmla="*/ 4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09">
                      <a:moveTo>
                        <a:pt x="54" y="42"/>
                      </a:moveTo>
                      <a:cubicBezTo>
                        <a:pt x="52" y="42"/>
                        <a:pt x="50" y="42"/>
                        <a:pt x="49" y="43"/>
                      </a:cubicBezTo>
                      <a:cubicBezTo>
                        <a:pt x="42" y="44"/>
                        <a:pt x="37" y="46"/>
                        <a:pt x="32" y="50"/>
                      </a:cubicBezTo>
                      <a:cubicBezTo>
                        <a:pt x="32" y="47"/>
                        <a:pt x="32" y="44"/>
                        <a:pt x="31" y="41"/>
                      </a:cubicBezTo>
                      <a:cubicBezTo>
                        <a:pt x="31" y="39"/>
                        <a:pt x="30" y="37"/>
                        <a:pt x="30" y="35"/>
                      </a:cubicBezTo>
                      <a:cubicBezTo>
                        <a:pt x="25" y="19"/>
                        <a:pt x="14" y="7"/>
                        <a:pt x="0" y="0"/>
                      </a:cubicBezTo>
                      <a:cubicBezTo>
                        <a:pt x="0" y="109"/>
                        <a:pt x="0" y="109"/>
                        <a:pt x="0" y="109"/>
                      </a:cubicBezTo>
                      <a:cubicBezTo>
                        <a:pt x="54" y="109"/>
                        <a:pt x="54" y="109"/>
                        <a:pt x="54" y="109"/>
                      </a:cubicBezTo>
                      <a:cubicBezTo>
                        <a:pt x="72" y="109"/>
                        <a:pt x="87" y="94"/>
                        <a:pt x="87" y="76"/>
                      </a:cubicBezTo>
                      <a:cubicBezTo>
                        <a:pt x="87" y="57"/>
                        <a:pt x="72" y="42"/>
                        <a:pt x="5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grpSp>
        </p:grpSp>
      </p:grpSp>
      <p:sp>
        <p:nvSpPr>
          <p:cNvPr id="2" name="标题 1"/>
          <p:cNvSpPr>
            <a:spLocks noGrp="1"/>
          </p:cNvSpPr>
          <p:nvPr>
            <p:ph type="ctrTitle" hasCustomPrompt="1"/>
          </p:nvPr>
        </p:nvSpPr>
        <p:spPr>
          <a:xfrm>
            <a:off x="4483866" y="3500047"/>
            <a:ext cx="6863583" cy="1230531"/>
          </a:xfrm>
        </p:spPr>
        <p:txBody>
          <a:bodyPr anchor="b"/>
          <a:lstStyle>
            <a:lvl1pPr algn="dist">
              <a:defRPr sz="4800"/>
            </a:lvl1pPr>
          </a:lstStyle>
          <a:p>
            <a:r>
              <a:rPr lang="zh-CN" altLang="en-US" dirty="0"/>
              <a:t>编辑标题</a:t>
            </a:r>
            <a:endParaRPr lang="zh-CN" altLang="en-US" dirty="0"/>
          </a:p>
        </p:txBody>
      </p:sp>
      <p:sp>
        <p:nvSpPr>
          <p:cNvPr id="3" name="副标题 2"/>
          <p:cNvSpPr>
            <a:spLocks noGrp="1"/>
          </p:cNvSpPr>
          <p:nvPr>
            <p:ph type="subTitle" idx="1"/>
          </p:nvPr>
        </p:nvSpPr>
        <p:spPr>
          <a:xfrm>
            <a:off x="4483866" y="5009853"/>
            <a:ext cx="6863583" cy="741660"/>
          </a:xfrm>
        </p:spPr>
        <p:txBody>
          <a:bodyPr/>
          <a:lstStyle>
            <a:lvl1pPr marL="0" indent="0" algn="dis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389" name="日期占位符 3"/>
          <p:cNvSpPr>
            <a:spLocks noGrp="1"/>
          </p:cNvSpPr>
          <p:nvPr>
            <p:ph type="dt" sz="half" idx="10"/>
          </p:nvPr>
        </p:nvSpPr>
        <p:spPr/>
        <p:txBody>
          <a:bodyPr/>
          <a:lstStyle>
            <a:lvl1pPr>
              <a:defRPr/>
            </a:lvl1pPr>
          </a:lstStyle>
          <a:p>
            <a:pPr>
              <a:defRPr/>
            </a:pPr>
            <a:fld id="{B0CDB89E-6950-471D-A7C8-6FC24B2AC5EA}" type="datetimeFigureOut">
              <a:rPr lang="zh-CN" altLang="en-US"/>
            </a:fld>
            <a:endParaRPr lang="zh-CN" altLang="en-US"/>
          </a:p>
        </p:txBody>
      </p:sp>
      <p:sp>
        <p:nvSpPr>
          <p:cNvPr id="390" name="页脚占位符 4"/>
          <p:cNvSpPr>
            <a:spLocks noGrp="1"/>
          </p:cNvSpPr>
          <p:nvPr>
            <p:ph type="ftr" sz="quarter" idx="11"/>
          </p:nvPr>
        </p:nvSpPr>
        <p:spPr/>
        <p:txBody>
          <a:bodyPr/>
          <a:lstStyle>
            <a:lvl1pPr>
              <a:defRPr/>
            </a:lvl1pPr>
          </a:lstStyle>
          <a:p>
            <a:pPr>
              <a:defRPr/>
            </a:pPr>
            <a:endParaRPr lang="zh-CN" altLang="en-US"/>
          </a:p>
        </p:txBody>
      </p:sp>
      <p:sp>
        <p:nvSpPr>
          <p:cNvPr id="391" name="灯片编号占位符 5"/>
          <p:cNvSpPr>
            <a:spLocks noGrp="1"/>
          </p:cNvSpPr>
          <p:nvPr>
            <p:ph type="sldNum" sz="quarter" idx="12"/>
          </p:nvPr>
        </p:nvSpPr>
        <p:spPr/>
        <p:txBody>
          <a:bodyPr/>
          <a:lstStyle>
            <a:lvl1pPr>
              <a:defRPr/>
            </a:lvl1pPr>
          </a:lstStyle>
          <a:p>
            <a:pPr>
              <a:defRPr/>
            </a:pPr>
            <a:fld id="{00D2DAA6-07E1-4237-A7F6-DC29AB51D270}"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2450"/>
            <a:ext cx="10515600" cy="56007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3"/>
          <p:cNvSpPr>
            <a:spLocks noGrp="1"/>
          </p:cNvSpPr>
          <p:nvPr>
            <p:ph type="dt" sz="half" idx="14"/>
          </p:nvPr>
        </p:nvSpPr>
        <p:spPr/>
        <p:txBody>
          <a:bodyPr/>
          <a:lstStyle>
            <a:lvl1pPr>
              <a:defRPr/>
            </a:lvl1pPr>
          </a:lstStyle>
          <a:p>
            <a:pPr>
              <a:defRPr/>
            </a:pPr>
            <a:fld id="{F689CFA5-0CC9-4284-9448-98BEC3D8783E}" type="datetimeFigureOut">
              <a:rPr lang="zh-CN" altLang="en-US"/>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D0DB86DA-CD39-4197-BE3E-704ED94F626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100C3AC-AEB8-4900-B323-3009DA0F6959}" type="datetimeFigureOut">
              <a:rPr lang="zh-CN" altLang="en-US" smtClean="0"/>
            </a:fld>
            <a:endParaRPr lang="zh-CN" alt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zh-CN" alt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E580B3C-77B1-47B9-90B3-01856F0E87FA}" type="slidenum">
              <a:rPr lang="zh-CN" altLang="en-US" smtClean="0"/>
            </a:fld>
            <a:endParaRPr lang="zh-CN" alt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100C3AC-AEB8-4900-B323-3009DA0F69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580B3C-77B1-47B9-90B3-01856F0E87F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100C3AC-AEB8-4900-B323-3009DA0F6959}" type="datetimeFigureOut">
              <a:rPr lang="zh-CN" altLang="en-US" smtClean="0"/>
            </a:fld>
            <a:endParaRPr lang="zh-CN" alt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E580B3C-77B1-47B9-90B3-01856F0E87FA}" type="slidenum">
              <a:rPr lang="zh-CN" altLang="en-US" smtClean="0"/>
            </a:fld>
            <a:endParaRPr lang="zh-CN"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ln>
          </p:spPr>
        </p:sp>
      </p:gr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257300" y="2286000"/>
            <a:ext cx="4800600" cy="36195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647796" y="2286000"/>
            <a:ext cx="4800600" cy="36195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F100C3AC-AEB8-4900-B323-3009DA0F695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E580B3C-77B1-47B9-90B3-01856F0E87F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1257300" y="2909102"/>
            <a:ext cx="4800600" cy="299639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633864" y="2909102"/>
            <a:ext cx="4800600" cy="299639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F100C3AC-AEB8-4900-B323-3009DA0F695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E580B3C-77B1-47B9-90B3-01856F0E87F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100C3AC-AEB8-4900-B323-3009DA0F695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E580B3C-77B1-47B9-90B3-01856F0E87F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0C3AC-AEB8-4900-B323-3009DA0F695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E580B3C-77B1-47B9-90B3-01856F0E87F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765051" y="6375679"/>
            <a:ext cx="1233355" cy="348462"/>
          </a:xfrm>
        </p:spPr>
        <p:txBody>
          <a:bodyPr/>
          <a:lstStyle/>
          <a:p>
            <a:fld id="{F100C3AC-AEB8-4900-B323-3009DA0F6959}" type="datetimeFigureOut">
              <a:rPr lang="zh-CN" altLang="en-US" smtClean="0"/>
            </a:fld>
            <a:endParaRPr lang="zh-CN" altLang="en-US"/>
          </a:p>
        </p:txBody>
      </p:sp>
      <p:sp>
        <p:nvSpPr>
          <p:cNvPr id="6" name="Footer Placeholder 5"/>
          <p:cNvSpPr>
            <a:spLocks noGrp="1"/>
          </p:cNvSpPr>
          <p:nvPr>
            <p:ph type="ftr" sz="quarter" idx="11"/>
          </p:nvPr>
        </p:nvSpPr>
        <p:spPr>
          <a:xfrm>
            <a:off x="2103620" y="6375679"/>
            <a:ext cx="3482179" cy="345796"/>
          </a:xfrm>
        </p:spPr>
        <p:txBody>
          <a:bodyPr/>
          <a:lstStyle/>
          <a:p>
            <a:endParaRPr lang="zh-CN" altLang="en-US"/>
          </a:p>
        </p:txBody>
      </p:sp>
      <p:sp>
        <p:nvSpPr>
          <p:cNvPr id="7" name="Slide Number Placeholder 6"/>
          <p:cNvSpPr>
            <a:spLocks noGrp="1"/>
          </p:cNvSpPr>
          <p:nvPr>
            <p:ph type="sldNum" sz="quarter" idx="12"/>
          </p:nvPr>
        </p:nvSpPr>
        <p:spPr>
          <a:xfrm>
            <a:off x="5691014" y="6375679"/>
            <a:ext cx="1232456" cy="345796"/>
          </a:xfrm>
        </p:spPr>
        <p:txBody>
          <a:bodyPr/>
          <a:lstStyle/>
          <a:p>
            <a:fld id="{6E580B3C-77B1-47B9-90B3-01856F0E87FA}" type="slidenum">
              <a:rPr lang="zh-CN" altLang="en-US" smtClean="0"/>
            </a:fld>
            <a:endParaRPr lang="zh-CN"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zh-CN" altLang="en-US"/>
              <a:t>单击此处编辑母版标题样式</a:t>
            </a:r>
            <a:endParaRPr lang="en-US" dirty="0"/>
          </a:p>
        </p:txBody>
      </p:sp>
      <p:sp>
        <p:nvSpPr>
          <p:cNvPr id="4" name="Text Placeholder 3"/>
          <p:cNvSpPr>
            <a:spLocks noGrp="1"/>
          </p:cNvSpPr>
          <p:nvPr>
            <p:ph type="body" sz="half" idx="2" hasCustomPrompt="1"/>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765950" y="6375679"/>
            <a:ext cx="1232456" cy="348462"/>
          </a:xfrm>
        </p:spPr>
        <p:txBody>
          <a:bodyPr/>
          <a:lstStyle/>
          <a:p>
            <a:fld id="{F100C3AC-AEB8-4900-B323-3009DA0F6959}" type="datetimeFigureOut">
              <a:rPr lang="zh-CN" altLang="en-US" smtClean="0"/>
            </a:fld>
            <a:endParaRPr lang="zh-CN" altLang="en-US"/>
          </a:p>
        </p:txBody>
      </p:sp>
      <p:sp>
        <p:nvSpPr>
          <p:cNvPr id="6" name="Footer Placeholder 5"/>
          <p:cNvSpPr>
            <a:spLocks noGrp="1"/>
          </p:cNvSpPr>
          <p:nvPr>
            <p:ph type="ftr" sz="quarter" idx="11"/>
          </p:nvPr>
        </p:nvSpPr>
        <p:spPr>
          <a:xfrm>
            <a:off x="2103621" y="6375679"/>
            <a:ext cx="3482178" cy="345796"/>
          </a:xfrm>
        </p:spPr>
        <p:txBody>
          <a:bodyPr/>
          <a:lstStyle/>
          <a:p>
            <a:endParaRPr lang="zh-CN" altLang="en-US"/>
          </a:p>
        </p:txBody>
      </p:sp>
      <p:sp>
        <p:nvSpPr>
          <p:cNvPr id="7" name="Slide Number Placeholder 6"/>
          <p:cNvSpPr>
            <a:spLocks noGrp="1"/>
          </p:cNvSpPr>
          <p:nvPr>
            <p:ph type="sldNum" sz="quarter" idx="12"/>
          </p:nvPr>
        </p:nvSpPr>
        <p:spPr>
          <a:xfrm>
            <a:off x="5687568" y="6375679"/>
            <a:ext cx="1234440" cy="345796"/>
          </a:xfrm>
        </p:spPr>
        <p:txBody>
          <a:bodyPr/>
          <a:lstStyle/>
          <a:p>
            <a:fld id="{6E580B3C-77B1-47B9-90B3-01856F0E87F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E430D49-5ABA-4042-8D06-C38E5E2656C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C3A86C6-FD40-4F63-97AC-F0B2CC7855EB}"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100C3AC-AEB8-4900-B323-3009DA0F69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580B3C-77B1-47B9-90B3-01856F0E87F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1257300" y="382385"/>
            <a:ext cx="8392585" cy="5600405"/>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100C3AC-AEB8-4900-B323-3009DA0F69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580B3C-77B1-47B9-90B3-01856F0E87F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4" name="直接连接符 3"/>
          <p:cNvCxnSpPr/>
          <p:nvPr/>
        </p:nvCxnSpPr>
        <p:spPr>
          <a:xfrm flipV="1">
            <a:off x="2614613" y="4014788"/>
            <a:ext cx="915987" cy="7889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rot="2801929">
            <a:off x="2221706" y="1983582"/>
            <a:ext cx="2562225" cy="2563812"/>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rot="2801929">
            <a:off x="3563938" y="4706938"/>
            <a:ext cx="292100" cy="292100"/>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rot="2801929">
            <a:off x="2409825" y="1546225"/>
            <a:ext cx="447675" cy="447675"/>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8" name="直接连接符 7"/>
          <p:cNvCxnSpPr/>
          <p:nvPr/>
        </p:nvCxnSpPr>
        <p:spPr>
          <a:xfrm flipV="1">
            <a:off x="4419600" y="1600200"/>
            <a:ext cx="528638" cy="4873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465263" y="4022725"/>
            <a:ext cx="704850" cy="6080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5678408" y="2581778"/>
            <a:ext cx="5168900" cy="795419"/>
          </a:xfrm>
        </p:spPr>
        <p:txBody>
          <a:bodyPr anchor="b"/>
          <a:lstStyle>
            <a:lvl1pPr>
              <a:defRPr sz="3200">
                <a:solidFill>
                  <a:schemeClr val="bg1"/>
                </a:solidFill>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678408" y="3427413"/>
            <a:ext cx="5168900" cy="877887"/>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 name="日期占位符 3"/>
          <p:cNvSpPr>
            <a:spLocks noGrp="1"/>
          </p:cNvSpPr>
          <p:nvPr>
            <p:ph type="dt" sz="half" idx="10"/>
          </p:nvPr>
        </p:nvSpPr>
        <p:spPr/>
        <p:txBody>
          <a:bodyPr/>
          <a:lstStyle>
            <a:lvl1pPr>
              <a:defRPr/>
            </a:lvl1pPr>
          </a:lstStyle>
          <a:p>
            <a:pPr>
              <a:defRPr/>
            </a:pPr>
            <a:fld id="{D1CF87CA-2163-4A91-B6CB-5F6E04E58CB1}" type="datetimeFigureOut">
              <a:rPr lang="zh-CN" altLang="en-US"/>
            </a:fld>
            <a:endParaRPr lang="zh-CN" altLang="en-US"/>
          </a:p>
        </p:txBody>
      </p:sp>
      <p:sp>
        <p:nvSpPr>
          <p:cNvPr id="11" name="页脚占位符 4"/>
          <p:cNvSpPr>
            <a:spLocks noGrp="1"/>
          </p:cNvSpPr>
          <p:nvPr>
            <p:ph type="ftr" sz="quarter" idx="11"/>
          </p:nvPr>
        </p:nvSpPr>
        <p:spPr/>
        <p:txBody>
          <a:bodyPr/>
          <a:lstStyle>
            <a:lvl1pPr>
              <a:defRPr/>
            </a:lvl1pPr>
          </a:lstStyle>
          <a:p>
            <a:pPr>
              <a:defRPr/>
            </a:pPr>
            <a:endParaRPr lang="zh-CN" altLang="en-US"/>
          </a:p>
        </p:txBody>
      </p:sp>
      <p:sp>
        <p:nvSpPr>
          <p:cNvPr id="12" name="灯片编号占位符 5"/>
          <p:cNvSpPr>
            <a:spLocks noGrp="1"/>
          </p:cNvSpPr>
          <p:nvPr>
            <p:ph type="sldNum" sz="quarter" idx="12"/>
          </p:nvPr>
        </p:nvSpPr>
        <p:spPr/>
        <p:txBody>
          <a:bodyPr/>
          <a:lstStyle>
            <a:lvl1pPr>
              <a:defRPr/>
            </a:lvl1pPr>
          </a:lstStyle>
          <a:p>
            <a:pPr>
              <a:defRPr/>
            </a:pPr>
            <a:fld id="{847C3F7A-0897-4416-B490-EF4AD8F6DC60}"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9EC06A0-CB4A-4A56-B643-8B3B5DAD62FA}"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33D6F40-839A-4F4A-8F30-E18B69838510}"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6824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656113"/>
            <a:ext cx="5157787" cy="353354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682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56113"/>
            <a:ext cx="5183188" cy="353354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8A6D716-D118-4334-A5CB-C9C35CE711D1}"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69DA63C-7135-4554-A9A0-5E011757CC4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391" name="组合 389"/>
          <p:cNvGrpSpPr/>
          <p:nvPr/>
        </p:nvGrpSpPr>
        <p:grpSpPr bwMode="auto">
          <a:xfrm>
            <a:off x="-13500" y="1"/>
            <a:ext cx="7752446" cy="6851650"/>
            <a:chOff x="520779" y="857831"/>
            <a:chExt cx="6698339" cy="5993835"/>
          </a:xfrm>
        </p:grpSpPr>
        <p:grpSp>
          <p:nvGrpSpPr>
            <p:cNvPr id="392" name="Group 602"/>
            <p:cNvGrpSpPr/>
            <p:nvPr/>
          </p:nvGrpSpPr>
          <p:grpSpPr>
            <a:xfrm>
              <a:off x="1530762" y="857831"/>
              <a:ext cx="5688356" cy="3007193"/>
              <a:chOff x="0" y="9525"/>
              <a:chExt cx="12492024" cy="6604001"/>
            </a:xfrm>
            <a:solidFill>
              <a:schemeClr val="tx1">
                <a:lumMod val="65000"/>
                <a:lumOff val="35000"/>
              </a:schemeClr>
            </a:solidFill>
          </p:grpSpPr>
          <p:sp>
            <p:nvSpPr>
              <p:cNvPr id="563" name="Freeform 38"/>
              <p:cNvSpPr>
                <a:spLocks noEditPoints="1"/>
              </p:cNvSpPr>
              <p:nvPr/>
            </p:nvSpPr>
            <p:spPr bwMode="auto">
              <a:xfrm>
                <a:off x="5265738" y="3773488"/>
                <a:ext cx="590550" cy="590550"/>
              </a:xfrm>
              <a:custGeom>
                <a:avLst/>
                <a:gdLst>
                  <a:gd name="T0" fmla="*/ 79 w 157"/>
                  <a:gd name="T1" fmla="*/ 0 h 157"/>
                  <a:gd name="T2" fmla="*/ 79 w 157"/>
                  <a:gd name="T3" fmla="*/ 0 h 157"/>
                  <a:gd name="T4" fmla="*/ 79 w 157"/>
                  <a:gd name="T5" fmla="*/ 9 h 157"/>
                  <a:gd name="T6" fmla="*/ 85 w 157"/>
                  <a:gd name="T7" fmla="*/ 9 h 157"/>
                  <a:gd name="T8" fmla="*/ 85 w 157"/>
                  <a:gd name="T9" fmla="*/ 78 h 157"/>
                  <a:gd name="T10" fmla="*/ 79 w 157"/>
                  <a:gd name="T11" fmla="*/ 78 h 157"/>
                  <a:gd name="T12" fmla="*/ 79 w 157"/>
                  <a:gd name="T13" fmla="*/ 128 h 157"/>
                  <a:gd name="T14" fmla="*/ 79 w 157"/>
                  <a:gd name="T15" fmla="*/ 128 h 157"/>
                  <a:gd name="T16" fmla="*/ 129 w 157"/>
                  <a:gd name="T17" fmla="*/ 78 h 157"/>
                  <a:gd name="T18" fmla="*/ 101 w 157"/>
                  <a:gd name="T19" fmla="*/ 34 h 157"/>
                  <a:gd name="T20" fmla="*/ 107 w 157"/>
                  <a:gd name="T21" fmla="*/ 22 h 157"/>
                  <a:gd name="T22" fmla="*/ 142 w 157"/>
                  <a:gd name="T23" fmla="*/ 78 h 157"/>
                  <a:gd name="T24" fmla="*/ 79 w 157"/>
                  <a:gd name="T25" fmla="*/ 141 h 157"/>
                  <a:gd name="T26" fmla="*/ 79 w 157"/>
                  <a:gd name="T27" fmla="*/ 141 h 157"/>
                  <a:gd name="T28" fmla="*/ 79 w 157"/>
                  <a:gd name="T29" fmla="*/ 141 h 157"/>
                  <a:gd name="T30" fmla="*/ 79 w 157"/>
                  <a:gd name="T31" fmla="*/ 157 h 157"/>
                  <a:gd name="T32" fmla="*/ 79 w 157"/>
                  <a:gd name="T33" fmla="*/ 157 h 157"/>
                  <a:gd name="T34" fmla="*/ 157 w 157"/>
                  <a:gd name="T35" fmla="*/ 78 h 157"/>
                  <a:gd name="T36" fmla="*/ 79 w 157"/>
                  <a:gd name="T37" fmla="*/ 0 h 157"/>
                  <a:gd name="T38" fmla="*/ 79 w 157"/>
                  <a:gd name="T39" fmla="*/ 0 h 157"/>
                  <a:gd name="T40" fmla="*/ 0 w 157"/>
                  <a:gd name="T41" fmla="*/ 78 h 157"/>
                  <a:gd name="T42" fmla="*/ 79 w 157"/>
                  <a:gd name="T43" fmla="*/ 157 h 157"/>
                  <a:gd name="T44" fmla="*/ 79 w 157"/>
                  <a:gd name="T45" fmla="*/ 141 h 157"/>
                  <a:gd name="T46" fmla="*/ 16 w 157"/>
                  <a:gd name="T47" fmla="*/ 78 h 157"/>
                  <a:gd name="T48" fmla="*/ 50 w 157"/>
                  <a:gd name="T49" fmla="*/ 22 h 157"/>
                  <a:gd name="T50" fmla="*/ 56 w 157"/>
                  <a:gd name="T51" fmla="*/ 34 h 157"/>
                  <a:gd name="T52" fmla="*/ 29 w 157"/>
                  <a:gd name="T53" fmla="*/ 78 h 157"/>
                  <a:gd name="T54" fmla="*/ 79 w 157"/>
                  <a:gd name="T55" fmla="*/ 128 h 157"/>
                  <a:gd name="T56" fmla="*/ 79 w 157"/>
                  <a:gd name="T57" fmla="*/ 78 h 157"/>
                  <a:gd name="T58" fmla="*/ 72 w 157"/>
                  <a:gd name="T59" fmla="*/ 78 h 157"/>
                  <a:gd name="T60" fmla="*/ 72 w 157"/>
                  <a:gd name="T61" fmla="*/ 9 h 157"/>
                  <a:gd name="T62" fmla="*/ 72 w 157"/>
                  <a:gd name="T63" fmla="*/ 9 h 157"/>
                  <a:gd name="T64" fmla="*/ 79 w 157"/>
                  <a:gd name="T65" fmla="*/ 9 h 157"/>
                  <a:gd name="T66" fmla="*/ 79 w 157"/>
                  <a:gd name="T6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57">
                    <a:moveTo>
                      <a:pt x="79" y="0"/>
                    </a:moveTo>
                    <a:cubicBezTo>
                      <a:pt x="79" y="0"/>
                      <a:pt x="79" y="0"/>
                      <a:pt x="79" y="0"/>
                    </a:cubicBezTo>
                    <a:cubicBezTo>
                      <a:pt x="79" y="9"/>
                      <a:pt x="79" y="9"/>
                      <a:pt x="79" y="9"/>
                    </a:cubicBezTo>
                    <a:cubicBezTo>
                      <a:pt x="85" y="9"/>
                      <a:pt x="85" y="9"/>
                      <a:pt x="85" y="9"/>
                    </a:cubicBezTo>
                    <a:cubicBezTo>
                      <a:pt x="85" y="78"/>
                      <a:pt x="85" y="78"/>
                      <a:pt x="85" y="78"/>
                    </a:cubicBezTo>
                    <a:cubicBezTo>
                      <a:pt x="79" y="78"/>
                      <a:pt x="79" y="78"/>
                      <a:pt x="79" y="78"/>
                    </a:cubicBezTo>
                    <a:cubicBezTo>
                      <a:pt x="79" y="128"/>
                      <a:pt x="79" y="128"/>
                      <a:pt x="79" y="128"/>
                    </a:cubicBezTo>
                    <a:cubicBezTo>
                      <a:pt x="79" y="128"/>
                      <a:pt x="79" y="128"/>
                      <a:pt x="79" y="128"/>
                    </a:cubicBezTo>
                    <a:cubicBezTo>
                      <a:pt x="106" y="128"/>
                      <a:pt x="129" y="106"/>
                      <a:pt x="129" y="78"/>
                    </a:cubicBezTo>
                    <a:cubicBezTo>
                      <a:pt x="129" y="59"/>
                      <a:pt x="118" y="42"/>
                      <a:pt x="101" y="34"/>
                    </a:cubicBezTo>
                    <a:cubicBezTo>
                      <a:pt x="107" y="22"/>
                      <a:pt x="107" y="22"/>
                      <a:pt x="107" y="22"/>
                    </a:cubicBezTo>
                    <a:cubicBezTo>
                      <a:pt x="128" y="33"/>
                      <a:pt x="142" y="54"/>
                      <a:pt x="142" y="78"/>
                    </a:cubicBezTo>
                    <a:cubicBezTo>
                      <a:pt x="142" y="113"/>
                      <a:pt x="113" y="141"/>
                      <a:pt x="79" y="141"/>
                    </a:cubicBezTo>
                    <a:cubicBezTo>
                      <a:pt x="79" y="141"/>
                      <a:pt x="79" y="141"/>
                      <a:pt x="79" y="141"/>
                    </a:cubicBezTo>
                    <a:cubicBezTo>
                      <a:pt x="79" y="141"/>
                      <a:pt x="79" y="141"/>
                      <a:pt x="79" y="141"/>
                    </a:cubicBezTo>
                    <a:cubicBezTo>
                      <a:pt x="79" y="157"/>
                      <a:pt x="79" y="157"/>
                      <a:pt x="79" y="157"/>
                    </a:cubicBezTo>
                    <a:cubicBezTo>
                      <a:pt x="79" y="157"/>
                      <a:pt x="79" y="157"/>
                      <a:pt x="79" y="157"/>
                    </a:cubicBezTo>
                    <a:cubicBezTo>
                      <a:pt x="122" y="157"/>
                      <a:pt x="157" y="122"/>
                      <a:pt x="157" y="78"/>
                    </a:cubicBezTo>
                    <a:cubicBezTo>
                      <a:pt x="157" y="35"/>
                      <a:pt x="122" y="0"/>
                      <a:pt x="79" y="0"/>
                    </a:cubicBezTo>
                    <a:close/>
                    <a:moveTo>
                      <a:pt x="79" y="0"/>
                    </a:moveTo>
                    <a:cubicBezTo>
                      <a:pt x="35" y="0"/>
                      <a:pt x="0" y="35"/>
                      <a:pt x="0" y="78"/>
                    </a:cubicBezTo>
                    <a:cubicBezTo>
                      <a:pt x="0" y="122"/>
                      <a:pt x="35" y="157"/>
                      <a:pt x="79" y="157"/>
                    </a:cubicBezTo>
                    <a:cubicBezTo>
                      <a:pt x="79" y="141"/>
                      <a:pt x="79" y="141"/>
                      <a:pt x="79" y="141"/>
                    </a:cubicBezTo>
                    <a:cubicBezTo>
                      <a:pt x="44" y="141"/>
                      <a:pt x="16" y="113"/>
                      <a:pt x="16" y="78"/>
                    </a:cubicBezTo>
                    <a:cubicBezTo>
                      <a:pt x="16" y="54"/>
                      <a:pt x="29" y="33"/>
                      <a:pt x="50" y="22"/>
                    </a:cubicBezTo>
                    <a:cubicBezTo>
                      <a:pt x="56" y="34"/>
                      <a:pt x="56" y="34"/>
                      <a:pt x="56" y="34"/>
                    </a:cubicBezTo>
                    <a:cubicBezTo>
                      <a:pt x="39" y="42"/>
                      <a:pt x="29" y="59"/>
                      <a:pt x="29" y="78"/>
                    </a:cubicBezTo>
                    <a:cubicBezTo>
                      <a:pt x="29" y="106"/>
                      <a:pt x="51" y="128"/>
                      <a:pt x="79" y="128"/>
                    </a:cubicBezTo>
                    <a:cubicBezTo>
                      <a:pt x="79" y="78"/>
                      <a:pt x="79" y="78"/>
                      <a:pt x="79" y="78"/>
                    </a:cubicBezTo>
                    <a:cubicBezTo>
                      <a:pt x="72" y="78"/>
                      <a:pt x="72" y="78"/>
                      <a:pt x="72" y="78"/>
                    </a:cubicBezTo>
                    <a:cubicBezTo>
                      <a:pt x="72" y="9"/>
                      <a:pt x="72" y="9"/>
                      <a:pt x="72" y="9"/>
                    </a:cubicBezTo>
                    <a:cubicBezTo>
                      <a:pt x="72" y="9"/>
                      <a:pt x="72" y="9"/>
                      <a:pt x="72" y="9"/>
                    </a:cubicBezTo>
                    <a:cubicBezTo>
                      <a:pt x="79" y="9"/>
                      <a:pt x="79" y="9"/>
                      <a:pt x="79" y="9"/>
                    </a:cubicBez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64" name="Freeform 39"/>
              <p:cNvSpPr/>
              <p:nvPr/>
            </p:nvSpPr>
            <p:spPr bwMode="auto">
              <a:xfrm>
                <a:off x="4148138" y="3341688"/>
                <a:ext cx="457200" cy="269875"/>
              </a:xfrm>
              <a:custGeom>
                <a:avLst/>
                <a:gdLst>
                  <a:gd name="T0" fmla="*/ 69 w 122"/>
                  <a:gd name="T1" fmla="*/ 0 h 72"/>
                  <a:gd name="T2" fmla="*/ 69 w 122"/>
                  <a:gd name="T3" fmla="*/ 12 h 72"/>
                  <a:gd name="T4" fmla="*/ 0 w 122"/>
                  <a:gd name="T5" fmla="*/ 72 h 72"/>
                  <a:gd name="T6" fmla="*/ 69 w 122"/>
                  <a:gd name="T7" fmla="*/ 58 h 72"/>
                  <a:gd name="T8" fmla="*/ 69 w 122"/>
                  <a:gd name="T9" fmla="*/ 71 h 72"/>
                  <a:gd name="T10" fmla="*/ 122 w 122"/>
                  <a:gd name="T11" fmla="*/ 35 h 72"/>
                  <a:gd name="T12" fmla="*/ 69 w 122"/>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22" h="72">
                    <a:moveTo>
                      <a:pt x="69" y="0"/>
                    </a:moveTo>
                    <a:cubicBezTo>
                      <a:pt x="69" y="12"/>
                      <a:pt x="69" y="12"/>
                      <a:pt x="69" y="12"/>
                    </a:cubicBezTo>
                    <a:cubicBezTo>
                      <a:pt x="8" y="12"/>
                      <a:pt x="0" y="72"/>
                      <a:pt x="0" y="72"/>
                    </a:cubicBezTo>
                    <a:cubicBezTo>
                      <a:pt x="0" y="72"/>
                      <a:pt x="19" y="58"/>
                      <a:pt x="69" y="58"/>
                    </a:cubicBezTo>
                    <a:cubicBezTo>
                      <a:pt x="69" y="71"/>
                      <a:pt x="69" y="71"/>
                      <a:pt x="69" y="71"/>
                    </a:cubicBezTo>
                    <a:cubicBezTo>
                      <a:pt x="122" y="35"/>
                      <a:pt x="122" y="35"/>
                      <a:pt x="122" y="35"/>
                    </a:cubicBez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65" name="Freeform 40"/>
              <p:cNvSpPr/>
              <p:nvPr/>
            </p:nvSpPr>
            <p:spPr bwMode="auto">
              <a:xfrm>
                <a:off x="4102100" y="3581400"/>
                <a:ext cx="455613" cy="271463"/>
              </a:xfrm>
              <a:custGeom>
                <a:avLst/>
                <a:gdLst>
                  <a:gd name="T0" fmla="*/ 53 w 121"/>
                  <a:gd name="T1" fmla="*/ 72 h 72"/>
                  <a:gd name="T2" fmla="*/ 53 w 121"/>
                  <a:gd name="T3" fmla="*/ 60 h 72"/>
                  <a:gd name="T4" fmla="*/ 121 w 121"/>
                  <a:gd name="T5" fmla="*/ 0 h 72"/>
                  <a:gd name="T6" fmla="*/ 53 w 121"/>
                  <a:gd name="T7" fmla="*/ 14 h 72"/>
                  <a:gd name="T8" fmla="*/ 53 w 121"/>
                  <a:gd name="T9" fmla="*/ 2 h 72"/>
                  <a:gd name="T10" fmla="*/ 0 w 121"/>
                  <a:gd name="T11" fmla="*/ 37 h 72"/>
                  <a:gd name="T12" fmla="*/ 53 w 121"/>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1" h="72">
                    <a:moveTo>
                      <a:pt x="53" y="72"/>
                    </a:moveTo>
                    <a:cubicBezTo>
                      <a:pt x="53" y="60"/>
                      <a:pt x="53" y="60"/>
                      <a:pt x="53" y="60"/>
                    </a:cubicBezTo>
                    <a:cubicBezTo>
                      <a:pt x="115" y="60"/>
                      <a:pt x="121" y="0"/>
                      <a:pt x="121" y="0"/>
                    </a:cubicBezTo>
                    <a:cubicBezTo>
                      <a:pt x="121" y="0"/>
                      <a:pt x="103" y="14"/>
                      <a:pt x="53" y="14"/>
                    </a:cubicBezTo>
                    <a:cubicBezTo>
                      <a:pt x="53" y="2"/>
                      <a:pt x="53" y="2"/>
                      <a:pt x="53" y="2"/>
                    </a:cubicBezTo>
                    <a:cubicBezTo>
                      <a:pt x="0" y="37"/>
                      <a:pt x="0" y="37"/>
                      <a:pt x="0" y="37"/>
                    </a:cubicBezTo>
                    <a:lnTo>
                      <a:pt x="53"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66" name="Freeform 41"/>
              <p:cNvSpPr/>
              <p:nvPr/>
            </p:nvSpPr>
            <p:spPr bwMode="auto">
              <a:xfrm>
                <a:off x="4467225" y="2841625"/>
                <a:ext cx="596900" cy="560388"/>
              </a:xfrm>
              <a:custGeom>
                <a:avLst/>
                <a:gdLst>
                  <a:gd name="T0" fmla="*/ 95 w 159"/>
                  <a:gd name="T1" fmla="*/ 74 h 149"/>
                  <a:gd name="T2" fmla="*/ 122 w 159"/>
                  <a:gd name="T3" fmla="*/ 52 h 149"/>
                  <a:gd name="T4" fmla="*/ 128 w 159"/>
                  <a:gd name="T5" fmla="*/ 53 h 149"/>
                  <a:gd name="T6" fmla="*/ 146 w 159"/>
                  <a:gd name="T7" fmla="*/ 65 h 149"/>
                  <a:gd name="T8" fmla="*/ 157 w 159"/>
                  <a:gd name="T9" fmla="*/ 61 h 149"/>
                  <a:gd name="T10" fmla="*/ 157 w 159"/>
                  <a:gd name="T11" fmla="*/ 37 h 149"/>
                  <a:gd name="T12" fmla="*/ 107 w 159"/>
                  <a:gd name="T13" fmla="*/ 5 h 149"/>
                  <a:gd name="T14" fmla="*/ 76 w 159"/>
                  <a:gd name="T15" fmla="*/ 33 h 149"/>
                  <a:gd name="T16" fmla="*/ 36 w 159"/>
                  <a:gd name="T17" fmla="*/ 20 h 149"/>
                  <a:gd name="T18" fmla="*/ 5 w 159"/>
                  <a:gd name="T19" fmla="*/ 70 h 149"/>
                  <a:gd name="T20" fmla="*/ 102 w 159"/>
                  <a:gd name="T21" fmla="*/ 149 h 149"/>
                  <a:gd name="T22" fmla="*/ 118 w 159"/>
                  <a:gd name="T23" fmla="*/ 133 h 149"/>
                  <a:gd name="T24" fmla="*/ 95 w 159"/>
                  <a:gd name="T25" fmla="*/ 7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49">
                    <a:moveTo>
                      <a:pt x="95" y="74"/>
                    </a:moveTo>
                    <a:cubicBezTo>
                      <a:pt x="98" y="61"/>
                      <a:pt x="109" y="52"/>
                      <a:pt x="122" y="52"/>
                    </a:cubicBezTo>
                    <a:cubicBezTo>
                      <a:pt x="124" y="52"/>
                      <a:pt x="126" y="52"/>
                      <a:pt x="128" y="53"/>
                    </a:cubicBezTo>
                    <a:cubicBezTo>
                      <a:pt x="135" y="54"/>
                      <a:pt x="142" y="59"/>
                      <a:pt x="146" y="65"/>
                    </a:cubicBezTo>
                    <a:cubicBezTo>
                      <a:pt x="149" y="63"/>
                      <a:pt x="153" y="62"/>
                      <a:pt x="157" y="61"/>
                    </a:cubicBezTo>
                    <a:cubicBezTo>
                      <a:pt x="159" y="46"/>
                      <a:pt x="157" y="37"/>
                      <a:pt x="157" y="37"/>
                    </a:cubicBezTo>
                    <a:cubicBezTo>
                      <a:pt x="152" y="14"/>
                      <a:pt x="129" y="0"/>
                      <a:pt x="107" y="5"/>
                    </a:cubicBezTo>
                    <a:cubicBezTo>
                      <a:pt x="92" y="8"/>
                      <a:pt x="81" y="19"/>
                      <a:pt x="76" y="33"/>
                    </a:cubicBezTo>
                    <a:cubicBezTo>
                      <a:pt x="66" y="22"/>
                      <a:pt x="52" y="17"/>
                      <a:pt x="36" y="20"/>
                    </a:cubicBezTo>
                    <a:cubicBezTo>
                      <a:pt x="14" y="25"/>
                      <a:pt x="0" y="48"/>
                      <a:pt x="5" y="70"/>
                    </a:cubicBezTo>
                    <a:cubicBezTo>
                      <a:pt x="5" y="70"/>
                      <a:pt x="14" y="126"/>
                      <a:pt x="102" y="149"/>
                    </a:cubicBezTo>
                    <a:cubicBezTo>
                      <a:pt x="108" y="143"/>
                      <a:pt x="113" y="138"/>
                      <a:pt x="118" y="133"/>
                    </a:cubicBezTo>
                    <a:cubicBezTo>
                      <a:pt x="88" y="103"/>
                      <a:pt x="94" y="76"/>
                      <a:pt x="95"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67" name="Freeform 42"/>
              <p:cNvSpPr/>
              <p:nvPr/>
            </p:nvSpPr>
            <p:spPr bwMode="auto">
              <a:xfrm>
                <a:off x="4811713" y="3055938"/>
                <a:ext cx="354013" cy="300038"/>
              </a:xfrm>
              <a:custGeom>
                <a:avLst/>
                <a:gdLst>
                  <a:gd name="T0" fmla="*/ 74 w 94"/>
                  <a:gd name="T1" fmla="*/ 9 h 80"/>
                  <a:gd name="T2" fmla="*/ 69 w 94"/>
                  <a:gd name="T3" fmla="*/ 9 h 80"/>
                  <a:gd name="T4" fmla="*/ 64 w 94"/>
                  <a:gd name="T5" fmla="*/ 9 h 80"/>
                  <a:gd name="T6" fmla="*/ 52 w 94"/>
                  <a:gd name="T7" fmla="*/ 16 h 80"/>
                  <a:gd name="T8" fmla="*/ 35 w 94"/>
                  <a:gd name="T9" fmla="*/ 0 h 80"/>
                  <a:gd name="T10" fmla="*/ 30 w 94"/>
                  <a:gd name="T11" fmla="*/ 0 h 80"/>
                  <a:gd name="T12" fmla="*/ 7 w 94"/>
                  <a:gd name="T13" fmla="*/ 18 h 80"/>
                  <a:gd name="T14" fmla="*/ 30 w 94"/>
                  <a:gd name="T15" fmla="*/ 73 h 80"/>
                  <a:gd name="T16" fmla="*/ 37 w 94"/>
                  <a:gd name="T17" fmla="*/ 80 h 80"/>
                  <a:gd name="T18" fmla="*/ 91 w 94"/>
                  <a:gd name="T19" fmla="*/ 37 h 80"/>
                  <a:gd name="T20" fmla="*/ 74 w 94"/>
                  <a:gd name="T21"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80">
                    <a:moveTo>
                      <a:pt x="74" y="9"/>
                    </a:moveTo>
                    <a:cubicBezTo>
                      <a:pt x="72" y="9"/>
                      <a:pt x="71" y="9"/>
                      <a:pt x="69" y="9"/>
                    </a:cubicBezTo>
                    <a:cubicBezTo>
                      <a:pt x="67" y="9"/>
                      <a:pt x="66" y="9"/>
                      <a:pt x="64" y="9"/>
                    </a:cubicBezTo>
                    <a:cubicBezTo>
                      <a:pt x="60" y="10"/>
                      <a:pt x="55" y="12"/>
                      <a:pt x="52" y="16"/>
                    </a:cubicBezTo>
                    <a:cubicBezTo>
                      <a:pt x="49" y="8"/>
                      <a:pt x="43" y="2"/>
                      <a:pt x="35" y="0"/>
                    </a:cubicBezTo>
                    <a:cubicBezTo>
                      <a:pt x="33" y="0"/>
                      <a:pt x="31" y="0"/>
                      <a:pt x="30" y="0"/>
                    </a:cubicBezTo>
                    <a:cubicBezTo>
                      <a:pt x="19" y="0"/>
                      <a:pt x="10" y="7"/>
                      <a:pt x="7" y="18"/>
                    </a:cubicBezTo>
                    <a:cubicBezTo>
                      <a:pt x="7" y="18"/>
                      <a:pt x="0" y="43"/>
                      <a:pt x="30" y="73"/>
                    </a:cubicBezTo>
                    <a:cubicBezTo>
                      <a:pt x="32" y="75"/>
                      <a:pt x="35" y="78"/>
                      <a:pt x="37" y="80"/>
                    </a:cubicBezTo>
                    <a:cubicBezTo>
                      <a:pt x="86" y="68"/>
                      <a:pt x="91" y="37"/>
                      <a:pt x="91" y="37"/>
                    </a:cubicBezTo>
                    <a:cubicBezTo>
                      <a:pt x="94" y="24"/>
                      <a:pt x="86" y="12"/>
                      <a:pt x="7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68" name="Freeform 43"/>
              <p:cNvSpPr>
                <a:spLocks noEditPoints="1"/>
              </p:cNvSpPr>
              <p:nvPr/>
            </p:nvSpPr>
            <p:spPr bwMode="auto">
              <a:xfrm>
                <a:off x="5075238" y="2252663"/>
                <a:ext cx="461963" cy="368300"/>
              </a:xfrm>
              <a:custGeom>
                <a:avLst/>
                <a:gdLst>
                  <a:gd name="T0" fmla="*/ 97 w 123"/>
                  <a:gd name="T1" fmla="*/ 98 h 98"/>
                  <a:gd name="T2" fmla="*/ 97 w 123"/>
                  <a:gd name="T3" fmla="*/ 65 h 98"/>
                  <a:gd name="T4" fmla="*/ 113 w 123"/>
                  <a:gd name="T5" fmla="*/ 50 h 98"/>
                  <a:gd name="T6" fmla="*/ 123 w 123"/>
                  <a:gd name="T7" fmla="*/ 50 h 98"/>
                  <a:gd name="T8" fmla="*/ 123 w 123"/>
                  <a:gd name="T9" fmla="*/ 14 h 98"/>
                  <a:gd name="T10" fmla="*/ 109 w 123"/>
                  <a:gd name="T11" fmla="*/ 0 h 98"/>
                  <a:gd name="T12" fmla="*/ 79 w 123"/>
                  <a:gd name="T13" fmla="*/ 0 h 98"/>
                  <a:gd name="T14" fmla="*/ 79 w 123"/>
                  <a:gd name="T15" fmla="*/ 16 h 98"/>
                  <a:gd name="T16" fmla="*/ 90 w 123"/>
                  <a:gd name="T17" fmla="*/ 27 h 98"/>
                  <a:gd name="T18" fmla="*/ 79 w 123"/>
                  <a:gd name="T19" fmla="*/ 38 h 98"/>
                  <a:gd name="T20" fmla="*/ 79 w 123"/>
                  <a:gd name="T21" fmla="*/ 45 h 98"/>
                  <a:gd name="T22" fmla="*/ 90 w 123"/>
                  <a:gd name="T23" fmla="*/ 56 h 98"/>
                  <a:gd name="T24" fmla="*/ 79 w 123"/>
                  <a:gd name="T25" fmla="*/ 67 h 98"/>
                  <a:gd name="T26" fmla="*/ 79 w 123"/>
                  <a:gd name="T27" fmla="*/ 98 h 98"/>
                  <a:gd name="T28" fmla="*/ 97 w 123"/>
                  <a:gd name="T29" fmla="*/ 98 h 98"/>
                  <a:gd name="T30" fmla="*/ 79 w 123"/>
                  <a:gd name="T31" fmla="*/ 0 h 98"/>
                  <a:gd name="T32" fmla="*/ 44 w 123"/>
                  <a:gd name="T33" fmla="*/ 0 h 98"/>
                  <a:gd name="T34" fmla="*/ 44 w 123"/>
                  <a:gd name="T35" fmla="*/ 16 h 98"/>
                  <a:gd name="T36" fmla="*/ 44 w 123"/>
                  <a:gd name="T37" fmla="*/ 16 h 98"/>
                  <a:gd name="T38" fmla="*/ 55 w 123"/>
                  <a:gd name="T39" fmla="*/ 27 h 98"/>
                  <a:gd name="T40" fmla="*/ 44 w 123"/>
                  <a:gd name="T41" fmla="*/ 38 h 98"/>
                  <a:gd name="T42" fmla="*/ 44 w 123"/>
                  <a:gd name="T43" fmla="*/ 45 h 98"/>
                  <a:gd name="T44" fmla="*/ 44 w 123"/>
                  <a:gd name="T45" fmla="*/ 45 h 98"/>
                  <a:gd name="T46" fmla="*/ 55 w 123"/>
                  <a:gd name="T47" fmla="*/ 56 h 98"/>
                  <a:gd name="T48" fmla="*/ 44 w 123"/>
                  <a:gd name="T49" fmla="*/ 67 h 98"/>
                  <a:gd name="T50" fmla="*/ 44 w 123"/>
                  <a:gd name="T51" fmla="*/ 98 h 98"/>
                  <a:gd name="T52" fmla="*/ 79 w 123"/>
                  <a:gd name="T53" fmla="*/ 98 h 98"/>
                  <a:gd name="T54" fmla="*/ 79 w 123"/>
                  <a:gd name="T55" fmla="*/ 67 h 98"/>
                  <a:gd name="T56" fmla="*/ 79 w 123"/>
                  <a:gd name="T57" fmla="*/ 67 h 98"/>
                  <a:gd name="T58" fmla="*/ 68 w 123"/>
                  <a:gd name="T59" fmla="*/ 56 h 98"/>
                  <a:gd name="T60" fmla="*/ 79 w 123"/>
                  <a:gd name="T61" fmla="*/ 45 h 98"/>
                  <a:gd name="T62" fmla="*/ 79 w 123"/>
                  <a:gd name="T63" fmla="*/ 45 h 98"/>
                  <a:gd name="T64" fmla="*/ 79 w 123"/>
                  <a:gd name="T65" fmla="*/ 45 h 98"/>
                  <a:gd name="T66" fmla="*/ 79 w 123"/>
                  <a:gd name="T67" fmla="*/ 38 h 98"/>
                  <a:gd name="T68" fmla="*/ 79 w 123"/>
                  <a:gd name="T69" fmla="*/ 38 h 98"/>
                  <a:gd name="T70" fmla="*/ 68 w 123"/>
                  <a:gd name="T71" fmla="*/ 27 h 98"/>
                  <a:gd name="T72" fmla="*/ 79 w 123"/>
                  <a:gd name="T73" fmla="*/ 16 h 98"/>
                  <a:gd name="T74" fmla="*/ 79 w 123"/>
                  <a:gd name="T75" fmla="*/ 16 h 98"/>
                  <a:gd name="T76" fmla="*/ 79 w 123"/>
                  <a:gd name="T77" fmla="*/ 16 h 98"/>
                  <a:gd name="T78" fmla="*/ 79 w 123"/>
                  <a:gd name="T79" fmla="*/ 0 h 98"/>
                  <a:gd name="T80" fmla="*/ 44 w 123"/>
                  <a:gd name="T81" fmla="*/ 0 h 98"/>
                  <a:gd name="T82" fmla="*/ 13 w 123"/>
                  <a:gd name="T83" fmla="*/ 0 h 98"/>
                  <a:gd name="T84" fmla="*/ 0 w 123"/>
                  <a:gd name="T85" fmla="*/ 14 h 98"/>
                  <a:gd name="T86" fmla="*/ 0 w 123"/>
                  <a:gd name="T87" fmla="*/ 50 h 98"/>
                  <a:gd name="T88" fmla="*/ 11 w 123"/>
                  <a:gd name="T89" fmla="*/ 50 h 98"/>
                  <a:gd name="T90" fmla="*/ 26 w 123"/>
                  <a:gd name="T91" fmla="*/ 65 h 98"/>
                  <a:gd name="T92" fmla="*/ 26 w 123"/>
                  <a:gd name="T93" fmla="*/ 98 h 98"/>
                  <a:gd name="T94" fmla="*/ 44 w 123"/>
                  <a:gd name="T95" fmla="*/ 98 h 98"/>
                  <a:gd name="T96" fmla="*/ 44 w 123"/>
                  <a:gd name="T97" fmla="*/ 67 h 98"/>
                  <a:gd name="T98" fmla="*/ 33 w 123"/>
                  <a:gd name="T99" fmla="*/ 56 h 98"/>
                  <a:gd name="T100" fmla="*/ 44 w 123"/>
                  <a:gd name="T101" fmla="*/ 45 h 98"/>
                  <a:gd name="T102" fmla="*/ 44 w 123"/>
                  <a:gd name="T103" fmla="*/ 38 h 98"/>
                  <a:gd name="T104" fmla="*/ 33 w 123"/>
                  <a:gd name="T105" fmla="*/ 27 h 98"/>
                  <a:gd name="T106" fmla="*/ 44 w 123"/>
                  <a:gd name="T107" fmla="*/ 16 h 98"/>
                  <a:gd name="T108" fmla="*/ 44 w 123"/>
                  <a:gd name="T109" fmla="*/ 0 h 98"/>
                  <a:gd name="T110" fmla="*/ 44 w 123"/>
                  <a:gd name="T111" fmla="*/ 16 h 98"/>
                  <a:gd name="T112" fmla="*/ 44 w 123"/>
                  <a:gd name="T113" fmla="*/ 16 h 98"/>
                  <a:gd name="T114" fmla="*/ 44 w 123"/>
                  <a:gd name="T115" fmla="*/ 45 h 98"/>
                  <a:gd name="T116" fmla="*/ 44 w 123"/>
                  <a:gd name="T117"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98">
                    <a:moveTo>
                      <a:pt x="97" y="98"/>
                    </a:moveTo>
                    <a:cubicBezTo>
                      <a:pt x="97" y="65"/>
                      <a:pt x="97" y="65"/>
                      <a:pt x="97" y="65"/>
                    </a:cubicBezTo>
                    <a:cubicBezTo>
                      <a:pt x="97" y="55"/>
                      <a:pt x="103" y="50"/>
                      <a:pt x="113" y="50"/>
                    </a:cubicBezTo>
                    <a:cubicBezTo>
                      <a:pt x="123" y="50"/>
                      <a:pt x="123" y="50"/>
                      <a:pt x="123" y="50"/>
                    </a:cubicBezTo>
                    <a:cubicBezTo>
                      <a:pt x="123" y="14"/>
                      <a:pt x="123" y="14"/>
                      <a:pt x="123" y="14"/>
                    </a:cubicBezTo>
                    <a:cubicBezTo>
                      <a:pt x="123" y="6"/>
                      <a:pt x="117" y="0"/>
                      <a:pt x="109" y="0"/>
                    </a:cubicBezTo>
                    <a:cubicBezTo>
                      <a:pt x="79" y="0"/>
                      <a:pt x="79" y="0"/>
                      <a:pt x="79" y="0"/>
                    </a:cubicBezTo>
                    <a:cubicBezTo>
                      <a:pt x="79" y="16"/>
                      <a:pt x="79" y="16"/>
                      <a:pt x="79" y="16"/>
                    </a:cubicBezTo>
                    <a:cubicBezTo>
                      <a:pt x="85" y="16"/>
                      <a:pt x="90" y="21"/>
                      <a:pt x="90" y="27"/>
                    </a:cubicBezTo>
                    <a:cubicBezTo>
                      <a:pt x="90" y="33"/>
                      <a:pt x="85" y="38"/>
                      <a:pt x="79" y="38"/>
                    </a:cubicBezTo>
                    <a:cubicBezTo>
                      <a:pt x="79" y="45"/>
                      <a:pt x="79" y="45"/>
                      <a:pt x="79" y="45"/>
                    </a:cubicBezTo>
                    <a:cubicBezTo>
                      <a:pt x="85" y="45"/>
                      <a:pt x="90" y="50"/>
                      <a:pt x="90" y="56"/>
                    </a:cubicBezTo>
                    <a:cubicBezTo>
                      <a:pt x="90" y="62"/>
                      <a:pt x="85" y="67"/>
                      <a:pt x="79" y="67"/>
                    </a:cubicBezTo>
                    <a:cubicBezTo>
                      <a:pt x="79" y="98"/>
                      <a:pt x="79" y="98"/>
                      <a:pt x="79" y="98"/>
                    </a:cubicBezTo>
                    <a:lnTo>
                      <a:pt x="97" y="98"/>
                    </a:lnTo>
                    <a:close/>
                    <a:moveTo>
                      <a:pt x="79" y="0"/>
                    </a:moveTo>
                    <a:cubicBezTo>
                      <a:pt x="44" y="0"/>
                      <a:pt x="44" y="0"/>
                      <a:pt x="44" y="0"/>
                    </a:cubicBezTo>
                    <a:cubicBezTo>
                      <a:pt x="44" y="16"/>
                      <a:pt x="44" y="16"/>
                      <a:pt x="44" y="16"/>
                    </a:cubicBezTo>
                    <a:cubicBezTo>
                      <a:pt x="44" y="16"/>
                      <a:pt x="44" y="16"/>
                      <a:pt x="44" y="16"/>
                    </a:cubicBezTo>
                    <a:cubicBezTo>
                      <a:pt x="50" y="16"/>
                      <a:pt x="55" y="21"/>
                      <a:pt x="55" y="27"/>
                    </a:cubicBezTo>
                    <a:cubicBezTo>
                      <a:pt x="55" y="33"/>
                      <a:pt x="50" y="38"/>
                      <a:pt x="44" y="38"/>
                    </a:cubicBezTo>
                    <a:cubicBezTo>
                      <a:pt x="44" y="45"/>
                      <a:pt x="44" y="45"/>
                      <a:pt x="44" y="45"/>
                    </a:cubicBezTo>
                    <a:cubicBezTo>
                      <a:pt x="44" y="45"/>
                      <a:pt x="44" y="45"/>
                      <a:pt x="44" y="45"/>
                    </a:cubicBezTo>
                    <a:cubicBezTo>
                      <a:pt x="50" y="45"/>
                      <a:pt x="55" y="50"/>
                      <a:pt x="55" y="56"/>
                    </a:cubicBezTo>
                    <a:cubicBezTo>
                      <a:pt x="55" y="62"/>
                      <a:pt x="50" y="67"/>
                      <a:pt x="44" y="67"/>
                    </a:cubicBezTo>
                    <a:cubicBezTo>
                      <a:pt x="44" y="98"/>
                      <a:pt x="44" y="98"/>
                      <a:pt x="44" y="98"/>
                    </a:cubicBezTo>
                    <a:cubicBezTo>
                      <a:pt x="79" y="98"/>
                      <a:pt x="79" y="98"/>
                      <a:pt x="79" y="98"/>
                    </a:cubicBezTo>
                    <a:cubicBezTo>
                      <a:pt x="79" y="67"/>
                      <a:pt x="79" y="67"/>
                      <a:pt x="79" y="67"/>
                    </a:cubicBezTo>
                    <a:cubicBezTo>
                      <a:pt x="79" y="67"/>
                      <a:pt x="79" y="67"/>
                      <a:pt x="79" y="67"/>
                    </a:cubicBezTo>
                    <a:cubicBezTo>
                      <a:pt x="73" y="67"/>
                      <a:pt x="68" y="62"/>
                      <a:pt x="68" y="56"/>
                    </a:cubicBezTo>
                    <a:cubicBezTo>
                      <a:pt x="68" y="50"/>
                      <a:pt x="73" y="45"/>
                      <a:pt x="79" y="45"/>
                    </a:cubicBezTo>
                    <a:cubicBezTo>
                      <a:pt x="79" y="45"/>
                      <a:pt x="79" y="45"/>
                      <a:pt x="79" y="45"/>
                    </a:cubicBezTo>
                    <a:cubicBezTo>
                      <a:pt x="79" y="45"/>
                      <a:pt x="79" y="45"/>
                      <a:pt x="79" y="45"/>
                    </a:cubicBezTo>
                    <a:cubicBezTo>
                      <a:pt x="79" y="38"/>
                      <a:pt x="79" y="38"/>
                      <a:pt x="79" y="38"/>
                    </a:cubicBezTo>
                    <a:cubicBezTo>
                      <a:pt x="79" y="38"/>
                      <a:pt x="79" y="38"/>
                      <a:pt x="79" y="38"/>
                    </a:cubicBezTo>
                    <a:cubicBezTo>
                      <a:pt x="73" y="38"/>
                      <a:pt x="68" y="33"/>
                      <a:pt x="68" y="27"/>
                    </a:cubicBezTo>
                    <a:cubicBezTo>
                      <a:pt x="68" y="21"/>
                      <a:pt x="73" y="16"/>
                      <a:pt x="79" y="16"/>
                    </a:cubicBezTo>
                    <a:cubicBezTo>
                      <a:pt x="79" y="16"/>
                      <a:pt x="79" y="16"/>
                      <a:pt x="79" y="16"/>
                    </a:cubicBezTo>
                    <a:cubicBezTo>
                      <a:pt x="79" y="16"/>
                      <a:pt x="79" y="16"/>
                      <a:pt x="79" y="16"/>
                    </a:cubicBezTo>
                    <a:lnTo>
                      <a:pt x="79" y="0"/>
                    </a:lnTo>
                    <a:close/>
                    <a:moveTo>
                      <a:pt x="44" y="0"/>
                    </a:moveTo>
                    <a:cubicBezTo>
                      <a:pt x="13" y="0"/>
                      <a:pt x="13" y="0"/>
                      <a:pt x="13" y="0"/>
                    </a:cubicBezTo>
                    <a:cubicBezTo>
                      <a:pt x="6" y="0"/>
                      <a:pt x="0" y="6"/>
                      <a:pt x="0" y="14"/>
                    </a:cubicBezTo>
                    <a:cubicBezTo>
                      <a:pt x="0" y="50"/>
                      <a:pt x="0" y="50"/>
                      <a:pt x="0" y="50"/>
                    </a:cubicBezTo>
                    <a:cubicBezTo>
                      <a:pt x="11" y="50"/>
                      <a:pt x="11" y="50"/>
                      <a:pt x="11" y="50"/>
                    </a:cubicBezTo>
                    <a:cubicBezTo>
                      <a:pt x="21" y="50"/>
                      <a:pt x="26" y="55"/>
                      <a:pt x="26" y="65"/>
                    </a:cubicBezTo>
                    <a:cubicBezTo>
                      <a:pt x="26" y="98"/>
                      <a:pt x="26" y="98"/>
                      <a:pt x="26" y="98"/>
                    </a:cubicBezTo>
                    <a:cubicBezTo>
                      <a:pt x="44" y="98"/>
                      <a:pt x="44" y="98"/>
                      <a:pt x="44" y="98"/>
                    </a:cubicBezTo>
                    <a:cubicBezTo>
                      <a:pt x="44" y="67"/>
                      <a:pt x="44" y="67"/>
                      <a:pt x="44" y="67"/>
                    </a:cubicBezTo>
                    <a:cubicBezTo>
                      <a:pt x="38" y="67"/>
                      <a:pt x="33" y="62"/>
                      <a:pt x="33" y="56"/>
                    </a:cubicBezTo>
                    <a:cubicBezTo>
                      <a:pt x="33" y="50"/>
                      <a:pt x="38" y="45"/>
                      <a:pt x="44" y="45"/>
                    </a:cubicBezTo>
                    <a:cubicBezTo>
                      <a:pt x="44" y="38"/>
                      <a:pt x="44" y="38"/>
                      <a:pt x="44" y="38"/>
                    </a:cubicBezTo>
                    <a:cubicBezTo>
                      <a:pt x="38" y="38"/>
                      <a:pt x="33" y="33"/>
                      <a:pt x="33" y="27"/>
                    </a:cubicBezTo>
                    <a:cubicBezTo>
                      <a:pt x="33" y="21"/>
                      <a:pt x="38" y="16"/>
                      <a:pt x="44" y="16"/>
                    </a:cubicBezTo>
                    <a:cubicBezTo>
                      <a:pt x="44" y="0"/>
                      <a:pt x="44" y="0"/>
                      <a:pt x="44" y="0"/>
                    </a:cubicBezTo>
                    <a:close/>
                    <a:moveTo>
                      <a:pt x="44" y="16"/>
                    </a:moveTo>
                    <a:cubicBezTo>
                      <a:pt x="44" y="16"/>
                      <a:pt x="44" y="16"/>
                      <a:pt x="44" y="16"/>
                    </a:cubicBezTo>
                    <a:close/>
                    <a:moveTo>
                      <a:pt x="44" y="45"/>
                    </a:moveTo>
                    <a:cubicBezTo>
                      <a:pt x="44" y="45"/>
                      <a:pt x="44" y="45"/>
                      <a:pt x="44" y="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69" name="Freeform 44"/>
              <p:cNvSpPr/>
              <p:nvPr/>
            </p:nvSpPr>
            <p:spPr bwMode="auto">
              <a:xfrm>
                <a:off x="4992688" y="2455863"/>
                <a:ext cx="627063" cy="333375"/>
              </a:xfrm>
              <a:custGeom>
                <a:avLst/>
                <a:gdLst>
                  <a:gd name="T0" fmla="*/ 156 w 167"/>
                  <a:gd name="T1" fmla="*/ 0 h 89"/>
                  <a:gd name="T2" fmla="*/ 145 w 167"/>
                  <a:gd name="T3" fmla="*/ 0 h 89"/>
                  <a:gd name="T4" fmla="*/ 135 w 167"/>
                  <a:gd name="T5" fmla="*/ 0 h 89"/>
                  <a:gd name="T6" fmla="*/ 123 w 167"/>
                  <a:gd name="T7" fmla="*/ 11 h 89"/>
                  <a:gd name="T8" fmla="*/ 123 w 167"/>
                  <a:gd name="T9" fmla="*/ 48 h 89"/>
                  <a:gd name="T10" fmla="*/ 43 w 167"/>
                  <a:gd name="T11" fmla="*/ 48 h 89"/>
                  <a:gd name="T12" fmla="*/ 43 w 167"/>
                  <a:gd name="T13" fmla="*/ 11 h 89"/>
                  <a:gd name="T14" fmla="*/ 33 w 167"/>
                  <a:gd name="T15" fmla="*/ 0 h 89"/>
                  <a:gd name="T16" fmla="*/ 22 w 167"/>
                  <a:gd name="T17" fmla="*/ 0 h 89"/>
                  <a:gd name="T18" fmla="*/ 12 w 167"/>
                  <a:gd name="T19" fmla="*/ 0 h 89"/>
                  <a:gd name="T20" fmla="*/ 0 w 167"/>
                  <a:gd name="T21" fmla="*/ 11 h 89"/>
                  <a:gd name="T22" fmla="*/ 0 w 167"/>
                  <a:gd name="T23" fmla="*/ 66 h 89"/>
                  <a:gd name="T24" fmla="*/ 16 w 167"/>
                  <a:gd name="T25" fmla="*/ 82 h 89"/>
                  <a:gd name="T26" fmla="*/ 16 w 167"/>
                  <a:gd name="T27" fmla="*/ 84 h 89"/>
                  <a:gd name="T28" fmla="*/ 18 w 167"/>
                  <a:gd name="T29" fmla="*/ 86 h 89"/>
                  <a:gd name="T30" fmla="*/ 23 w 167"/>
                  <a:gd name="T31" fmla="*/ 89 h 89"/>
                  <a:gd name="T32" fmla="*/ 26 w 167"/>
                  <a:gd name="T33" fmla="*/ 89 h 89"/>
                  <a:gd name="T34" fmla="*/ 31 w 167"/>
                  <a:gd name="T35" fmla="*/ 86 h 89"/>
                  <a:gd name="T36" fmla="*/ 33 w 167"/>
                  <a:gd name="T37" fmla="*/ 84 h 89"/>
                  <a:gd name="T38" fmla="*/ 33 w 167"/>
                  <a:gd name="T39" fmla="*/ 82 h 89"/>
                  <a:gd name="T40" fmla="*/ 134 w 167"/>
                  <a:gd name="T41" fmla="*/ 82 h 89"/>
                  <a:gd name="T42" fmla="*/ 134 w 167"/>
                  <a:gd name="T43" fmla="*/ 84 h 89"/>
                  <a:gd name="T44" fmla="*/ 136 w 167"/>
                  <a:gd name="T45" fmla="*/ 86 h 89"/>
                  <a:gd name="T46" fmla="*/ 141 w 167"/>
                  <a:gd name="T47" fmla="*/ 89 h 89"/>
                  <a:gd name="T48" fmla="*/ 144 w 167"/>
                  <a:gd name="T49" fmla="*/ 89 h 89"/>
                  <a:gd name="T50" fmla="*/ 149 w 167"/>
                  <a:gd name="T51" fmla="*/ 86 h 89"/>
                  <a:gd name="T52" fmla="*/ 151 w 167"/>
                  <a:gd name="T53" fmla="*/ 84 h 89"/>
                  <a:gd name="T54" fmla="*/ 151 w 167"/>
                  <a:gd name="T55" fmla="*/ 82 h 89"/>
                  <a:gd name="T56" fmla="*/ 156 w 167"/>
                  <a:gd name="T57" fmla="*/ 82 h 89"/>
                  <a:gd name="T58" fmla="*/ 167 w 167"/>
                  <a:gd name="T59" fmla="*/ 66 h 89"/>
                  <a:gd name="T60" fmla="*/ 167 w 167"/>
                  <a:gd name="T61" fmla="*/ 11 h 89"/>
                  <a:gd name="T62" fmla="*/ 156 w 167"/>
                  <a:gd name="T6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89">
                    <a:moveTo>
                      <a:pt x="156" y="0"/>
                    </a:moveTo>
                    <a:cubicBezTo>
                      <a:pt x="145" y="0"/>
                      <a:pt x="145" y="0"/>
                      <a:pt x="145" y="0"/>
                    </a:cubicBezTo>
                    <a:cubicBezTo>
                      <a:pt x="135" y="0"/>
                      <a:pt x="135" y="0"/>
                      <a:pt x="135" y="0"/>
                    </a:cubicBezTo>
                    <a:cubicBezTo>
                      <a:pt x="128" y="0"/>
                      <a:pt x="123" y="3"/>
                      <a:pt x="123" y="11"/>
                    </a:cubicBezTo>
                    <a:cubicBezTo>
                      <a:pt x="123" y="48"/>
                      <a:pt x="123" y="48"/>
                      <a:pt x="123" y="48"/>
                    </a:cubicBezTo>
                    <a:cubicBezTo>
                      <a:pt x="43" y="48"/>
                      <a:pt x="43" y="48"/>
                      <a:pt x="43" y="48"/>
                    </a:cubicBezTo>
                    <a:cubicBezTo>
                      <a:pt x="43" y="11"/>
                      <a:pt x="43" y="11"/>
                      <a:pt x="43" y="11"/>
                    </a:cubicBezTo>
                    <a:cubicBezTo>
                      <a:pt x="43" y="3"/>
                      <a:pt x="40" y="0"/>
                      <a:pt x="33" y="0"/>
                    </a:cubicBezTo>
                    <a:cubicBezTo>
                      <a:pt x="22" y="0"/>
                      <a:pt x="22" y="0"/>
                      <a:pt x="22" y="0"/>
                    </a:cubicBezTo>
                    <a:cubicBezTo>
                      <a:pt x="12" y="0"/>
                      <a:pt x="12" y="0"/>
                      <a:pt x="12" y="0"/>
                    </a:cubicBezTo>
                    <a:cubicBezTo>
                      <a:pt x="4" y="0"/>
                      <a:pt x="0" y="3"/>
                      <a:pt x="0" y="11"/>
                    </a:cubicBezTo>
                    <a:cubicBezTo>
                      <a:pt x="0" y="66"/>
                      <a:pt x="0" y="66"/>
                      <a:pt x="0" y="66"/>
                    </a:cubicBezTo>
                    <a:cubicBezTo>
                      <a:pt x="0" y="73"/>
                      <a:pt x="9" y="82"/>
                      <a:pt x="16" y="82"/>
                    </a:cubicBezTo>
                    <a:cubicBezTo>
                      <a:pt x="16" y="82"/>
                      <a:pt x="16" y="83"/>
                      <a:pt x="16" y="84"/>
                    </a:cubicBezTo>
                    <a:cubicBezTo>
                      <a:pt x="17" y="85"/>
                      <a:pt x="17" y="85"/>
                      <a:pt x="18" y="86"/>
                    </a:cubicBezTo>
                    <a:cubicBezTo>
                      <a:pt x="19" y="88"/>
                      <a:pt x="21" y="89"/>
                      <a:pt x="23" y="89"/>
                    </a:cubicBezTo>
                    <a:cubicBezTo>
                      <a:pt x="26" y="89"/>
                      <a:pt x="26" y="89"/>
                      <a:pt x="26" y="89"/>
                    </a:cubicBezTo>
                    <a:cubicBezTo>
                      <a:pt x="28" y="89"/>
                      <a:pt x="30" y="88"/>
                      <a:pt x="31" y="86"/>
                    </a:cubicBezTo>
                    <a:cubicBezTo>
                      <a:pt x="32" y="85"/>
                      <a:pt x="32" y="85"/>
                      <a:pt x="33" y="84"/>
                    </a:cubicBezTo>
                    <a:cubicBezTo>
                      <a:pt x="33" y="83"/>
                      <a:pt x="33" y="82"/>
                      <a:pt x="33" y="82"/>
                    </a:cubicBezTo>
                    <a:cubicBezTo>
                      <a:pt x="134" y="82"/>
                      <a:pt x="134" y="82"/>
                      <a:pt x="134" y="82"/>
                    </a:cubicBezTo>
                    <a:cubicBezTo>
                      <a:pt x="134" y="82"/>
                      <a:pt x="134" y="83"/>
                      <a:pt x="134" y="84"/>
                    </a:cubicBezTo>
                    <a:cubicBezTo>
                      <a:pt x="135" y="85"/>
                      <a:pt x="135" y="85"/>
                      <a:pt x="136" y="86"/>
                    </a:cubicBezTo>
                    <a:cubicBezTo>
                      <a:pt x="137" y="88"/>
                      <a:pt x="139" y="89"/>
                      <a:pt x="141" y="89"/>
                    </a:cubicBezTo>
                    <a:cubicBezTo>
                      <a:pt x="144" y="89"/>
                      <a:pt x="144" y="89"/>
                      <a:pt x="144" y="89"/>
                    </a:cubicBezTo>
                    <a:cubicBezTo>
                      <a:pt x="146" y="89"/>
                      <a:pt x="148" y="88"/>
                      <a:pt x="149" y="86"/>
                    </a:cubicBezTo>
                    <a:cubicBezTo>
                      <a:pt x="150" y="85"/>
                      <a:pt x="150" y="85"/>
                      <a:pt x="151" y="84"/>
                    </a:cubicBezTo>
                    <a:cubicBezTo>
                      <a:pt x="151" y="83"/>
                      <a:pt x="151" y="82"/>
                      <a:pt x="151" y="82"/>
                    </a:cubicBezTo>
                    <a:cubicBezTo>
                      <a:pt x="156" y="82"/>
                      <a:pt x="156" y="82"/>
                      <a:pt x="156" y="82"/>
                    </a:cubicBezTo>
                    <a:cubicBezTo>
                      <a:pt x="163" y="82"/>
                      <a:pt x="167" y="73"/>
                      <a:pt x="167" y="66"/>
                    </a:cubicBezTo>
                    <a:cubicBezTo>
                      <a:pt x="167" y="11"/>
                      <a:pt x="167" y="11"/>
                      <a:pt x="167" y="11"/>
                    </a:cubicBezTo>
                    <a:cubicBezTo>
                      <a:pt x="167" y="3"/>
                      <a:pt x="163" y="0"/>
                      <a:pt x="1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0" name="Oval 45"/>
              <p:cNvSpPr>
                <a:spLocks noChangeArrowheads="1"/>
              </p:cNvSpPr>
              <p:nvPr/>
            </p:nvSpPr>
            <p:spPr bwMode="auto">
              <a:xfrm>
                <a:off x="5213350" y="2330450"/>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1" name="Oval 46"/>
              <p:cNvSpPr>
                <a:spLocks noChangeArrowheads="1"/>
              </p:cNvSpPr>
              <p:nvPr/>
            </p:nvSpPr>
            <p:spPr bwMode="auto">
              <a:xfrm>
                <a:off x="5345113" y="2330450"/>
                <a:ext cx="52388"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2" name="Oval 47"/>
              <p:cNvSpPr>
                <a:spLocks noChangeArrowheads="1"/>
              </p:cNvSpPr>
              <p:nvPr/>
            </p:nvSpPr>
            <p:spPr bwMode="auto">
              <a:xfrm>
                <a:off x="5213350" y="2439988"/>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3" name="Oval 48"/>
              <p:cNvSpPr>
                <a:spLocks noChangeArrowheads="1"/>
              </p:cNvSpPr>
              <p:nvPr/>
            </p:nvSpPr>
            <p:spPr bwMode="auto">
              <a:xfrm>
                <a:off x="5345113" y="2439988"/>
                <a:ext cx="52388"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4" name="Freeform 49"/>
              <p:cNvSpPr>
                <a:spLocks noEditPoints="1"/>
              </p:cNvSpPr>
              <p:nvPr/>
            </p:nvSpPr>
            <p:spPr bwMode="auto">
              <a:xfrm>
                <a:off x="3509963" y="2924175"/>
                <a:ext cx="757238" cy="354013"/>
              </a:xfrm>
              <a:custGeom>
                <a:avLst/>
                <a:gdLst>
                  <a:gd name="T0" fmla="*/ 425 w 477"/>
                  <a:gd name="T1" fmla="*/ 31 h 223"/>
                  <a:gd name="T2" fmla="*/ 395 w 477"/>
                  <a:gd name="T3" fmla="*/ 223 h 223"/>
                  <a:gd name="T4" fmla="*/ 404 w 477"/>
                  <a:gd name="T5" fmla="*/ 31 h 223"/>
                  <a:gd name="T6" fmla="*/ 416 w 477"/>
                  <a:gd name="T7" fmla="*/ 95 h 223"/>
                  <a:gd name="T8" fmla="*/ 395 w 477"/>
                  <a:gd name="T9" fmla="*/ 201 h 223"/>
                  <a:gd name="T10" fmla="*/ 364 w 477"/>
                  <a:gd name="T11" fmla="*/ 223 h 223"/>
                  <a:gd name="T12" fmla="*/ 364 w 477"/>
                  <a:gd name="T13" fmla="*/ 223 h 223"/>
                  <a:gd name="T14" fmla="*/ 385 w 477"/>
                  <a:gd name="T15" fmla="*/ 74 h 223"/>
                  <a:gd name="T16" fmla="*/ 373 w 477"/>
                  <a:gd name="T17" fmla="*/ 135 h 223"/>
                  <a:gd name="T18" fmla="*/ 364 w 477"/>
                  <a:gd name="T19" fmla="*/ 223 h 223"/>
                  <a:gd name="T20" fmla="*/ 364 w 477"/>
                  <a:gd name="T21" fmla="*/ 0 h 223"/>
                  <a:gd name="T22" fmla="*/ 331 w 477"/>
                  <a:gd name="T23" fmla="*/ 135 h 223"/>
                  <a:gd name="T24" fmla="*/ 343 w 477"/>
                  <a:gd name="T25" fmla="*/ 31 h 223"/>
                  <a:gd name="T26" fmla="*/ 331 w 477"/>
                  <a:gd name="T27" fmla="*/ 223 h 223"/>
                  <a:gd name="T28" fmla="*/ 331 w 477"/>
                  <a:gd name="T29" fmla="*/ 0 h 223"/>
                  <a:gd name="T30" fmla="*/ 300 w 477"/>
                  <a:gd name="T31" fmla="*/ 74 h 223"/>
                  <a:gd name="T32" fmla="*/ 312 w 477"/>
                  <a:gd name="T33" fmla="*/ 135 h 223"/>
                  <a:gd name="T34" fmla="*/ 300 w 477"/>
                  <a:gd name="T35" fmla="*/ 223 h 223"/>
                  <a:gd name="T36" fmla="*/ 300 w 477"/>
                  <a:gd name="T37" fmla="*/ 0 h 223"/>
                  <a:gd name="T38" fmla="*/ 269 w 477"/>
                  <a:gd name="T39" fmla="*/ 135 h 223"/>
                  <a:gd name="T40" fmla="*/ 279 w 477"/>
                  <a:gd name="T41" fmla="*/ 31 h 223"/>
                  <a:gd name="T42" fmla="*/ 269 w 477"/>
                  <a:gd name="T43" fmla="*/ 223 h 223"/>
                  <a:gd name="T44" fmla="*/ 269 w 477"/>
                  <a:gd name="T45" fmla="*/ 0 h 223"/>
                  <a:gd name="T46" fmla="*/ 239 w 477"/>
                  <a:gd name="T47" fmla="*/ 74 h 223"/>
                  <a:gd name="T48" fmla="*/ 248 w 477"/>
                  <a:gd name="T49" fmla="*/ 135 h 223"/>
                  <a:gd name="T50" fmla="*/ 239 w 477"/>
                  <a:gd name="T51" fmla="*/ 223 h 223"/>
                  <a:gd name="T52" fmla="*/ 239 w 477"/>
                  <a:gd name="T53" fmla="*/ 0 h 223"/>
                  <a:gd name="T54" fmla="*/ 206 w 477"/>
                  <a:gd name="T55" fmla="*/ 135 h 223"/>
                  <a:gd name="T56" fmla="*/ 217 w 477"/>
                  <a:gd name="T57" fmla="*/ 31 h 223"/>
                  <a:gd name="T58" fmla="*/ 206 w 477"/>
                  <a:gd name="T59" fmla="*/ 223 h 223"/>
                  <a:gd name="T60" fmla="*/ 206 w 477"/>
                  <a:gd name="T61" fmla="*/ 0 h 223"/>
                  <a:gd name="T62" fmla="*/ 175 w 477"/>
                  <a:gd name="T63" fmla="*/ 74 h 223"/>
                  <a:gd name="T64" fmla="*/ 187 w 477"/>
                  <a:gd name="T65" fmla="*/ 135 h 223"/>
                  <a:gd name="T66" fmla="*/ 175 w 477"/>
                  <a:gd name="T67" fmla="*/ 223 h 223"/>
                  <a:gd name="T68" fmla="*/ 175 w 477"/>
                  <a:gd name="T69" fmla="*/ 0 h 223"/>
                  <a:gd name="T70" fmla="*/ 144 w 477"/>
                  <a:gd name="T71" fmla="*/ 135 h 223"/>
                  <a:gd name="T72" fmla="*/ 154 w 477"/>
                  <a:gd name="T73" fmla="*/ 31 h 223"/>
                  <a:gd name="T74" fmla="*/ 144 w 477"/>
                  <a:gd name="T75" fmla="*/ 223 h 223"/>
                  <a:gd name="T76" fmla="*/ 144 w 477"/>
                  <a:gd name="T77" fmla="*/ 0 h 223"/>
                  <a:gd name="T78" fmla="*/ 113 w 477"/>
                  <a:gd name="T79" fmla="*/ 74 h 223"/>
                  <a:gd name="T80" fmla="*/ 123 w 477"/>
                  <a:gd name="T81" fmla="*/ 135 h 223"/>
                  <a:gd name="T82" fmla="*/ 113 w 477"/>
                  <a:gd name="T83" fmla="*/ 223 h 223"/>
                  <a:gd name="T84" fmla="*/ 113 w 477"/>
                  <a:gd name="T85" fmla="*/ 0 h 223"/>
                  <a:gd name="T86" fmla="*/ 80 w 477"/>
                  <a:gd name="T87" fmla="*/ 135 h 223"/>
                  <a:gd name="T88" fmla="*/ 92 w 477"/>
                  <a:gd name="T89" fmla="*/ 31 h 223"/>
                  <a:gd name="T90" fmla="*/ 80 w 477"/>
                  <a:gd name="T91" fmla="*/ 223 h 223"/>
                  <a:gd name="T92" fmla="*/ 80 w 477"/>
                  <a:gd name="T93" fmla="*/ 135 h 223"/>
                  <a:gd name="T94" fmla="*/ 80 w 477"/>
                  <a:gd name="T95" fmla="*/ 0 h 223"/>
                  <a:gd name="T96" fmla="*/ 50 w 477"/>
                  <a:gd name="T97" fmla="*/ 74 h 223"/>
                  <a:gd name="T98" fmla="*/ 28 w 477"/>
                  <a:gd name="T99" fmla="*/ 74 h 223"/>
                  <a:gd name="T100" fmla="*/ 0 w 477"/>
                  <a:gd name="T10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7" h="223">
                    <a:moveTo>
                      <a:pt x="425" y="223"/>
                    </a:moveTo>
                    <a:lnTo>
                      <a:pt x="477" y="223"/>
                    </a:lnTo>
                    <a:lnTo>
                      <a:pt x="477" y="0"/>
                    </a:lnTo>
                    <a:lnTo>
                      <a:pt x="425" y="0"/>
                    </a:lnTo>
                    <a:lnTo>
                      <a:pt x="425" y="31"/>
                    </a:lnTo>
                    <a:lnTo>
                      <a:pt x="447" y="31"/>
                    </a:lnTo>
                    <a:lnTo>
                      <a:pt x="447" y="74"/>
                    </a:lnTo>
                    <a:lnTo>
                      <a:pt x="425" y="74"/>
                    </a:lnTo>
                    <a:lnTo>
                      <a:pt x="425" y="223"/>
                    </a:lnTo>
                    <a:close/>
                    <a:moveTo>
                      <a:pt x="395" y="223"/>
                    </a:moveTo>
                    <a:lnTo>
                      <a:pt x="425" y="223"/>
                    </a:lnTo>
                    <a:lnTo>
                      <a:pt x="425" y="74"/>
                    </a:lnTo>
                    <a:lnTo>
                      <a:pt x="404" y="74"/>
                    </a:lnTo>
                    <a:lnTo>
                      <a:pt x="404" y="31"/>
                    </a:lnTo>
                    <a:lnTo>
                      <a:pt x="404" y="31"/>
                    </a:lnTo>
                    <a:lnTo>
                      <a:pt x="425" y="31"/>
                    </a:lnTo>
                    <a:lnTo>
                      <a:pt x="425" y="0"/>
                    </a:lnTo>
                    <a:lnTo>
                      <a:pt x="395" y="0"/>
                    </a:lnTo>
                    <a:lnTo>
                      <a:pt x="395" y="95"/>
                    </a:lnTo>
                    <a:lnTo>
                      <a:pt x="416" y="95"/>
                    </a:lnTo>
                    <a:lnTo>
                      <a:pt x="416" y="135"/>
                    </a:lnTo>
                    <a:lnTo>
                      <a:pt x="416" y="135"/>
                    </a:lnTo>
                    <a:lnTo>
                      <a:pt x="395" y="135"/>
                    </a:lnTo>
                    <a:lnTo>
                      <a:pt x="395" y="159"/>
                    </a:lnTo>
                    <a:lnTo>
                      <a:pt x="395" y="201"/>
                    </a:lnTo>
                    <a:lnTo>
                      <a:pt x="395" y="223"/>
                    </a:lnTo>
                    <a:lnTo>
                      <a:pt x="395" y="223"/>
                    </a:lnTo>
                    <a:close/>
                    <a:moveTo>
                      <a:pt x="395" y="201"/>
                    </a:moveTo>
                    <a:lnTo>
                      <a:pt x="395" y="201"/>
                    </a:lnTo>
                    <a:close/>
                    <a:moveTo>
                      <a:pt x="364" y="223"/>
                    </a:moveTo>
                    <a:lnTo>
                      <a:pt x="395" y="223"/>
                    </a:lnTo>
                    <a:lnTo>
                      <a:pt x="395" y="201"/>
                    </a:lnTo>
                    <a:lnTo>
                      <a:pt x="364" y="201"/>
                    </a:lnTo>
                    <a:lnTo>
                      <a:pt x="364" y="223"/>
                    </a:lnTo>
                    <a:lnTo>
                      <a:pt x="364" y="223"/>
                    </a:lnTo>
                    <a:close/>
                    <a:moveTo>
                      <a:pt x="395" y="0"/>
                    </a:moveTo>
                    <a:lnTo>
                      <a:pt x="364" y="0"/>
                    </a:lnTo>
                    <a:lnTo>
                      <a:pt x="364" y="31"/>
                    </a:lnTo>
                    <a:lnTo>
                      <a:pt x="385" y="31"/>
                    </a:lnTo>
                    <a:lnTo>
                      <a:pt x="385" y="74"/>
                    </a:lnTo>
                    <a:lnTo>
                      <a:pt x="364" y="74"/>
                    </a:lnTo>
                    <a:lnTo>
                      <a:pt x="364" y="159"/>
                    </a:lnTo>
                    <a:lnTo>
                      <a:pt x="395" y="159"/>
                    </a:lnTo>
                    <a:lnTo>
                      <a:pt x="395" y="135"/>
                    </a:lnTo>
                    <a:lnTo>
                      <a:pt x="373" y="135"/>
                    </a:lnTo>
                    <a:lnTo>
                      <a:pt x="373" y="95"/>
                    </a:lnTo>
                    <a:lnTo>
                      <a:pt x="395" y="95"/>
                    </a:lnTo>
                    <a:lnTo>
                      <a:pt x="395" y="0"/>
                    </a:lnTo>
                    <a:close/>
                    <a:moveTo>
                      <a:pt x="331" y="223"/>
                    </a:moveTo>
                    <a:lnTo>
                      <a:pt x="364" y="223"/>
                    </a:lnTo>
                    <a:lnTo>
                      <a:pt x="364" y="201"/>
                    </a:lnTo>
                    <a:lnTo>
                      <a:pt x="331" y="201"/>
                    </a:lnTo>
                    <a:lnTo>
                      <a:pt x="331" y="223"/>
                    </a:lnTo>
                    <a:lnTo>
                      <a:pt x="331" y="223"/>
                    </a:lnTo>
                    <a:close/>
                    <a:moveTo>
                      <a:pt x="364" y="0"/>
                    </a:moveTo>
                    <a:lnTo>
                      <a:pt x="331" y="0"/>
                    </a:lnTo>
                    <a:lnTo>
                      <a:pt x="331" y="95"/>
                    </a:lnTo>
                    <a:lnTo>
                      <a:pt x="352" y="95"/>
                    </a:lnTo>
                    <a:lnTo>
                      <a:pt x="352" y="135"/>
                    </a:lnTo>
                    <a:lnTo>
                      <a:pt x="331" y="135"/>
                    </a:lnTo>
                    <a:lnTo>
                      <a:pt x="331" y="159"/>
                    </a:lnTo>
                    <a:lnTo>
                      <a:pt x="364" y="159"/>
                    </a:lnTo>
                    <a:lnTo>
                      <a:pt x="364" y="74"/>
                    </a:lnTo>
                    <a:lnTo>
                      <a:pt x="343" y="74"/>
                    </a:lnTo>
                    <a:lnTo>
                      <a:pt x="343" y="31"/>
                    </a:lnTo>
                    <a:lnTo>
                      <a:pt x="343" y="31"/>
                    </a:lnTo>
                    <a:lnTo>
                      <a:pt x="364" y="31"/>
                    </a:lnTo>
                    <a:lnTo>
                      <a:pt x="364" y="0"/>
                    </a:lnTo>
                    <a:close/>
                    <a:moveTo>
                      <a:pt x="300" y="223"/>
                    </a:moveTo>
                    <a:lnTo>
                      <a:pt x="331" y="223"/>
                    </a:lnTo>
                    <a:lnTo>
                      <a:pt x="331" y="201"/>
                    </a:lnTo>
                    <a:lnTo>
                      <a:pt x="300" y="201"/>
                    </a:lnTo>
                    <a:lnTo>
                      <a:pt x="300" y="223"/>
                    </a:lnTo>
                    <a:lnTo>
                      <a:pt x="300" y="223"/>
                    </a:lnTo>
                    <a:close/>
                    <a:moveTo>
                      <a:pt x="331" y="0"/>
                    </a:moveTo>
                    <a:lnTo>
                      <a:pt x="300" y="0"/>
                    </a:lnTo>
                    <a:lnTo>
                      <a:pt x="300" y="31"/>
                    </a:lnTo>
                    <a:lnTo>
                      <a:pt x="321" y="31"/>
                    </a:lnTo>
                    <a:lnTo>
                      <a:pt x="321" y="74"/>
                    </a:lnTo>
                    <a:lnTo>
                      <a:pt x="300" y="74"/>
                    </a:lnTo>
                    <a:lnTo>
                      <a:pt x="300" y="159"/>
                    </a:lnTo>
                    <a:lnTo>
                      <a:pt x="331" y="159"/>
                    </a:lnTo>
                    <a:lnTo>
                      <a:pt x="331" y="135"/>
                    </a:lnTo>
                    <a:lnTo>
                      <a:pt x="312" y="135"/>
                    </a:lnTo>
                    <a:lnTo>
                      <a:pt x="312" y="135"/>
                    </a:lnTo>
                    <a:lnTo>
                      <a:pt x="312" y="95"/>
                    </a:lnTo>
                    <a:lnTo>
                      <a:pt x="331" y="95"/>
                    </a:lnTo>
                    <a:lnTo>
                      <a:pt x="331" y="0"/>
                    </a:lnTo>
                    <a:close/>
                    <a:moveTo>
                      <a:pt x="269" y="223"/>
                    </a:moveTo>
                    <a:lnTo>
                      <a:pt x="300" y="223"/>
                    </a:lnTo>
                    <a:lnTo>
                      <a:pt x="300" y="201"/>
                    </a:lnTo>
                    <a:lnTo>
                      <a:pt x="269" y="201"/>
                    </a:lnTo>
                    <a:lnTo>
                      <a:pt x="269" y="223"/>
                    </a:lnTo>
                    <a:lnTo>
                      <a:pt x="269" y="223"/>
                    </a:lnTo>
                    <a:close/>
                    <a:moveTo>
                      <a:pt x="300" y="0"/>
                    </a:moveTo>
                    <a:lnTo>
                      <a:pt x="269" y="0"/>
                    </a:lnTo>
                    <a:lnTo>
                      <a:pt x="269" y="95"/>
                    </a:lnTo>
                    <a:lnTo>
                      <a:pt x="291" y="95"/>
                    </a:lnTo>
                    <a:lnTo>
                      <a:pt x="291" y="135"/>
                    </a:lnTo>
                    <a:lnTo>
                      <a:pt x="269" y="135"/>
                    </a:lnTo>
                    <a:lnTo>
                      <a:pt x="269" y="159"/>
                    </a:lnTo>
                    <a:lnTo>
                      <a:pt x="300" y="159"/>
                    </a:lnTo>
                    <a:lnTo>
                      <a:pt x="300" y="74"/>
                    </a:lnTo>
                    <a:lnTo>
                      <a:pt x="279" y="74"/>
                    </a:lnTo>
                    <a:lnTo>
                      <a:pt x="279" y="31"/>
                    </a:lnTo>
                    <a:lnTo>
                      <a:pt x="279" y="31"/>
                    </a:lnTo>
                    <a:lnTo>
                      <a:pt x="300" y="31"/>
                    </a:lnTo>
                    <a:lnTo>
                      <a:pt x="300" y="0"/>
                    </a:lnTo>
                    <a:close/>
                    <a:moveTo>
                      <a:pt x="239" y="223"/>
                    </a:moveTo>
                    <a:lnTo>
                      <a:pt x="269" y="223"/>
                    </a:lnTo>
                    <a:lnTo>
                      <a:pt x="269" y="201"/>
                    </a:lnTo>
                    <a:lnTo>
                      <a:pt x="239" y="201"/>
                    </a:lnTo>
                    <a:lnTo>
                      <a:pt x="239" y="223"/>
                    </a:lnTo>
                    <a:lnTo>
                      <a:pt x="239" y="223"/>
                    </a:lnTo>
                    <a:close/>
                    <a:moveTo>
                      <a:pt x="269" y="0"/>
                    </a:moveTo>
                    <a:lnTo>
                      <a:pt x="239" y="0"/>
                    </a:lnTo>
                    <a:lnTo>
                      <a:pt x="239" y="31"/>
                    </a:lnTo>
                    <a:lnTo>
                      <a:pt x="260" y="31"/>
                    </a:lnTo>
                    <a:lnTo>
                      <a:pt x="260" y="74"/>
                    </a:lnTo>
                    <a:lnTo>
                      <a:pt x="239" y="74"/>
                    </a:lnTo>
                    <a:lnTo>
                      <a:pt x="239" y="159"/>
                    </a:lnTo>
                    <a:lnTo>
                      <a:pt x="269" y="159"/>
                    </a:lnTo>
                    <a:lnTo>
                      <a:pt x="269" y="135"/>
                    </a:lnTo>
                    <a:lnTo>
                      <a:pt x="248" y="135"/>
                    </a:lnTo>
                    <a:lnTo>
                      <a:pt x="248" y="135"/>
                    </a:lnTo>
                    <a:lnTo>
                      <a:pt x="248" y="95"/>
                    </a:lnTo>
                    <a:lnTo>
                      <a:pt x="269" y="95"/>
                    </a:lnTo>
                    <a:lnTo>
                      <a:pt x="269" y="0"/>
                    </a:lnTo>
                    <a:close/>
                    <a:moveTo>
                      <a:pt x="206" y="223"/>
                    </a:moveTo>
                    <a:lnTo>
                      <a:pt x="239" y="223"/>
                    </a:lnTo>
                    <a:lnTo>
                      <a:pt x="239" y="201"/>
                    </a:lnTo>
                    <a:lnTo>
                      <a:pt x="206" y="201"/>
                    </a:lnTo>
                    <a:lnTo>
                      <a:pt x="206" y="223"/>
                    </a:lnTo>
                    <a:lnTo>
                      <a:pt x="206" y="223"/>
                    </a:lnTo>
                    <a:close/>
                    <a:moveTo>
                      <a:pt x="239" y="0"/>
                    </a:moveTo>
                    <a:lnTo>
                      <a:pt x="206" y="0"/>
                    </a:lnTo>
                    <a:lnTo>
                      <a:pt x="206" y="95"/>
                    </a:lnTo>
                    <a:lnTo>
                      <a:pt x="227" y="95"/>
                    </a:lnTo>
                    <a:lnTo>
                      <a:pt x="227" y="135"/>
                    </a:lnTo>
                    <a:lnTo>
                      <a:pt x="206" y="135"/>
                    </a:lnTo>
                    <a:lnTo>
                      <a:pt x="206" y="159"/>
                    </a:lnTo>
                    <a:lnTo>
                      <a:pt x="239" y="159"/>
                    </a:lnTo>
                    <a:lnTo>
                      <a:pt x="239" y="74"/>
                    </a:lnTo>
                    <a:lnTo>
                      <a:pt x="217" y="74"/>
                    </a:lnTo>
                    <a:lnTo>
                      <a:pt x="217" y="31"/>
                    </a:lnTo>
                    <a:lnTo>
                      <a:pt x="217" y="31"/>
                    </a:lnTo>
                    <a:lnTo>
                      <a:pt x="239" y="31"/>
                    </a:lnTo>
                    <a:lnTo>
                      <a:pt x="239" y="0"/>
                    </a:lnTo>
                    <a:close/>
                    <a:moveTo>
                      <a:pt x="175" y="223"/>
                    </a:moveTo>
                    <a:lnTo>
                      <a:pt x="206" y="223"/>
                    </a:lnTo>
                    <a:lnTo>
                      <a:pt x="206" y="201"/>
                    </a:lnTo>
                    <a:lnTo>
                      <a:pt x="175" y="201"/>
                    </a:lnTo>
                    <a:lnTo>
                      <a:pt x="175" y="223"/>
                    </a:lnTo>
                    <a:lnTo>
                      <a:pt x="175" y="223"/>
                    </a:lnTo>
                    <a:close/>
                    <a:moveTo>
                      <a:pt x="206" y="0"/>
                    </a:moveTo>
                    <a:lnTo>
                      <a:pt x="175" y="0"/>
                    </a:lnTo>
                    <a:lnTo>
                      <a:pt x="175" y="31"/>
                    </a:lnTo>
                    <a:lnTo>
                      <a:pt x="196" y="31"/>
                    </a:lnTo>
                    <a:lnTo>
                      <a:pt x="196" y="74"/>
                    </a:lnTo>
                    <a:lnTo>
                      <a:pt x="175" y="74"/>
                    </a:lnTo>
                    <a:lnTo>
                      <a:pt x="175" y="159"/>
                    </a:lnTo>
                    <a:lnTo>
                      <a:pt x="206" y="159"/>
                    </a:lnTo>
                    <a:lnTo>
                      <a:pt x="206" y="135"/>
                    </a:lnTo>
                    <a:lnTo>
                      <a:pt x="187" y="135"/>
                    </a:lnTo>
                    <a:lnTo>
                      <a:pt x="187" y="135"/>
                    </a:lnTo>
                    <a:lnTo>
                      <a:pt x="187" y="95"/>
                    </a:lnTo>
                    <a:lnTo>
                      <a:pt x="206" y="95"/>
                    </a:lnTo>
                    <a:lnTo>
                      <a:pt x="206" y="0"/>
                    </a:lnTo>
                    <a:close/>
                    <a:moveTo>
                      <a:pt x="144" y="223"/>
                    </a:moveTo>
                    <a:lnTo>
                      <a:pt x="175" y="223"/>
                    </a:lnTo>
                    <a:lnTo>
                      <a:pt x="175" y="201"/>
                    </a:lnTo>
                    <a:lnTo>
                      <a:pt x="144" y="201"/>
                    </a:lnTo>
                    <a:lnTo>
                      <a:pt x="144" y="223"/>
                    </a:lnTo>
                    <a:lnTo>
                      <a:pt x="144" y="223"/>
                    </a:lnTo>
                    <a:close/>
                    <a:moveTo>
                      <a:pt x="175" y="0"/>
                    </a:moveTo>
                    <a:lnTo>
                      <a:pt x="144" y="0"/>
                    </a:lnTo>
                    <a:lnTo>
                      <a:pt x="144" y="95"/>
                    </a:lnTo>
                    <a:lnTo>
                      <a:pt x="165" y="95"/>
                    </a:lnTo>
                    <a:lnTo>
                      <a:pt x="165" y="135"/>
                    </a:lnTo>
                    <a:lnTo>
                      <a:pt x="144" y="135"/>
                    </a:lnTo>
                    <a:lnTo>
                      <a:pt x="144" y="159"/>
                    </a:lnTo>
                    <a:lnTo>
                      <a:pt x="175" y="159"/>
                    </a:lnTo>
                    <a:lnTo>
                      <a:pt x="175" y="74"/>
                    </a:lnTo>
                    <a:lnTo>
                      <a:pt x="154" y="74"/>
                    </a:lnTo>
                    <a:lnTo>
                      <a:pt x="154" y="31"/>
                    </a:lnTo>
                    <a:lnTo>
                      <a:pt x="154" y="31"/>
                    </a:lnTo>
                    <a:lnTo>
                      <a:pt x="175" y="31"/>
                    </a:lnTo>
                    <a:lnTo>
                      <a:pt x="175" y="0"/>
                    </a:lnTo>
                    <a:close/>
                    <a:moveTo>
                      <a:pt x="113" y="223"/>
                    </a:moveTo>
                    <a:lnTo>
                      <a:pt x="144" y="223"/>
                    </a:lnTo>
                    <a:lnTo>
                      <a:pt x="144" y="201"/>
                    </a:lnTo>
                    <a:lnTo>
                      <a:pt x="113" y="201"/>
                    </a:lnTo>
                    <a:lnTo>
                      <a:pt x="113" y="223"/>
                    </a:lnTo>
                    <a:lnTo>
                      <a:pt x="113" y="223"/>
                    </a:lnTo>
                    <a:close/>
                    <a:moveTo>
                      <a:pt x="144" y="0"/>
                    </a:moveTo>
                    <a:lnTo>
                      <a:pt x="113" y="0"/>
                    </a:lnTo>
                    <a:lnTo>
                      <a:pt x="113" y="31"/>
                    </a:lnTo>
                    <a:lnTo>
                      <a:pt x="135" y="31"/>
                    </a:lnTo>
                    <a:lnTo>
                      <a:pt x="135" y="74"/>
                    </a:lnTo>
                    <a:lnTo>
                      <a:pt x="113" y="74"/>
                    </a:lnTo>
                    <a:lnTo>
                      <a:pt x="113" y="159"/>
                    </a:lnTo>
                    <a:lnTo>
                      <a:pt x="144" y="159"/>
                    </a:lnTo>
                    <a:lnTo>
                      <a:pt x="144" y="135"/>
                    </a:lnTo>
                    <a:lnTo>
                      <a:pt x="123" y="135"/>
                    </a:lnTo>
                    <a:lnTo>
                      <a:pt x="123" y="135"/>
                    </a:lnTo>
                    <a:lnTo>
                      <a:pt x="123" y="95"/>
                    </a:lnTo>
                    <a:lnTo>
                      <a:pt x="144" y="95"/>
                    </a:lnTo>
                    <a:lnTo>
                      <a:pt x="144" y="0"/>
                    </a:lnTo>
                    <a:close/>
                    <a:moveTo>
                      <a:pt x="80" y="223"/>
                    </a:moveTo>
                    <a:lnTo>
                      <a:pt x="113" y="223"/>
                    </a:lnTo>
                    <a:lnTo>
                      <a:pt x="113" y="201"/>
                    </a:lnTo>
                    <a:lnTo>
                      <a:pt x="80" y="201"/>
                    </a:lnTo>
                    <a:lnTo>
                      <a:pt x="80" y="223"/>
                    </a:lnTo>
                    <a:lnTo>
                      <a:pt x="80" y="223"/>
                    </a:lnTo>
                    <a:close/>
                    <a:moveTo>
                      <a:pt x="113" y="0"/>
                    </a:moveTo>
                    <a:lnTo>
                      <a:pt x="80" y="0"/>
                    </a:lnTo>
                    <a:lnTo>
                      <a:pt x="80" y="95"/>
                    </a:lnTo>
                    <a:lnTo>
                      <a:pt x="102" y="95"/>
                    </a:lnTo>
                    <a:lnTo>
                      <a:pt x="102" y="135"/>
                    </a:lnTo>
                    <a:lnTo>
                      <a:pt x="80" y="135"/>
                    </a:lnTo>
                    <a:lnTo>
                      <a:pt x="80" y="159"/>
                    </a:lnTo>
                    <a:lnTo>
                      <a:pt x="113" y="159"/>
                    </a:lnTo>
                    <a:lnTo>
                      <a:pt x="113" y="74"/>
                    </a:lnTo>
                    <a:lnTo>
                      <a:pt x="92" y="74"/>
                    </a:lnTo>
                    <a:lnTo>
                      <a:pt x="92" y="31"/>
                    </a:lnTo>
                    <a:lnTo>
                      <a:pt x="92" y="31"/>
                    </a:lnTo>
                    <a:lnTo>
                      <a:pt x="113" y="31"/>
                    </a:lnTo>
                    <a:lnTo>
                      <a:pt x="113" y="0"/>
                    </a:lnTo>
                    <a:close/>
                    <a:moveTo>
                      <a:pt x="50" y="223"/>
                    </a:moveTo>
                    <a:lnTo>
                      <a:pt x="80" y="223"/>
                    </a:lnTo>
                    <a:lnTo>
                      <a:pt x="80" y="201"/>
                    </a:lnTo>
                    <a:lnTo>
                      <a:pt x="80" y="201"/>
                    </a:lnTo>
                    <a:lnTo>
                      <a:pt x="80" y="159"/>
                    </a:lnTo>
                    <a:lnTo>
                      <a:pt x="80" y="159"/>
                    </a:lnTo>
                    <a:lnTo>
                      <a:pt x="80" y="135"/>
                    </a:lnTo>
                    <a:lnTo>
                      <a:pt x="61" y="135"/>
                    </a:lnTo>
                    <a:lnTo>
                      <a:pt x="61" y="135"/>
                    </a:lnTo>
                    <a:lnTo>
                      <a:pt x="61" y="95"/>
                    </a:lnTo>
                    <a:lnTo>
                      <a:pt x="80" y="95"/>
                    </a:lnTo>
                    <a:lnTo>
                      <a:pt x="80" y="0"/>
                    </a:lnTo>
                    <a:lnTo>
                      <a:pt x="50" y="0"/>
                    </a:lnTo>
                    <a:lnTo>
                      <a:pt x="50" y="31"/>
                    </a:lnTo>
                    <a:lnTo>
                      <a:pt x="71" y="31"/>
                    </a:lnTo>
                    <a:lnTo>
                      <a:pt x="71" y="74"/>
                    </a:lnTo>
                    <a:lnTo>
                      <a:pt x="50" y="74"/>
                    </a:lnTo>
                    <a:lnTo>
                      <a:pt x="50" y="223"/>
                    </a:lnTo>
                    <a:close/>
                    <a:moveTo>
                      <a:pt x="0" y="223"/>
                    </a:moveTo>
                    <a:lnTo>
                      <a:pt x="50" y="223"/>
                    </a:lnTo>
                    <a:lnTo>
                      <a:pt x="50" y="74"/>
                    </a:lnTo>
                    <a:lnTo>
                      <a:pt x="28" y="74"/>
                    </a:lnTo>
                    <a:lnTo>
                      <a:pt x="28" y="31"/>
                    </a:lnTo>
                    <a:lnTo>
                      <a:pt x="28" y="31"/>
                    </a:lnTo>
                    <a:lnTo>
                      <a:pt x="50" y="31"/>
                    </a:lnTo>
                    <a:lnTo>
                      <a:pt x="50" y="0"/>
                    </a:lnTo>
                    <a:lnTo>
                      <a:pt x="0" y="0"/>
                    </a:lnTo>
                    <a:lnTo>
                      <a:pt x="0"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5" name="Freeform 50"/>
              <p:cNvSpPr>
                <a:spLocks noEditPoints="1"/>
              </p:cNvSpPr>
              <p:nvPr/>
            </p:nvSpPr>
            <p:spPr bwMode="auto">
              <a:xfrm>
                <a:off x="3509963" y="2924175"/>
                <a:ext cx="757238" cy="354013"/>
              </a:xfrm>
              <a:custGeom>
                <a:avLst/>
                <a:gdLst>
                  <a:gd name="T0" fmla="*/ 425 w 477"/>
                  <a:gd name="T1" fmla="*/ 31 h 223"/>
                  <a:gd name="T2" fmla="*/ 395 w 477"/>
                  <a:gd name="T3" fmla="*/ 223 h 223"/>
                  <a:gd name="T4" fmla="*/ 404 w 477"/>
                  <a:gd name="T5" fmla="*/ 31 h 223"/>
                  <a:gd name="T6" fmla="*/ 416 w 477"/>
                  <a:gd name="T7" fmla="*/ 95 h 223"/>
                  <a:gd name="T8" fmla="*/ 395 w 477"/>
                  <a:gd name="T9" fmla="*/ 201 h 223"/>
                  <a:gd name="T10" fmla="*/ 364 w 477"/>
                  <a:gd name="T11" fmla="*/ 223 h 223"/>
                  <a:gd name="T12" fmla="*/ 364 w 477"/>
                  <a:gd name="T13" fmla="*/ 223 h 223"/>
                  <a:gd name="T14" fmla="*/ 385 w 477"/>
                  <a:gd name="T15" fmla="*/ 74 h 223"/>
                  <a:gd name="T16" fmla="*/ 373 w 477"/>
                  <a:gd name="T17" fmla="*/ 135 h 223"/>
                  <a:gd name="T18" fmla="*/ 364 w 477"/>
                  <a:gd name="T19" fmla="*/ 223 h 223"/>
                  <a:gd name="T20" fmla="*/ 364 w 477"/>
                  <a:gd name="T21" fmla="*/ 0 h 223"/>
                  <a:gd name="T22" fmla="*/ 331 w 477"/>
                  <a:gd name="T23" fmla="*/ 135 h 223"/>
                  <a:gd name="T24" fmla="*/ 343 w 477"/>
                  <a:gd name="T25" fmla="*/ 31 h 223"/>
                  <a:gd name="T26" fmla="*/ 331 w 477"/>
                  <a:gd name="T27" fmla="*/ 223 h 223"/>
                  <a:gd name="T28" fmla="*/ 331 w 477"/>
                  <a:gd name="T29" fmla="*/ 0 h 223"/>
                  <a:gd name="T30" fmla="*/ 300 w 477"/>
                  <a:gd name="T31" fmla="*/ 74 h 223"/>
                  <a:gd name="T32" fmla="*/ 312 w 477"/>
                  <a:gd name="T33" fmla="*/ 135 h 223"/>
                  <a:gd name="T34" fmla="*/ 300 w 477"/>
                  <a:gd name="T35" fmla="*/ 223 h 223"/>
                  <a:gd name="T36" fmla="*/ 300 w 477"/>
                  <a:gd name="T37" fmla="*/ 0 h 223"/>
                  <a:gd name="T38" fmla="*/ 269 w 477"/>
                  <a:gd name="T39" fmla="*/ 135 h 223"/>
                  <a:gd name="T40" fmla="*/ 279 w 477"/>
                  <a:gd name="T41" fmla="*/ 31 h 223"/>
                  <a:gd name="T42" fmla="*/ 269 w 477"/>
                  <a:gd name="T43" fmla="*/ 223 h 223"/>
                  <a:gd name="T44" fmla="*/ 269 w 477"/>
                  <a:gd name="T45" fmla="*/ 0 h 223"/>
                  <a:gd name="T46" fmla="*/ 239 w 477"/>
                  <a:gd name="T47" fmla="*/ 74 h 223"/>
                  <a:gd name="T48" fmla="*/ 248 w 477"/>
                  <a:gd name="T49" fmla="*/ 135 h 223"/>
                  <a:gd name="T50" fmla="*/ 239 w 477"/>
                  <a:gd name="T51" fmla="*/ 223 h 223"/>
                  <a:gd name="T52" fmla="*/ 239 w 477"/>
                  <a:gd name="T53" fmla="*/ 0 h 223"/>
                  <a:gd name="T54" fmla="*/ 206 w 477"/>
                  <a:gd name="T55" fmla="*/ 135 h 223"/>
                  <a:gd name="T56" fmla="*/ 217 w 477"/>
                  <a:gd name="T57" fmla="*/ 31 h 223"/>
                  <a:gd name="T58" fmla="*/ 206 w 477"/>
                  <a:gd name="T59" fmla="*/ 223 h 223"/>
                  <a:gd name="T60" fmla="*/ 206 w 477"/>
                  <a:gd name="T61" fmla="*/ 0 h 223"/>
                  <a:gd name="T62" fmla="*/ 175 w 477"/>
                  <a:gd name="T63" fmla="*/ 74 h 223"/>
                  <a:gd name="T64" fmla="*/ 187 w 477"/>
                  <a:gd name="T65" fmla="*/ 135 h 223"/>
                  <a:gd name="T66" fmla="*/ 175 w 477"/>
                  <a:gd name="T67" fmla="*/ 223 h 223"/>
                  <a:gd name="T68" fmla="*/ 175 w 477"/>
                  <a:gd name="T69" fmla="*/ 0 h 223"/>
                  <a:gd name="T70" fmla="*/ 144 w 477"/>
                  <a:gd name="T71" fmla="*/ 135 h 223"/>
                  <a:gd name="T72" fmla="*/ 154 w 477"/>
                  <a:gd name="T73" fmla="*/ 31 h 223"/>
                  <a:gd name="T74" fmla="*/ 144 w 477"/>
                  <a:gd name="T75" fmla="*/ 223 h 223"/>
                  <a:gd name="T76" fmla="*/ 144 w 477"/>
                  <a:gd name="T77" fmla="*/ 0 h 223"/>
                  <a:gd name="T78" fmla="*/ 113 w 477"/>
                  <a:gd name="T79" fmla="*/ 74 h 223"/>
                  <a:gd name="T80" fmla="*/ 123 w 477"/>
                  <a:gd name="T81" fmla="*/ 135 h 223"/>
                  <a:gd name="T82" fmla="*/ 113 w 477"/>
                  <a:gd name="T83" fmla="*/ 223 h 223"/>
                  <a:gd name="T84" fmla="*/ 113 w 477"/>
                  <a:gd name="T85" fmla="*/ 0 h 223"/>
                  <a:gd name="T86" fmla="*/ 80 w 477"/>
                  <a:gd name="T87" fmla="*/ 135 h 223"/>
                  <a:gd name="T88" fmla="*/ 92 w 477"/>
                  <a:gd name="T89" fmla="*/ 31 h 223"/>
                  <a:gd name="T90" fmla="*/ 80 w 477"/>
                  <a:gd name="T91" fmla="*/ 223 h 223"/>
                  <a:gd name="T92" fmla="*/ 80 w 477"/>
                  <a:gd name="T93" fmla="*/ 135 h 223"/>
                  <a:gd name="T94" fmla="*/ 80 w 477"/>
                  <a:gd name="T95" fmla="*/ 0 h 223"/>
                  <a:gd name="T96" fmla="*/ 50 w 477"/>
                  <a:gd name="T97" fmla="*/ 74 h 223"/>
                  <a:gd name="T98" fmla="*/ 28 w 477"/>
                  <a:gd name="T99" fmla="*/ 74 h 223"/>
                  <a:gd name="T100" fmla="*/ 0 w 477"/>
                  <a:gd name="T10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7" h="223">
                    <a:moveTo>
                      <a:pt x="425" y="223"/>
                    </a:moveTo>
                    <a:lnTo>
                      <a:pt x="477" y="223"/>
                    </a:lnTo>
                    <a:lnTo>
                      <a:pt x="477" y="0"/>
                    </a:lnTo>
                    <a:lnTo>
                      <a:pt x="425" y="0"/>
                    </a:lnTo>
                    <a:lnTo>
                      <a:pt x="425" y="31"/>
                    </a:lnTo>
                    <a:lnTo>
                      <a:pt x="447" y="31"/>
                    </a:lnTo>
                    <a:lnTo>
                      <a:pt x="447" y="74"/>
                    </a:lnTo>
                    <a:lnTo>
                      <a:pt x="425" y="74"/>
                    </a:lnTo>
                    <a:lnTo>
                      <a:pt x="425" y="223"/>
                    </a:lnTo>
                    <a:moveTo>
                      <a:pt x="395" y="223"/>
                    </a:moveTo>
                    <a:lnTo>
                      <a:pt x="425" y="223"/>
                    </a:lnTo>
                    <a:lnTo>
                      <a:pt x="425" y="74"/>
                    </a:lnTo>
                    <a:lnTo>
                      <a:pt x="404" y="74"/>
                    </a:lnTo>
                    <a:lnTo>
                      <a:pt x="404" y="31"/>
                    </a:lnTo>
                    <a:lnTo>
                      <a:pt x="404" y="31"/>
                    </a:lnTo>
                    <a:lnTo>
                      <a:pt x="425" y="31"/>
                    </a:lnTo>
                    <a:lnTo>
                      <a:pt x="425" y="0"/>
                    </a:lnTo>
                    <a:lnTo>
                      <a:pt x="395" y="0"/>
                    </a:lnTo>
                    <a:lnTo>
                      <a:pt x="395" y="95"/>
                    </a:lnTo>
                    <a:lnTo>
                      <a:pt x="416" y="95"/>
                    </a:lnTo>
                    <a:lnTo>
                      <a:pt x="416" y="135"/>
                    </a:lnTo>
                    <a:lnTo>
                      <a:pt x="416" y="135"/>
                    </a:lnTo>
                    <a:lnTo>
                      <a:pt x="395" y="135"/>
                    </a:lnTo>
                    <a:lnTo>
                      <a:pt x="395" y="159"/>
                    </a:lnTo>
                    <a:lnTo>
                      <a:pt x="395" y="201"/>
                    </a:lnTo>
                    <a:lnTo>
                      <a:pt x="395" y="223"/>
                    </a:lnTo>
                    <a:lnTo>
                      <a:pt x="395" y="223"/>
                    </a:lnTo>
                    <a:moveTo>
                      <a:pt x="395" y="201"/>
                    </a:moveTo>
                    <a:lnTo>
                      <a:pt x="395" y="201"/>
                    </a:lnTo>
                    <a:moveTo>
                      <a:pt x="364" y="223"/>
                    </a:moveTo>
                    <a:lnTo>
                      <a:pt x="395" y="223"/>
                    </a:lnTo>
                    <a:lnTo>
                      <a:pt x="395" y="201"/>
                    </a:lnTo>
                    <a:lnTo>
                      <a:pt x="364" y="201"/>
                    </a:lnTo>
                    <a:lnTo>
                      <a:pt x="364" y="223"/>
                    </a:lnTo>
                    <a:lnTo>
                      <a:pt x="364" y="223"/>
                    </a:lnTo>
                    <a:moveTo>
                      <a:pt x="395" y="0"/>
                    </a:moveTo>
                    <a:lnTo>
                      <a:pt x="364" y="0"/>
                    </a:lnTo>
                    <a:lnTo>
                      <a:pt x="364" y="31"/>
                    </a:lnTo>
                    <a:lnTo>
                      <a:pt x="385" y="31"/>
                    </a:lnTo>
                    <a:lnTo>
                      <a:pt x="385" y="74"/>
                    </a:lnTo>
                    <a:lnTo>
                      <a:pt x="364" y="74"/>
                    </a:lnTo>
                    <a:lnTo>
                      <a:pt x="364" y="159"/>
                    </a:lnTo>
                    <a:lnTo>
                      <a:pt x="395" y="159"/>
                    </a:lnTo>
                    <a:lnTo>
                      <a:pt x="395" y="135"/>
                    </a:lnTo>
                    <a:lnTo>
                      <a:pt x="373" y="135"/>
                    </a:lnTo>
                    <a:lnTo>
                      <a:pt x="373" y="95"/>
                    </a:lnTo>
                    <a:lnTo>
                      <a:pt x="395" y="95"/>
                    </a:lnTo>
                    <a:lnTo>
                      <a:pt x="395" y="0"/>
                    </a:lnTo>
                    <a:moveTo>
                      <a:pt x="331" y="223"/>
                    </a:moveTo>
                    <a:lnTo>
                      <a:pt x="364" y="223"/>
                    </a:lnTo>
                    <a:lnTo>
                      <a:pt x="364" y="201"/>
                    </a:lnTo>
                    <a:lnTo>
                      <a:pt x="331" y="201"/>
                    </a:lnTo>
                    <a:lnTo>
                      <a:pt x="331" y="223"/>
                    </a:lnTo>
                    <a:lnTo>
                      <a:pt x="331" y="223"/>
                    </a:lnTo>
                    <a:moveTo>
                      <a:pt x="364" y="0"/>
                    </a:moveTo>
                    <a:lnTo>
                      <a:pt x="331" y="0"/>
                    </a:lnTo>
                    <a:lnTo>
                      <a:pt x="331" y="95"/>
                    </a:lnTo>
                    <a:lnTo>
                      <a:pt x="352" y="95"/>
                    </a:lnTo>
                    <a:lnTo>
                      <a:pt x="352" y="135"/>
                    </a:lnTo>
                    <a:lnTo>
                      <a:pt x="331" y="135"/>
                    </a:lnTo>
                    <a:lnTo>
                      <a:pt x="331" y="159"/>
                    </a:lnTo>
                    <a:lnTo>
                      <a:pt x="364" y="159"/>
                    </a:lnTo>
                    <a:lnTo>
                      <a:pt x="364" y="74"/>
                    </a:lnTo>
                    <a:lnTo>
                      <a:pt x="343" y="74"/>
                    </a:lnTo>
                    <a:lnTo>
                      <a:pt x="343" y="31"/>
                    </a:lnTo>
                    <a:lnTo>
                      <a:pt x="343" y="31"/>
                    </a:lnTo>
                    <a:lnTo>
                      <a:pt x="364" y="31"/>
                    </a:lnTo>
                    <a:lnTo>
                      <a:pt x="364" y="0"/>
                    </a:lnTo>
                    <a:moveTo>
                      <a:pt x="300" y="223"/>
                    </a:moveTo>
                    <a:lnTo>
                      <a:pt x="331" y="223"/>
                    </a:lnTo>
                    <a:lnTo>
                      <a:pt x="331" y="201"/>
                    </a:lnTo>
                    <a:lnTo>
                      <a:pt x="300" y="201"/>
                    </a:lnTo>
                    <a:lnTo>
                      <a:pt x="300" y="223"/>
                    </a:lnTo>
                    <a:lnTo>
                      <a:pt x="300" y="223"/>
                    </a:lnTo>
                    <a:moveTo>
                      <a:pt x="331" y="0"/>
                    </a:moveTo>
                    <a:lnTo>
                      <a:pt x="300" y="0"/>
                    </a:lnTo>
                    <a:lnTo>
                      <a:pt x="300" y="31"/>
                    </a:lnTo>
                    <a:lnTo>
                      <a:pt x="321" y="31"/>
                    </a:lnTo>
                    <a:lnTo>
                      <a:pt x="321" y="74"/>
                    </a:lnTo>
                    <a:lnTo>
                      <a:pt x="300" y="74"/>
                    </a:lnTo>
                    <a:lnTo>
                      <a:pt x="300" y="159"/>
                    </a:lnTo>
                    <a:lnTo>
                      <a:pt x="331" y="159"/>
                    </a:lnTo>
                    <a:lnTo>
                      <a:pt x="331" y="135"/>
                    </a:lnTo>
                    <a:lnTo>
                      <a:pt x="312" y="135"/>
                    </a:lnTo>
                    <a:lnTo>
                      <a:pt x="312" y="135"/>
                    </a:lnTo>
                    <a:lnTo>
                      <a:pt x="312" y="95"/>
                    </a:lnTo>
                    <a:lnTo>
                      <a:pt x="331" y="95"/>
                    </a:lnTo>
                    <a:lnTo>
                      <a:pt x="331" y="0"/>
                    </a:lnTo>
                    <a:moveTo>
                      <a:pt x="269" y="223"/>
                    </a:moveTo>
                    <a:lnTo>
                      <a:pt x="300" y="223"/>
                    </a:lnTo>
                    <a:lnTo>
                      <a:pt x="300" y="201"/>
                    </a:lnTo>
                    <a:lnTo>
                      <a:pt x="269" y="201"/>
                    </a:lnTo>
                    <a:lnTo>
                      <a:pt x="269" y="223"/>
                    </a:lnTo>
                    <a:lnTo>
                      <a:pt x="269" y="223"/>
                    </a:lnTo>
                    <a:moveTo>
                      <a:pt x="300" y="0"/>
                    </a:moveTo>
                    <a:lnTo>
                      <a:pt x="269" y="0"/>
                    </a:lnTo>
                    <a:lnTo>
                      <a:pt x="269" y="95"/>
                    </a:lnTo>
                    <a:lnTo>
                      <a:pt x="291" y="95"/>
                    </a:lnTo>
                    <a:lnTo>
                      <a:pt x="291" y="135"/>
                    </a:lnTo>
                    <a:lnTo>
                      <a:pt x="269" y="135"/>
                    </a:lnTo>
                    <a:lnTo>
                      <a:pt x="269" y="159"/>
                    </a:lnTo>
                    <a:lnTo>
                      <a:pt x="300" y="159"/>
                    </a:lnTo>
                    <a:lnTo>
                      <a:pt x="300" y="74"/>
                    </a:lnTo>
                    <a:lnTo>
                      <a:pt x="279" y="74"/>
                    </a:lnTo>
                    <a:lnTo>
                      <a:pt x="279" y="31"/>
                    </a:lnTo>
                    <a:lnTo>
                      <a:pt x="279" y="31"/>
                    </a:lnTo>
                    <a:lnTo>
                      <a:pt x="300" y="31"/>
                    </a:lnTo>
                    <a:lnTo>
                      <a:pt x="300" y="0"/>
                    </a:lnTo>
                    <a:moveTo>
                      <a:pt x="239" y="223"/>
                    </a:moveTo>
                    <a:lnTo>
                      <a:pt x="269" y="223"/>
                    </a:lnTo>
                    <a:lnTo>
                      <a:pt x="269" y="201"/>
                    </a:lnTo>
                    <a:lnTo>
                      <a:pt x="239" y="201"/>
                    </a:lnTo>
                    <a:lnTo>
                      <a:pt x="239" y="223"/>
                    </a:lnTo>
                    <a:lnTo>
                      <a:pt x="239" y="223"/>
                    </a:lnTo>
                    <a:moveTo>
                      <a:pt x="269" y="0"/>
                    </a:moveTo>
                    <a:lnTo>
                      <a:pt x="239" y="0"/>
                    </a:lnTo>
                    <a:lnTo>
                      <a:pt x="239" y="31"/>
                    </a:lnTo>
                    <a:lnTo>
                      <a:pt x="260" y="31"/>
                    </a:lnTo>
                    <a:lnTo>
                      <a:pt x="260" y="74"/>
                    </a:lnTo>
                    <a:lnTo>
                      <a:pt x="239" y="74"/>
                    </a:lnTo>
                    <a:lnTo>
                      <a:pt x="239" y="159"/>
                    </a:lnTo>
                    <a:lnTo>
                      <a:pt x="269" y="159"/>
                    </a:lnTo>
                    <a:lnTo>
                      <a:pt x="269" y="135"/>
                    </a:lnTo>
                    <a:lnTo>
                      <a:pt x="248" y="135"/>
                    </a:lnTo>
                    <a:lnTo>
                      <a:pt x="248" y="135"/>
                    </a:lnTo>
                    <a:lnTo>
                      <a:pt x="248" y="95"/>
                    </a:lnTo>
                    <a:lnTo>
                      <a:pt x="269" y="95"/>
                    </a:lnTo>
                    <a:lnTo>
                      <a:pt x="269" y="0"/>
                    </a:lnTo>
                    <a:moveTo>
                      <a:pt x="206" y="223"/>
                    </a:moveTo>
                    <a:lnTo>
                      <a:pt x="239" y="223"/>
                    </a:lnTo>
                    <a:lnTo>
                      <a:pt x="239" y="201"/>
                    </a:lnTo>
                    <a:lnTo>
                      <a:pt x="206" y="201"/>
                    </a:lnTo>
                    <a:lnTo>
                      <a:pt x="206" y="223"/>
                    </a:lnTo>
                    <a:lnTo>
                      <a:pt x="206" y="223"/>
                    </a:lnTo>
                    <a:moveTo>
                      <a:pt x="239" y="0"/>
                    </a:moveTo>
                    <a:lnTo>
                      <a:pt x="206" y="0"/>
                    </a:lnTo>
                    <a:lnTo>
                      <a:pt x="206" y="95"/>
                    </a:lnTo>
                    <a:lnTo>
                      <a:pt x="227" y="95"/>
                    </a:lnTo>
                    <a:lnTo>
                      <a:pt x="227" y="135"/>
                    </a:lnTo>
                    <a:lnTo>
                      <a:pt x="206" y="135"/>
                    </a:lnTo>
                    <a:lnTo>
                      <a:pt x="206" y="159"/>
                    </a:lnTo>
                    <a:lnTo>
                      <a:pt x="239" y="159"/>
                    </a:lnTo>
                    <a:lnTo>
                      <a:pt x="239" y="74"/>
                    </a:lnTo>
                    <a:lnTo>
                      <a:pt x="217" y="74"/>
                    </a:lnTo>
                    <a:lnTo>
                      <a:pt x="217" y="31"/>
                    </a:lnTo>
                    <a:lnTo>
                      <a:pt x="217" y="31"/>
                    </a:lnTo>
                    <a:lnTo>
                      <a:pt x="239" y="31"/>
                    </a:lnTo>
                    <a:lnTo>
                      <a:pt x="239" y="0"/>
                    </a:lnTo>
                    <a:moveTo>
                      <a:pt x="175" y="223"/>
                    </a:moveTo>
                    <a:lnTo>
                      <a:pt x="206" y="223"/>
                    </a:lnTo>
                    <a:lnTo>
                      <a:pt x="206" y="201"/>
                    </a:lnTo>
                    <a:lnTo>
                      <a:pt x="175" y="201"/>
                    </a:lnTo>
                    <a:lnTo>
                      <a:pt x="175" y="223"/>
                    </a:lnTo>
                    <a:lnTo>
                      <a:pt x="175" y="223"/>
                    </a:lnTo>
                    <a:moveTo>
                      <a:pt x="206" y="0"/>
                    </a:moveTo>
                    <a:lnTo>
                      <a:pt x="175" y="0"/>
                    </a:lnTo>
                    <a:lnTo>
                      <a:pt x="175" y="31"/>
                    </a:lnTo>
                    <a:lnTo>
                      <a:pt x="196" y="31"/>
                    </a:lnTo>
                    <a:lnTo>
                      <a:pt x="196" y="74"/>
                    </a:lnTo>
                    <a:lnTo>
                      <a:pt x="175" y="74"/>
                    </a:lnTo>
                    <a:lnTo>
                      <a:pt x="175" y="159"/>
                    </a:lnTo>
                    <a:lnTo>
                      <a:pt x="206" y="159"/>
                    </a:lnTo>
                    <a:lnTo>
                      <a:pt x="206" y="135"/>
                    </a:lnTo>
                    <a:lnTo>
                      <a:pt x="187" y="135"/>
                    </a:lnTo>
                    <a:lnTo>
                      <a:pt x="187" y="135"/>
                    </a:lnTo>
                    <a:lnTo>
                      <a:pt x="187" y="95"/>
                    </a:lnTo>
                    <a:lnTo>
                      <a:pt x="206" y="95"/>
                    </a:lnTo>
                    <a:lnTo>
                      <a:pt x="206" y="0"/>
                    </a:lnTo>
                    <a:moveTo>
                      <a:pt x="144" y="223"/>
                    </a:moveTo>
                    <a:lnTo>
                      <a:pt x="175" y="223"/>
                    </a:lnTo>
                    <a:lnTo>
                      <a:pt x="175" y="201"/>
                    </a:lnTo>
                    <a:lnTo>
                      <a:pt x="144" y="201"/>
                    </a:lnTo>
                    <a:lnTo>
                      <a:pt x="144" y="223"/>
                    </a:lnTo>
                    <a:lnTo>
                      <a:pt x="144" y="223"/>
                    </a:lnTo>
                    <a:moveTo>
                      <a:pt x="175" y="0"/>
                    </a:moveTo>
                    <a:lnTo>
                      <a:pt x="144" y="0"/>
                    </a:lnTo>
                    <a:lnTo>
                      <a:pt x="144" y="95"/>
                    </a:lnTo>
                    <a:lnTo>
                      <a:pt x="165" y="95"/>
                    </a:lnTo>
                    <a:lnTo>
                      <a:pt x="165" y="135"/>
                    </a:lnTo>
                    <a:lnTo>
                      <a:pt x="144" y="135"/>
                    </a:lnTo>
                    <a:lnTo>
                      <a:pt x="144" y="159"/>
                    </a:lnTo>
                    <a:lnTo>
                      <a:pt x="175" y="159"/>
                    </a:lnTo>
                    <a:lnTo>
                      <a:pt x="175" y="74"/>
                    </a:lnTo>
                    <a:lnTo>
                      <a:pt x="154" y="74"/>
                    </a:lnTo>
                    <a:lnTo>
                      <a:pt x="154" y="31"/>
                    </a:lnTo>
                    <a:lnTo>
                      <a:pt x="154" y="31"/>
                    </a:lnTo>
                    <a:lnTo>
                      <a:pt x="175" y="31"/>
                    </a:lnTo>
                    <a:lnTo>
                      <a:pt x="175" y="0"/>
                    </a:lnTo>
                    <a:moveTo>
                      <a:pt x="113" y="223"/>
                    </a:moveTo>
                    <a:lnTo>
                      <a:pt x="144" y="223"/>
                    </a:lnTo>
                    <a:lnTo>
                      <a:pt x="144" y="201"/>
                    </a:lnTo>
                    <a:lnTo>
                      <a:pt x="113" y="201"/>
                    </a:lnTo>
                    <a:lnTo>
                      <a:pt x="113" y="223"/>
                    </a:lnTo>
                    <a:lnTo>
                      <a:pt x="113" y="223"/>
                    </a:lnTo>
                    <a:moveTo>
                      <a:pt x="144" y="0"/>
                    </a:moveTo>
                    <a:lnTo>
                      <a:pt x="113" y="0"/>
                    </a:lnTo>
                    <a:lnTo>
                      <a:pt x="113" y="31"/>
                    </a:lnTo>
                    <a:lnTo>
                      <a:pt x="135" y="31"/>
                    </a:lnTo>
                    <a:lnTo>
                      <a:pt x="135" y="74"/>
                    </a:lnTo>
                    <a:lnTo>
                      <a:pt x="113" y="74"/>
                    </a:lnTo>
                    <a:lnTo>
                      <a:pt x="113" y="159"/>
                    </a:lnTo>
                    <a:lnTo>
                      <a:pt x="144" y="159"/>
                    </a:lnTo>
                    <a:lnTo>
                      <a:pt x="144" y="135"/>
                    </a:lnTo>
                    <a:lnTo>
                      <a:pt x="123" y="135"/>
                    </a:lnTo>
                    <a:lnTo>
                      <a:pt x="123" y="135"/>
                    </a:lnTo>
                    <a:lnTo>
                      <a:pt x="123" y="95"/>
                    </a:lnTo>
                    <a:lnTo>
                      <a:pt x="144" y="95"/>
                    </a:lnTo>
                    <a:lnTo>
                      <a:pt x="144" y="0"/>
                    </a:lnTo>
                    <a:moveTo>
                      <a:pt x="80" y="223"/>
                    </a:moveTo>
                    <a:lnTo>
                      <a:pt x="113" y="223"/>
                    </a:lnTo>
                    <a:lnTo>
                      <a:pt x="113" y="201"/>
                    </a:lnTo>
                    <a:lnTo>
                      <a:pt x="80" y="201"/>
                    </a:lnTo>
                    <a:lnTo>
                      <a:pt x="80" y="223"/>
                    </a:lnTo>
                    <a:lnTo>
                      <a:pt x="80" y="223"/>
                    </a:lnTo>
                    <a:moveTo>
                      <a:pt x="113" y="0"/>
                    </a:moveTo>
                    <a:lnTo>
                      <a:pt x="80" y="0"/>
                    </a:lnTo>
                    <a:lnTo>
                      <a:pt x="80" y="95"/>
                    </a:lnTo>
                    <a:lnTo>
                      <a:pt x="102" y="95"/>
                    </a:lnTo>
                    <a:lnTo>
                      <a:pt x="102" y="135"/>
                    </a:lnTo>
                    <a:lnTo>
                      <a:pt x="80" y="135"/>
                    </a:lnTo>
                    <a:lnTo>
                      <a:pt x="80" y="159"/>
                    </a:lnTo>
                    <a:lnTo>
                      <a:pt x="113" y="159"/>
                    </a:lnTo>
                    <a:lnTo>
                      <a:pt x="113" y="74"/>
                    </a:lnTo>
                    <a:lnTo>
                      <a:pt x="92" y="74"/>
                    </a:lnTo>
                    <a:lnTo>
                      <a:pt x="92" y="31"/>
                    </a:lnTo>
                    <a:lnTo>
                      <a:pt x="92" y="31"/>
                    </a:lnTo>
                    <a:lnTo>
                      <a:pt x="113" y="31"/>
                    </a:lnTo>
                    <a:lnTo>
                      <a:pt x="113" y="0"/>
                    </a:lnTo>
                    <a:moveTo>
                      <a:pt x="50" y="223"/>
                    </a:moveTo>
                    <a:lnTo>
                      <a:pt x="80" y="223"/>
                    </a:lnTo>
                    <a:lnTo>
                      <a:pt x="80" y="201"/>
                    </a:lnTo>
                    <a:lnTo>
                      <a:pt x="80" y="201"/>
                    </a:lnTo>
                    <a:lnTo>
                      <a:pt x="80" y="159"/>
                    </a:lnTo>
                    <a:lnTo>
                      <a:pt x="80" y="159"/>
                    </a:lnTo>
                    <a:lnTo>
                      <a:pt x="80" y="135"/>
                    </a:lnTo>
                    <a:lnTo>
                      <a:pt x="61" y="135"/>
                    </a:lnTo>
                    <a:lnTo>
                      <a:pt x="61" y="135"/>
                    </a:lnTo>
                    <a:lnTo>
                      <a:pt x="61" y="95"/>
                    </a:lnTo>
                    <a:lnTo>
                      <a:pt x="80" y="95"/>
                    </a:lnTo>
                    <a:lnTo>
                      <a:pt x="80" y="0"/>
                    </a:lnTo>
                    <a:lnTo>
                      <a:pt x="50" y="0"/>
                    </a:lnTo>
                    <a:lnTo>
                      <a:pt x="50" y="31"/>
                    </a:lnTo>
                    <a:lnTo>
                      <a:pt x="71" y="31"/>
                    </a:lnTo>
                    <a:lnTo>
                      <a:pt x="71" y="74"/>
                    </a:lnTo>
                    <a:lnTo>
                      <a:pt x="50" y="74"/>
                    </a:lnTo>
                    <a:lnTo>
                      <a:pt x="50" y="223"/>
                    </a:lnTo>
                    <a:moveTo>
                      <a:pt x="0" y="223"/>
                    </a:moveTo>
                    <a:lnTo>
                      <a:pt x="50" y="223"/>
                    </a:lnTo>
                    <a:lnTo>
                      <a:pt x="50" y="74"/>
                    </a:lnTo>
                    <a:lnTo>
                      <a:pt x="28" y="74"/>
                    </a:lnTo>
                    <a:lnTo>
                      <a:pt x="28" y="31"/>
                    </a:lnTo>
                    <a:lnTo>
                      <a:pt x="28" y="31"/>
                    </a:lnTo>
                    <a:lnTo>
                      <a:pt x="50" y="31"/>
                    </a:lnTo>
                    <a:lnTo>
                      <a:pt x="50" y="0"/>
                    </a:lnTo>
                    <a:lnTo>
                      <a:pt x="0" y="0"/>
                    </a:lnTo>
                    <a:lnTo>
                      <a:pt x="0" y="223"/>
                    </a:ln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6" name="Freeform 51"/>
              <p:cNvSpPr/>
              <p:nvPr/>
            </p:nvSpPr>
            <p:spPr bwMode="auto">
              <a:xfrm>
                <a:off x="3652838" y="2763838"/>
                <a:ext cx="434975" cy="104775"/>
              </a:xfrm>
              <a:custGeom>
                <a:avLst/>
                <a:gdLst>
                  <a:gd name="T0" fmla="*/ 0 w 116"/>
                  <a:gd name="T1" fmla="*/ 14 h 28"/>
                  <a:gd name="T2" fmla="*/ 8 w 116"/>
                  <a:gd name="T3" fmla="*/ 28 h 28"/>
                  <a:gd name="T4" fmla="*/ 58 w 116"/>
                  <a:gd name="T5" fmla="*/ 16 h 28"/>
                  <a:gd name="T6" fmla="*/ 108 w 116"/>
                  <a:gd name="T7" fmla="*/ 28 h 28"/>
                  <a:gd name="T8" fmla="*/ 116 w 116"/>
                  <a:gd name="T9" fmla="*/ 14 h 28"/>
                  <a:gd name="T10" fmla="*/ 58 w 116"/>
                  <a:gd name="T11" fmla="*/ 0 h 28"/>
                  <a:gd name="T12" fmla="*/ 0 w 116"/>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16" h="28">
                    <a:moveTo>
                      <a:pt x="0" y="14"/>
                    </a:moveTo>
                    <a:cubicBezTo>
                      <a:pt x="8" y="28"/>
                      <a:pt x="8" y="28"/>
                      <a:pt x="8" y="28"/>
                    </a:cubicBezTo>
                    <a:cubicBezTo>
                      <a:pt x="22" y="20"/>
                      <a:pt x="40" y="16"/>
                      <a:pt x="58" y="16"/>
                    </a:cubicBezTo>
                    <a:cubicBezTo>
                      <a:pt x="77" y="16"/>
                      <a:pt x="94" y="20"/>
                      <a:pt x="108" y="28"/>
                    </a:cubicBezTo>
                    <a:cubicBezTo>
                      <a:pt x="116" y="14"/>
                      <a:pt x="116" y="14"/>
                      <a:pt x="116" y="14"/>
                    </a:cubicBezTo>
                    <a:cubicBezTo>
                      <a:pt x="100" y="5"/>
                      <a:pt x="79" y="0"/>
                      <a:pt x="58" y="0"/>
                    </a:cubicBezTo>
                    <a:cubicBezTo>
                      <a:pt x="37" y="0"/>
                      <a:pt x="16" y="5"/>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7" name="Freeform 52"/>
              <p:cNvSpPr/>
              <p:nvPr/>
            </p:nvSpPr>
            <p:spPr bwMode="auto">
              <a:xfrm>
                <a:off x="3576638" y="2643188"/>
                <a:ext cx="585788" cy="123825"/>
              </a:xfrm>
              <a:custGeom>
                <a:avLst/>
                <a:gdLst>
                  <a:gd name="T0" fmla="*/ 156 w 156"/>
                  <a:gd name="T1" fmla="*/ 19 h 33"/>
                  <a:gd name="T2" fmla="*/ 78 w 156"/>
                  <a:gd name="T3" fmla="*/ 0 h 33"/>
                  <a:gd name="T4" fmla="*/ 0 w 156"/>
                  <a:gd name="T5" fmla="*/ 19 h 33"/>
                  <a:gd name="T6" fmla="*/ 8 w 156"/>
                  <a:gd name="T7" fmla="*/ 33 h 33"/>
                  <a:gd name="T8" fmla="*/ 78 w 156"/>
                  <a:gd name="T9" fmla="*/ 17 h 33"/>
                  <a:gd name="T10" fmla="*/ 148 w 156"/>
                  <a:gd name="T11" fmla="*/ 33 h 33"/>
                  <a:gd name="T12" fmla="*/ 156 w 156"/>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156" h="33">
                    <a:moveTo>
                      <a:pt x="156" y="19"/>
                    </a:moveTo>
                    <a:cubicBezTo>
                      <a:pt x="134" y="7"/>
                      <a:pt x="106" y="0"/>
                      <a:pt x="78" y="0"/>
                    </a:cubicBezTo>
                    <a:cubicBezTo>
                      <a:pt x="50" y="0"/>
                      <a:pt x="22" y="7"/>
                      <a:pt x="0" y="19"/>
                    </a:cubicBezTo>
                    <a:cubicBezTo>
                      <a:pt x="8" y="33"/>
                      <a:pt x="8" y="33"/>
                      <a:pt x="8" y="33"/>
                    </a:cubicBezTo>
                    <a:cubicBezTo>
                      <a:pt x="28" y="23"/>
                      <a:pt x="53" y="17"/>
                      <a:pt x="78" y="17"/>
                    </a:cubicBezTo>
                    <a:cubicBezTo>
                      <a:pt x="104" y="17"/>
                      <a:pt x="129" y="23"/>
                      <a:pt x="148" y="33"/>
                    </a:cubicBezTo>
                    <a:lnTo>
                      <a:pt x="1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8" name="Freeform 53"/>
              <p:cNvSpPr/>
              <p:nvPr/>
            </p:nvSpPr>
            <p:spPr bwMode="auto">
              <a:xfrm>
                <a:off x="4414838" y="584200"/>
                <a:ext cx="600075" cy="601663"/>
              </a:xfrm>
              <a:custGeom>
                <a:avLst/>
                <a:gdLst>
                  <a:gd name="T0" fmla="*/ 158 w 160"/>
                  <a:gd name="T1" fmla="*/ 62 h 160"/>
                  <a:gd name="T2" fmla="*/ 126 w 160"/>
                  <a:gd name="T3" fmla="*/ 76 h 160"/>
                  <a:gd name="T4" fmla="*/ 113 w 160"/>
                  <a:gd name="T5" fmla="*/ 76 h 160"/>
                  <a:gd name="T6" fmla="*/ 107 w 160"/>
                  <a:gd name="T7" fmla="*/ 60 h 160"/>
                  <a:gd name="T8" fmla="*/ 116 w 160"/>
                  <a:gd name="T9" fmla="*/ 51 h 160"/>
                  <a:gd name="T10" fmla="*/ 148 w 160"/>
                  <a:gd name="T11" fmla="*/ 38 h 160"/>
                  <a:gd name="T12" fmla="*/ 134 w 160"/>
                  <a:gd name="T13" fmla="*/ 21 h 160"/>
                  <a:gd name="T14" fmla="*/ 113 w 160"/>
                  <a:gd name="T15" fmla="*/ 12 h 160"/>
                  <a:gd name="T16" fmla="*/ 109 w 160"/>
                  <a:gd name="T17" fmla="*/ 38 h 160"/>
                  <a:gd name="T18" fmla="*/ 94 w 160"/>
                  <a:gd name="T19" fmla="*/ 60 h 160"/>
                  <a:gd name="T20" fmla="*/ 96 w 160"/>
                  <a:gd name="T21" fmla="*/ 36 h 160"/>
                  <a:gd name="T22" fmla="*/ 85 w 160"/>
                  <a:gd name="T23" fmla="*/ 29 h 160"/>
                  <a:gd name="T24" fmla="*/ 85 w 160"/>
                  <a:gd name="T25" fmla="*/ 17 h 160"/>
                  <a:gd name="T26" fmla="*/ 76 w 160"/>
                  <a:gd name="T27" fmla="*/ 17 h 160"/>
                  <a:gd name="T28" fmla="*/ 76 w 160"/>
                  <a:gd name="T29" fmla="*/ 29 h 160"/>
                  <a:gd name="T30" fmla="*/ 65 w 160"/>
                  <a:gd name="T31" fmla="*/ 36 h 160"/>
                  <a:gd name="T32" fmla="*/ 66 w 160"/>
                  <a:gd name="T33" fmla="*/ 60 h 160"/>
                  <a:gd name="T34" fmla="*/ 51 w 160"/>
                  <a:gd name="T35" fmla="*/ 38 h 160"/>
                  <a:gd name="T36" fmla="*/ 48 w 160"/>
                  <a:gd name="T37" fmla="*/ 12 h 160"/>
                  <a:gd name="T38" fmla="*/ 27 w 160"/>
                  <a:gd name="T39" fmla="*/ 21 h 160"/>
                  <a:gd name="T40" fmla="*/ 13 w 160"/>
                  <a:gd name="T41" fmla="*/ 38 h 160"/>
                  <a:gd name="T42" fmla="*/ 45 w 160"/>
                  <a:gd name="T43" fmla="*/ 51 h 160"/>
                  <a:gd name="T44" fmla="*/ 54 w 160"/>
                  <a:gd name="T45" fmla="*/ 60 h 160"/>
                  <a:gd name="T46" fmla="*/ 47 w 160"/>
                  <a:gd name="T47" fmla="*/ 76 h 160"/>
                  <a:gd name="T48" fmla="*/ 35 w 160"/>
                  <a:gd name="T49" fmla="*/ 76 h 160"/>
                  <a:gd name="T50" fmla="*/ 3 w 160"/>
                  <a:gd name="T51" fmla="*/ 62 h 160"/>
                  <a:gd name="T52" fmla="*/ 0 w 160"/>
                  <a:gd name="T53" fmla="*/ 85 h 160"/>
                  <a:gd name="T54" fmla="*/ 9 w 160"/>
                  <a:gd name="T55" fmla="*/ 105 h 160"/>
                  <a:gd name="T56" fmla="*/ 30 w 160"/>
                  <a:gd name="T57" fmla="*/ 90 h 160"/>
                  <a:gd name="T58" fmla="*/ 56 w 160"/>
                  <a:gd name="T59" fmla="*/ 85 h 160"/>
                  <a:gd name="T60" fmla="*/ 38 w 160"/>
                  <a:gd name="T61" fmla="*/ 100 h 160"/>
                  <a:gd name="T62" fmla="*/ 41 w 160"/>
                  <a:gd name="T63" fmla="*/ 113 h 160"/>
                  <a:gd name="T64" fmla="*/ 32 w 160"/>
                  <a:gd name="T65" fmla="*/ 122 h 160"/>
                  <a:gd name="T66" fmla="*/ 39 w 160"/>
                  <a:gd name="T67" fmla="*/ 128 h 160"/>
                  <a:gd name="T68" fmla="*/ 48 w 160"/>
                  <a:gd name="T69" fmla="*/ 119 h 160"/>
                  <a:gd name="T70" fmla="*/ 60 w 160"/>
                  <a:gd name="T71" fmla="*/ 123 h 160"/>
                  <a:gd name="T72" fmla="*/ 76 w 160"/>
                  <a:gd name="T73" fmla="*/ 104 h 160"/>
                  <a:gd name="T74" fmla="*/ 71 w 160"/>
                  <a:gd name="T75" fmla="*/ 131 h 160"/>
                  <a:gd name="T76" fmla="*/ 56 w 160"/>
                  <a:gd name="T77" fmla="*/ 151 h 160"/>
                  <a:gd name="T78" fmla="*/ 76 w 160"/>
                  <a:gd name="T79" fmla="*/ 160 h 160"/>
                  <a:gd name="T80" fmla="*/ 99 w 160"/>
                  <a:gd name="T81" fmla="*/ 158 h 160"/>
                  <a:gd name="T82" fmla="*/ 85 w 160"/>
                  <a:gd name="T83" fmla="*/ 126 h 160"/>
                  <a:gd name="T84" fmla="*/ 85 w 160"/>
                  <a:gd name="T85" fmla="*/ 113 h 160"/>
                  <a:gd name="T86" fmla="*/ 101 w 160"/>
                  <a:gd name="T87" fmla="*/ 107 h 160"/>
                  <a:gd name="T88" fmla="*/ 109 w 160"/>
                  <a:gd name="T89" fmla="*/ 115 h 160"/>
                  <a:gd name="T90" fmla="*/ 122 w 160"/>
                  <a:gd name="T91" fmla="*/ 148 h 160"/>
                  <a:gd name="T92" fmla="*/ 140 w 160"/>
                  <a:gd name="T93" fmla="*/ 134 h 160"/>
                  <a:gd name="T94" fmla="*/ 148 w 160"/>
                  <a:gd name="T95" fmla="*/ 113 h 160"/>
                  <a:gd name="T96" fmla="*/ 123 w 160"/>
                  <a:gd name="T97" fmla="*/ 109 h 160"/>
                  <a:gd name="T98" fmla="*/ 101 w 160"/>
                  <a:gd name="T99" fmla="*/ 94 h 160"/>
                  <a:gd name="T100" fmla="*/ 125 w 160"/>
                  <a:gd name="T101" fmla="*/ 96 h 160"/>
                  <a:gd name="T102" fmla="*/ 131 w 160"/>
                  <a:gd name="T103" fmla="*/ 85 h 160"/>
                  <a:gd name="T104" fmla="*/ 144 w 160"/>
                  <a:gd name="T105" fmla="*/ 8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0" h="160">
                    <a:moveTo>
                      <a:pt x="160" y="76"/>
                    </a:moveTo>
                    <a:cubicBezTo>
                      <a:pt x="144" y="76"/>
                      <a:pt x="144" y="76"/>
                      <a:pt x="144" y="76"/>
                    </a:cubicBezTo>
                    <a:cubicBezTo>
                      <a:pt x="158" y="62"/>
                      <a:pt x="158" y="62"/>
                      <a:pt x="158" y="62"/>
                    </a:cubicBezTo>
                    <a:cubicBezTo>
                      <a:pt x="152" y="56"/>
                      <a:pt x="152" y="56"/>
                      <a:pt x="152" y="56"/>
                    </a:cubicBezTo>
                    <a:cubicBezTo>
                      <a:pt x="131" y="76"/>
                      <a:pt x="131" y="76"/>
                      <a:pt x="131" y="76"/>
                    </a:cubicBezTo>
                    <a:cubicBezTo>
                      <a:pt x="126" y="76"/>
                      <a:pt x="126" y="76"/>
                      <a:pt x="126" y="76"/>
                    </a:cubicBezTo>
                    <a:cubicBezTo>
                      <a:pt x="131" y="71"/>
                      <a:pt x="131" y="71"/>
                      <a:pt x="131" y="71"/>
                    </a:cubicBezTo>
                    <a:cubicBezTo>
                      <a:pt x="125" y="64"/>
                      <a:pt x="125" y="64"/>
                      <a:pt x="125" y="64"/>
                    </a:cubicBezTo>
                    <a:cubicBezTo>
                      <a:pt x="113" y="76"/>
                      <a:pt x="113" y="76"/>
                      <a:pt x="113" y="76"/>
                    </a:cubicBezTo>
                    <a:cubicBezTo>
                      <a:pt x="105" y="76"/>
                      <a:pt x="105" y="76"/>
                      <a:pt x="105" y="76"/>
                    </a:cubicBezTo>
                    <a:cubicBezTo>
                      <a:pt x="104" y="72"/>
                      <a:pt x="103" y="69"/>
                      <a:pt x="101" y="66"/>
                    </a:cubicBezTo>
                    <a:cubicBezTo>
                      <a:pt x="107" y="60"/>
                      <a:pt x="107" y="60"/>
                      <a:pt x="107" y="60"/>
                    </a:cubicBezTo>
                    <a:cubicBezTo>
                      <a:pt x="123" y="60"/>
                      <a:pt x="123" y="60"/>
                      <a:pt x="123" y="60"/>
                    </a:cubicBezTo>
                    <a:cubicBezTo>
                      <a:pt x="123" y="51"/>
                      <a:pt x="123" y="51"/>
                      <a:pt x="123" y="51"/>
                    </a:cubicBezTo>
                    <a:cubicBezTo>
                      <a:pt x="116" y="51"/>
                      <a:pt x="116" y="51"/>
                      <a:pt x="116" y="51"/>
                    </a:cubicBezTo>
                    <a:cubicBezTo>
                      <a:pt x="120" y="47"/>
                      <a:pt x="120" y="47"/>
                      <a:pt x="120" y="47"/>
                    </a:cubicBezTo>
                    <a:cubicBezTo>
                      <a:pt x="148" y="47"/>
                      <a:pt x="148" y="47"/>
                      <a:pt x="148" y="47"/>
                    </a:cubicBezTo>
                    <a:cubicBezTo>
                      <a:pt x="148" y="38"/>
                      <a:pt x="148" y="38"/>
                      <a:pt x="148" y="38"/>
                    </a:cubicBezTo>
                    <a:cubicBezTo>
                      <a:pt x="128" y="38"/>
                      <a:pt x="128" y="38"/>
                      <a:pt x="128" y="38"/>
                    </a:cubicBezTo>
                    <a:cubicBezTo>
                      <a:pt x="140" y="27"/>
                      <a:pt x="140" y="27"/>
                      <a:pt x="140" y="27"/>
                    </a:cubicBezTo>
                    <a:cubicBezTo>
                      <a:pt x="134" y="21"/>
                      <a:pt x="134" y="21"/>
                      <a:pt x="134" y="21"/>
                    </a:cubicBezTo>
                    <a:cubicBezTo>
                      <a:pt x="122" y="32"/>
                      <a:pt x="122" y="32"/>
                      <a:pt x="122" y="32"/>
                    </a:cubicBezTo>
                    <a:cubicBezTo>
                      <a:pt x="122" y="12"/>
                      <a:pt x="122" y="12"/>
                      <a:pt x="122" y="12"/>
                    </a:cubicBezTo>
                    <a:cubicBezTo>
                      <a:pt x="113" y="12"/>
                      <a:pt x="113" y="12"/>
                      <a:pt x="113" y="12"/>
                    </a:cubicBezTo>
                    <a:cubicBezTo>
                      <a:pt x="113" y="41"/>
                      <a:pt x="113" y="41"/>
                      <a:pt x="113" y="41"/>
                    </a:cubicBezTo>
                    <a:cubicBezTo>
                      <a:pt x="109" y="45"/>
                      <a:pt x="109" y="45"/>
                      <a:pt x="109" y="45"/>
                    </a:cubicBezTo>
                    <a:cubicBezTo>
                      <a:pt x="109" y="38"/>
                      <a:pt x="109" y="38"/>
                      <a:pt x="109" y="38"/>
                    </a:cubicBezTo>
                    <a:cubicBezTo>
                      <a:pt x="101" y="38"/>
                      <a:pt x="101" y="38"/>
                      <a:pt x="101" y="38"/>
                    </a:cubicBezTo>
                    <a:cubicBezTo>
                      <a:pt x="101" y="54"/>
                      <a:pt x="101" y="54"/>
                      <a:pt x="101" y="54"/>
                    </a:cubicBezTo>
                    <a:cubicBezTo>
                      <a:pt x="94" y="60"/>
                      <a:pt x="94" y="60"/>
                      <a:pt x="94" y="60"/>
                    </a:cubicBezTo>
                    <a:cubicBezTo>
                      <a:pt x="92" y="58"/>
                      <a:pt x="88" y="57"/>
                      <a:pt x="85" y="56"/>
                    </a:cubicBezTo>
                    <a:cubicBezTo>
                      <a:pt x="85" y="47"/>
                      <a:pt x="85" y="47"/>
                      <a:pt x="85" y="47"/>
                    </a:cubicBezTo>
                    <a:cubicBezTo>
                      <a:pt x="96" y="36"/>
                      <a:pt x="96" y="36"/>
                      <a:pt x="96" y="36"/>
                    </a:cubicBezTo>
                    <a:cubicBezTo>
                      <a:pt x="90" y="30"/>
                      <a:pt x="90" y="30"/>
                      <a:pt x="90" y="30"/>
                    </a:cubicBezTo>
                    <a:cubicBezTo>
                      <a:pt x="85" y="35"/>
                      <a:pt x="85" y="35"/>
                      <a:pt x="85" y="35"/>
                    </a:cubicBezTo>
                    <a:cubicBezTo>
                      <a:pt x="85" y="29"/>
                      <a:pt x="85" y="29"/>
                      <a:pt x="85" y="29"/>
                    </a:cubicBezTo>
                    <a:cubicBezTo>
                      <a:pt x="105" y="9"/>
                      <a:pt x="105" y="9"/>
                      <a:pt x="105" y="9"/>
                    </a:cubicBezTo>
                    <a:cubicBezTo>
                      <a:pt x="99" y="3"/>
                      <a:pt x="99" y="3"/>
                      <a:pt x="99" y="3"/>
                    </a:cubicBezTo>
                    <a:cubicBezTo>
                      <a:pt x="85" y="17"/>
                      <a:pt x="85" y="17"/>
                      <a:pt x="85" y="17"/>
                    </a:cubicBezTo>
                    <a:cubicBezTo>
                      <a:pt x="85" y="0"/>
                      <a:pt x="85" y="0"/>
                      <a:pt x="85" y="0"/>
                    </a:cubicBezTo>
                    <a:cubicBezTo>
                      <a:pt x="76" y="0"/>
                      <a:pt x="76" y="0"/>
                      <a:pt x="76" y="0"/>
                    </a:cubicBezTo>
                    <a:cubicBezTo>
                      <a:pt x="76" y="17"/>
                      <a:pt x="76" y="17"/>
                      <a:pt x="76" y="17"/>
                    </a:cubicBezTo>
                    <a:cubicBezTo>
                      <a:pt x="62" y="3"/>
                      <a:pt x="62" y="3"/>
                      <a:pt x="62" y="3"/>
                    </a:cubicBezTo>
                    <a:cubicBezTo>
                      <a:pt x="56" y="9"/>
                      <a:pt x="56" y="9"/>
                      <a:pt x="56" y="9"/>
                    </a:cubicBezTo>
                    <a:cubicBezTo>
                      <a:pt x="76" y="29"/>
                      <a:pt x="76" y="29"/>
                      <a:pt x="76" y="29"/>
                    </a:cubicBezTo>
                    <a:cubicBezTo>
                      <a:pt x="76" y="35"/>
                      <a:pt x="76" y="35"/>
                      <a:pt x="76" y="35"/>
                    </a:cubicBezTo>
                    <a:cubicBezTo>
                      <a:pt x="71" y="30"/>
                      <a:pt x="71" y="30"/>
                      <a:pt x="71" y="30"/>
                    </a:cubicBezTo>
                    <a:cubicBezTo>
                      <a:pt x="65" y="36"/>
                      <a:pt x="65" y="36"/>
                      <a:pt x="65" y="36"/>
                    </a:cubicBezTo>
                    <a:cubicBezTo>
                      <a:pt x="76" y="47"/>
                      <a:pt x="76" y="47"/>
                      <a:pt x="76" y="47"/>
                    </a:cubicBezTo>
                    <a:cubicBezTo>
                      <a:pt x="76" y="56"/>
                      <a:pt x="76" y="56"/>
                      <a:pt x="76" y="56"/>
                    </a:cubicBezTo>
                    <a:cubicBezTo>
                      <a:pt x="72" y="57"/>
                      <a:pt x="69" y="58"/>
                      <a:pt x="66" y="60"/>
                    </a:cubicBezTo>
                    <a:cubicBezTo>
                      <a:pt x="60" y="54"/>
                      <a:pt x="60" y="54"/>
                      <a:pt x="60" y="54"/>
                    </a:cubicBezTo>
                    <a:cubicBezTo>
                      <a:pt x="60" y="38"/>
                      <a:pt x="60" y="38"/>
                      <a:pt x="60" y="38"/>
                    </a:cubicBezTo>
                    <a:cubicBezTo>
                      <a:pt x="51" y="38"/>
                      <a:pt x="51" y="38"/>
                      <a:pt x="51" y="38"/>
                    </a:cubicBezTo>
                    <a:cubicBezTo>
                      <a:pt x="51" y="45"/>
                      <a:pt x="51" y="45"/>
                      <a:pt x="51" y="45"/>
                    </a:cubicBezTo>
                    <a:cubicBezTo>
                      <a:pt x="48" y="41"/>
                      <a:pt x="48" y="41"/>
                      <a:pt x="48" y="41"/>
                    </a:cubicBezTo>
                    <a:cubicBezTo>
                      <a:pt x="48" y="12"/>
                      <a:pt x="48" y="12"/>
                      <a:pt x="48" y="12"/>
                    </a:cubicBezTo>
                    <a:cubicBezTo>
                      <a:pt x="39" y="12"/>
                      <a:pt x="39" y="12"/>
                      <a:pt x="39" y="12"/>
                    </a:cubicBezTo>
                    <a:cubicBezTo>
                      <a:pt x="39" y="32"/>
                      <a:pt x="39" y="32"/>
                      <a:pt x="39" y="32"/>
                    </a:cubicBezTo>
                    <a:cubicBezTo>
                      <a:pt x="27" y="21"/>
                      <a:pt x="27" y="21"/>
                      <a:pt x="27" y="21"/>
                    </a:cubicBezTo>
                    <a:cubicBezTo>
                      <a:pt x="21" y="27"/>
                      <a:pt x="21" y="27"/>
                      <a:pt x="21" y="27"/>
                    </a:cubicBezTo>
                    <a:cubicBezTo>
                      <a:pt x="32" y="38"/>
                      <a:pt x="32" y="38"/>
                      <a:pt x="32" y="38"/>
                    </a:cubicBezTo>
                    <a:cubicBezTo>
                      <a:pt x="13" y="38"/>
                      <a:pt x="13" y="38"/>
                      <a:pt x="13" y="38"/>
                    </a:cubicBezTo>
                    <a:cubicBezTo>
                      <a:pt x="13" y="47"/>
                      <a:pt x="13" y="47"/>
                      <a:pt x="13" y="47"/>
                    </a:cubicBezTo>
                    <a:cubicBezTo>
                      <a:pt x="41" y="47"/>
                      <a:pt x="41" y="47"/>
                      <a:pt x="41" y="47"/>
                    </a:cubicBezTo>
                    <a:cubicBezTo>
                      <a:pt x="45" y="51"/>
                      <a:pt x="45" y="51"/>
                      <a:pt x="45" y="51"/>
                    </a:cubicBezTo>
                    <a:cubicBezTo>
                      <a:pt x="38" y="51"/>
                      <a:pt x="38" y="51"/>
                      <a:pt x="38" y="51"/>
                    </a:cubicBezTo>
                    <a:cubicBezTo>
                      <a:pt x="38" y="60"/>
                      <a:pt x="38" y="60"/>
                      <a:pt x="38" y="60"/>
                    </a:cubicBezTo>
                    <a:cubicBezTo>
                      <a:pt x="54" y="60"/>
                      <a:pt x="54" y="60"/>
                      <a:pt x="54" y="60"/>
                    </a:cubicBezTo>
                    <a:cubicBezTo>
                      <a:pt x="60" y="66"/>
                      <a:pt x="60" y="66"/>
                      <a:pt x="60" y="66"/>
                    </a:cubicBezTo>
                    <a:cubicBezTo>
                      <a:pt x="58" y="69"/>
                      <a:pt x="57" y="72"/>
                      <a:pt x="56" y="76"/>
                    </a:cubicBezTo>
                    <a:cubicBezTo>
                      <a:pt x="47" y="76"/>
                      <a:pt x="47" y="76"/>
                      <a:pt x="47" y="76"/>
                    </a:cubicBezTo>
                    <a:cubicBezTo>
                      <a:pt x="36" y="64"/>
                      <a:pt x="36" y="64"/>
                      <a:pt x="36" y="64"/>
                    </a:cubicBezTo>
                    <a:cubicBezTo>
                      <a:pt x="30" y="71"/>
                      <a:pt x="30" y="71"/>
                      <a:pt x="30" y="71"/>
                    </a:cubicBezTo>
                    <a:cubicBezTo>
                      <a:pt x="35" y="76"/>
                      <a:pt x="35" y="76"/>
                      <a:pt x="35" y="76"/>
                    </a:cubicBezTo>
                    <a:cubicBezTo>
                      <a:pt x="29" y="76"/>
                      <a:pt x="29" y="76"/>
                      <a:pt x="29" y="76"/>
                    </a:cubicBezTo>
                    <a:cubicBezTo>
                      <a:pt x="9" y="56"/>
                      <a:pt x="9" y="56"/>
                      <a:pt x="9" y="56"/>
                    </a:cubicBezTo>
                    <a:cubicBezTo>
                      <a:pt x="3" y="62"/>
                      <a:pt x="3" y="62"/>
                      <a:pt x="3" y="62"/>
                    </a:cubicBezTo>
                    <a:cubicBezTo>
                      <a:pt x="17" y="76"/>
                      <a:pt x="17" y="76"/>
                      <a:pt x="17" y="76"/>
                    </a:cubicBezTo>
                    <a:cubicBezTo>
                      <a:pt x="0" y="76"/>
                      <a:pt x="0" y="76"/>
                      <a:pt x="0" y="76"/>
                    </a:cubicBezTo>
                    <a:cubicBezTo>
                      <a:pt x="0" y="85"/>
                      <a:pt x="0" y="85"/>
                      <a:pt x="0" y="85"/>
                    </a:cubicBezTo>
                    <a:cubicBezTo>
                      <a:pt x="17" y="85"/>
                      <a:pt x="17" y="85"/>
                      <a:pt x="17" y="85"/>
                    </a:cubicBezTo>
                    <a:cubicBezTo>
                      <a:pt x="3" y="99"/>
                      <a:pt x="3" y="99"/>
                      <a:pt x="3" y="99"/>
                    </a:cubicBezTo>
                    <a:cubicBezTo>
                      <a:pt x="9" y="105"/>
                      <a:pt x="9" y="105"/>
                      <a:pt x="9" y="105"/>
                    </a:cubicBezTo>
                    <a:cubicBezTo>
                      <a:pt x="29" y="85"/>
                      <a:pt x="29" y="85"/>
                      <a:pt x="29" y="85"/>
                    </a:cubicBezTo>
                    <a:cubicBezTo>
                      <a:pt x="35" y="85"/>
                      <a:pt x="35" y="85"/>
                      <a:pt x="35" y="85"/>
                    </a:cubicBezTo>
                    <a:cubicBezTo>
                      <a:pt x="30" y="90"/>
                      <a:pt x="30" y="90"/>
                      <a:pt x="30" y="90"/>
                    </a:cubicBezTo>
                    <a:cubicBezTo>
                      <a:pt x="36" y="96"/>
                      <a:pt x="36" y="96"/>
                      <a:pt x="36" y="96"/>
                    </a:cubicBezTo>
                    <a:cubicBezTo>
                      <a:pt x="47" y="85"/>
                      <a:pt x="47" y="85"/>
                      <a:pt x="47" y="85"/>
                    </a:cubicBezTo>
                    <a:cubicBezTo>
                      <a:pt x="56" y="85"/>
                      <a:pt x="56" y="85"/>
                      <a:pt x="56" y="85"/>
                    </a:cubicBezTo>
                    <a:cubicBezTo>
                      <a:pt x="57" y="88"/>
                      <a:pt x="58" y="91"/>
                      <a:pt x="60" y="94"/>
                    </a:cubicBezTo>
                    <a:cubicBezTo>
                      <a:pt x="54" y="100"/>
                      <a:pt x="54" y="100"/>
                      <a:pt x="54" y="100"/>
                    </a:cubicBezTo>
                    <a:cubicBezTo>
                      <a:pt x="38" y="100"/>
                      <a:pt x="38" y="100"/>
                      <a:pt x="38" y="100"/>
                    </a:cubicBezTo>
                    <a:cubicBezTo>
                      <a:pt x="38" y="109"/>
                      <a:pt x="38" y="109"/>
                      <a:pt x="38" y="109"/>
                    </a:cubicBezTo>
                    <a:cubicBezTo>
                      <a:pt x="45" y="109"/>
                      <a:pt x="45" y="109"/>
                      <a:pt x="45" y="109"/>
                    </a:cubicBezTo>
                    <a:cubicBezTo>
                      <a:pt x="41" y="113"/>
                      <a:pt x="41" y="113"/>
                      <a:pt x="41" y="113"/>
                    </a:cubicBezTo>
                    <a:cubicBezTo>
                      <a:pt x="13" y="113"/>
                      <a:pt x="13" y="113"/>
                      <a:pt x="13" y="113"/>
                    </a:cubicBezTo>
                    <a:cubicBezTo>
                      <a:pt x="13" y="122"/>
                      <a:pt x="13" y="122"/>
                      <a:pt x="13" y="122"/>
                    </a:cubicBezTo>
                    <a:cubicBezTo>
                      <a:pt x="32" y="122"/>
                      <a:pt x="32" y="122"/>
                      <a:pt x="32" y="122"/>
                    </a:cubicBezTo>
                    <a:cubicBezTo>
                      <a:pt x="21" y="134"/>
                      <a:pt x="21" y="134"/>
                      <a:pt x="21" y="134"/>
                    </a:cubicBezTo>
                    <a:cubicBezTo>
                      <a:pt x="27" y="140"/>
                      <a:pt x="27" y="140"/>
                      <a:pt x="27" y="140"/>
                    </a:cubicBezTo>
                    <a:cubicBezTo>
                      <a:pt x="39" y="128"/>
                      <a:pt x="39" y="128"/>
                      <a:pt x="39" y="128"/>
                    </a:cubicBezTo>
                    <a:cubicBezTo>
                      <a:pt x="39" y="148"/>
                      <a:pt x="39" y="148"/>
                      <a:pt x="39" y="148"/>
                    </a:cubicBezTo>
                    <a:cubicBezTo>
                      <a:pt x="48" y="148"/>
                      <a:pt x="48" y="148"/>
                      <a:pt x="48" y="148"/>
                    </a:cubicBezTo>
                    <a:cubicBezTo>
                      <a:pt x="48" y="119"/>
                      <a:pt x="48" y="119"/>
                      <a:pt x="48" y="119"/>
                    </a:cubicBezTo>
                    <a:cubicBezTo>
                      <a:pt x="51" y="115"/>
                      <a:pt x="51" y="115"/>
                      <a:pt x="51" y="115"/>
                    </a:cubicBezTo>
                    <a:cubicBezTo>
                      <a:pt x="51" y="123"/>
                      <a:pt x="51" y="123"/>
                      <a:pt x="51" y="123"/>
                    </a:cubicBezTo>
                    <a:cubicBezTo>
                      <a:pt x="60" y="123"/>
                      <a:pt x="60" y="123"/>
                      <a:pt x="60" y="123"/>
                    </a:cubicBezTo>
                    <a:cubicBezTo>
                      <a:pt x="60" y="107"/>
                      <a:pt x="60" y="107"/>
                      <a:pt x="60" y="107"/>
                    </a:cubicBezTo>
                    <a:cubicBezTo>
                      <a:pt x="66" y="100"/>
                      <a:pt x="66" y="100"/>
                      <a:pt x="66" y="100"/>
                    </a:cubicBezTo>
                    <a:cubicBezTo>
                      <a:pt x="69" y="102"/>
                      <a:pt x="72" y="104"/>
                      <a:pt x="76" y="104"/>
                    </a:cubicBezTo>
                    <a:cubicBezTo>
                      <a:pt x="76" y="113"/>
                      <a:pt x="76" y="113"/>
                      <a:pt x="76" y="113"/>
                    </a:cubicBezTo>
                    <a:cubicBezTo>
                      <a:pt x="65" y="125"/>
                      <a:pt x="65" y="125"/>
                      <a:pt x="65" y="125"/>
                    </a:cubicBezTo>
                    <a:cubicBezTo>
                      <a:pt x="71" y="131"/>
                      <a:pt x="71" y="131"/>
                      <a:pt x="71" y="131"/>
                    </a:cubicBezTo>
                    <a:cubicBezTo>
                      <a:pt x="76" y="126"/>
                      <a:pt x="76" y="126"/>
                      <a:pt x="76" y="126"/>
                    </a:cubicBezTo>
                    <a:cubicBezTo>
                      <a:pt x="76" y="131"/>
                      <a:pt x="76" y="131"/>
                      <a:pt x="76" y="131"/>
                    </a:cubicBezTo>
                    <a:cubicBezTo>
                      <a:pt x="56" y="151"/>
                      <a:pt x="56" y="151"/>
                      <a:pt x="56" y="151"/>
                    </a:cubicBezTo>
                    <a:cubicBezTo>
                      <a:pt x="62" y="158"/>
                      <a:pt x="62" y="158"/>
                      <a:pt x="62" y="158"/>
                    </a:cubicBezTo>
                    <a:cubicBezTo>
                      <a:pt x="76" y="144"/>
                      <a:pt x="76" y="144"/>
                      <a:pt x="76" y="144"/>
                    </a:cubicBezTo>
                    <a:cubicBezTo>
                      <a:pt x="76" y="160"/>
                      <a:pt x="76" y="160"/>
                      <a:pt x="76" y="160"/>
                    </a:cubicBezTo>
                    <a:cubicBezTo>
                      <a:pt x="85" y="160"/>
                      <a:pt x="85" y="160"/>
                      <a:pt x="85" y="160"/>
                    </a:cubicBezTo>
                    <a:cubicBezTo>
                      <a:pt x="85" y="144"/>
                      <a:pt x="85" y="144"/>
                      <a:pt x="85" y="144"/>
                    </a:cubicBezTo>
                    <a:cubicBezTo>
                      <a:pt x="99" y="158"/>
                      <a:pt x="99" y="158"/>
                      <a:pt x="99" y="158"/>
                    </a:cubicBezTo>
                    <a:cubicBezTo>
                      <a:pt x="105" y="151"/>
                      <a:pt x="105" y="151"/>
                      <a:pt x="105" y="151"/>
                    </a:cubicBezTo>
                    <a:cubicBezTo>
                      <a:pt x="85" y="131"/>
                      <a:pt x="85" y="131"/>
                      <a:pt x="85" y="131"/>
                    </a:cubicBezTo>
                    <a:cubicBezTo>
                      <a:pt x="85" y="126"/>
                      <a:pt x="85" y="126"/>
                      <a:pt x="85" y="126"/>
                    </a:cubicBezTo>
                    <a:cubicBezTo>
                      <a:pt x="90" y="131"/>
                      <a:pt x="90" y="131"/>
                      <a:pt x="90" y="131"/>
                    </a:cubicBezTo>
                    <a:cubicBezTo>
                      <a:pt x="96" y="125"/>
                      <a:pt x="96" y="125"/>
                      <a:pt x="96" y="125"/>
                    </a:cubicBezTo>
                    <a:cubicBezTo>
                      <a:pt x="85" y="113"/>
                      <a:pt x="85" y="113"/>
                      <a:pt x="85" y="113"/>
                    </a:cubicBezTo>
                    <a:cubicBezTo>
                      <a:pt x="85" y="104"/>
                      <a:pt x="85" y="104"/>
                      <a:pt x="85" y="104"/>
                    </a:cubicBezTo>
                    <a:cubicBezTo>
                      <a:pt x="88" y="104"/>
                      <a:pt x="92" y="102"/>
                      <a:pt x="94" y="100"/>
                    </a:cubicBezTo>
                    <a:cubicBezTo>
                      <a:pt x="101" y="107"/>
                      <a:pt x="101" y="107"/>
                      <a:pt x="101" y="107"/>
                    </a:cubicBezTo>
                    <a:cubicBezTo>
                      <a:pt x="101" y="123"/>
                      <a:pt x="101" y="123"/>
                      <a:pt x="101" y="123"/>
                    </a:cubicBezTo>
                    <a:cubicBezTo>
                      <a:pt x="109" y="123"/>
                      <a:pt x="109" y="123"/>
                      <a:pt x="109" y="123"/>
                    </a:cubicBezTo>
                    <a:cubicBezTo>
                      <a:pt x="109" y="115"/>
                      <a:pt x="109" y="115"/>
                      <a:pt x="109" y="115"/>
                    </a:cubicBezTo>
                    <a:cubicBezTo>
                      <a:pt x="113" y="119"/>
                      <a:pt x="113" y="119"/>
                      <a:pt x="113" y="119"/>
                    </a:cubicBezTo>
                    <a:cubicBezTo>
                      <a:pt x="113" y="148"/>
                      <a:pt x="113" y="148"/>
                      <a:pt x="113" y="148"/>
                    </a:cubicBezTo>
                    <a:cubicBezTo>
                      <a:pt x="122" y="148"/>
                      <a:pt x="122" y="148"/>
                      <a:pt x="122" y="148"/>
                    </a:cubicBezTo>
                    <a:cubicBezTo>
                      <a:pt x="122" y="128"/>
                      <a:pt x="122" y="128"/>
                      <a:pt x="122" y="128"/>
                    </a:cubicBezTo>
                    <a:cubicBezTo>
                      <a:pt x="134" y="140"/>
                      <a:pt x="134" y="140"/>
                      <a:pt x="134" y="140"/>
                    </a:cubicBezTo>
                    <a:cubicBezTo>
                      <a:pt x="140" y="134"/>
                      <a:pt x="140" y="134"/>
                      <a:pt x="140" y="134"/>
                    </a:cubicBezTo>
                    <a:cubicBezTo>
                      <a:pt x="128" y="122"/>
                      <a:pt x="128" y="122"/>
                      <a:pt x="128" y="122"/>
                    </a:cubicBezTo>
                    <a:cubicBezTo>
                      <a:pt x="148" y="122"/>
                      <a:pt x="148" y="122"/>
                      <a:pt x="148" y="122"/>
                    </a:cubicBezTo>
                    <a:cubicBezTo>
                      <a:pt x="148" y="113"/>
                      <a:pt x="148" y="113"/>
                      <a:pt x="148" y="113"/>
                    </a:cubicBezTo>
                    <a:cubicBezTo>
                      <a:pt x="120" y="113"/>
                      <a:pt x="120" y="113"/>
                      <a:pt x="120" y="113"/>
                    </a:cubicBezTo>
                    <a:cubicBezTo>
                      <a:pt x="116" y="109"/>
                      <a:pt x="116" y="109"/>
                      <a:pt x="116" y="109"/>
                    </a:cubicBezTo>
                    <a:cubicBezTo>
                      <a:pt x="123" y="109"/>
                      <a:pt x="123" y="109"/>
                      <a:pt x="123" y="109"/>
                    </a:cubicBezTo>
                    <a:cubicBezTo>
                      <a:pt x="123" y="100"/>
                      <a:pt x="123" y="100"/>
                      <a:pt x="123" y="100"/>
                    </a:cubicBezTo>
                    <a:cubicBezTo>
                      <a:pt x="107" y="100"/>
                      <a:pt x="107" y="100"/>
                      <a:pt x="107" y="100"/>
                    </a:cubicBezTo>
                    <a:cubicBezTo>
                      <a:pt x="101" y="94"/>
                      <a:pt x="101" y="94"/>
                      <a:pt x="101" y="94"/>
                    </a:cubicBezTo>
                    <a:cubicBezTo>
                      <a:pt x="103" y="91"/>
                      <a:pt x="104" y="88"/>
                      <a:pt x="105" y="85"/>
                    </a:cubicBezTo>
                    <a:cubicBezTo>
                      <a:pt x="113" y="85"/>
                      <a:pt x="113" y="85"/>
                      <a:pt x="113" y="85"/>
                    </a:cubicBezTo>
                    <a:cubicBezTo>
                      <a:pt x="125" y="96"/>
                      <a:pt x="125" y="96"/>
                      <a:pt x="125" y="96"/>
                    </a:cubicBezTo>
                    <a:cubicBezTo>
                      <a:pt x="131" y="90"/>
                      <a:pt x="131" y="90"/>
                      <a:pt x="131" y="90"/>
                    </a:cubicBezTo>
                    <a:cubicBezTo>
                      <a:pt x="126" y="85"/>
                      <a:pt x="126" y="85"/>
                      <a:pt x="126" y="85"/>
                    </a:cubicBezTo>
                    <a:cubicBezTo>
                      <a:pt x="131" y="85"/>
                      <a:pt x="131" y="85"/>
                      <a:pt x="131" y="85"/>
                    </a:cubicBezTo>
                    <a:cubicBezTo>
                      <a:pt x="152" y="105"/>
                      <a:pt x="152" y="105"/>
                      <a:pt x="152" y="105"/>
                    </a:cubicBezTo>
                    <a:cubicBezTo>
                      <a:pt x="158" y="99"/>
                      <a:pt x="158" y="99"/>
                      <a:pt x="158" y="99"/>
                    </a:cubicBezTo>
                    <a:cubicBezTo>
                      <a:pt x="144" y="85"/>
                      <a:pt x="144" y="85"/>
                      <a:pt x="144" y="85"/>
                    </a:cubicBezTo>
                    <a:cubicBezTo>
                      <a:pt x="160" y="85"/>
                      <a:pt x="160" y="85"/>
                      <a:pt x="160" y="85"/>
                    </a:cubicBezTo>
                    <a:lnTo>
                      <a:pt x="16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79" name="Oval 54"/>
              <p:cNvSpPr>
                <a:spLocks noChangeArrowheads="1"/>
              </p:cNvSpPr>
              <p:nvPr/>
            </p:nvSpPr>
            <p:spPr bwMode="auto">
              <a:xfrm>
                <a:off x="758825" y="1038225"/>
                <a:ext cx="454025" cy="455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0" name="Rectangle 55"/>
              <p:cNvSpPr>
                <a:spLocks noChangeArrowheads="1"/>
              </p:cNvSpPr>
              <p:nvPr/>
            </p:nvSpPr>
            <p:spPr bwMode="auto">
              <a:xfrm>
                <a:off x="957263" y="925513"/>
                <a:ext cx="55563" cy="82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1" name="Rectangle 56"/>
              <p:cNvSpPr>
                <a:spLocks noChangeArrowheads="1"/>
              </p:cNvSpPr>
              <p:nvPr/>
            </p:nvSpPr>
            <p:spPr bwMode="auto">
              <a:xfrm>
                <a:off x="1246188" y="1238250"/>
                <a:ext cx="7937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2" name="Rectangle 57"/>
              <p:cNvSpPr>
                <a:spLocks noChangeArrowheads="1"/>
              </p:cNvSpPr>
              <p:nvPr/>
            </p:nvSpPr>
            <p:spPr bwMode="auto">
              <a:xfrm>
                <a:off x="957263" y="1527175"/>
                <a:ext cx="55563" cy="82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3" name="Rectangle 58"/>
              <p:cNvSpPr>
                <a:spLocks noChangeArrowheads="1"/>
              </p:cNvSpPr>
              <p:nvPr/>
            </p:nvSpPr>
            <p:spPr bwMode="auto">
              <a:xfrm>
                <a:off x="646113" y="1238250"/>
                <a:ext cx="77788"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4" name="Freeform 59"/>
              <p:cNvSpPr/>
              <p:nvPr/>
            </p:nvSpPr>
            <p:spPr bwMode="auto">
              <a:xfrm>
                <a:off x="1149350" y="1004888"/>
                <a:ext cx="96838" cy="98425"/>
              </a:xfrm>
              <a:custGeom>
                <a:avLst/>
                <a:gdLst>
                  <a:gd name="T0" fmla="*/ 61 w 61"/>
                  <a:gd name="T1" fmla="*/ 26 h 62"/>
                  <a:gd name="T2" fmla="*/ 26 w 61"/>
                  <a:gd name="T3" fmla="*/ 62 h 62"/>
                  <a:gd name="T4" fmla="*/ 0 w 61"/>
                  <a:gd name="T5" fmla="*/ 38 h 62"/>
                  <a:gd name="T6" fmla="*/ 35 w 61"/>
                  <a:gd name="T7" fmla="*/ 0 h 62"/>
                  <a:gd name="T8" fmla="*/ 61 w 61"/>
                  <a:gd name="T9" fmla="*/ 26 h 62"/>
                </a:gdLst>
                <a:ahLst/>
                <a:cxnLst>
                  <a:cxn ang="0">
                    <a:pos x="T0" y="T1"/>
                  </a:cxn>
                  <a:cxn ang="0">
                    <a:pos x="T2" y="T3"/>
                  </a:cxn>
                  <a:cxn ang="0">
                    <a:pos x="T4" y="T5"/>
                  </a:cxn>
                  <a:cxn ang="0">
                    <a:pos x="T6" y="T7"/>
                  </a:cxn>
                  <a:cxn ang="0">
                    <a:pos x="T8" y="T9"/>
                  </a:cxn>
                </a:cxnLst>
                <a:rect l="0" t="0" r="r" b="b"/>
                <a:pathLst>
                  <a:path w="61" h="62">
                    <a:moveTo>
                      <a:pt x="61" y="26"/>
                    </a:moveTo>
                    <a:lnTo>
                      <a:pt x="26" y="62"/>
                    </a:lnTo>
                    <a:lnTo>
                      <a:pt x="0" y="38"/>
                    </a:lnTo>
                    <a:lnTo>
                      <a:pt x="35" y="0"/>
                    </a:lnTo>
                    <a:lnTo>
                      <a:pt x="6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5" name="Freeform 60"/>
              <p:cNvSpPr/>
              <p:nvPr/>
            </p:nvSpPr>
            <p:spPr bwMode="auto">
              <a:xfrm>
                <a:off x="1149350" y="1430338"/>
                <a:ext cx="96838" cy="96838"/>
              </a:xfrm>
              <a:custGeom>
                <a:avLst/>
                <a:gdLst>
                  <a:gd name="T0" fmla="*/ 26 w 61"/>
                  <a:gd name="T1" fmla="*/ 0 h 61"/>
                  <a:gd name="T2" fmla="*/ 61 w 61"/>
                  <a:gd name="T3" fmla="*/ 37 h 61"/>
                  <a:gd name="T4" fmla="*/ 35 w 61"/>
                  <a:gd name="T5" fmla="*/ 61 h 61"/>
                  <a:gd name="T6" fmla="*/ 0 w 61"/>
                  <a:gd name="T7" fmla="*/ 26 h 61"/>
                  <a:gd name="T8" fmla="*/ 26 w 61"/>
                  <a:gd name="T9" fmla="*/ 0 h 61"/>
                </a:gdLst>
                <a:ahLst/>
                <a:cxnLst>
                  <a:cxn ang="0">
                    <a:pos x="T0" y="T1"/>
                  </a:cxn>
                  <a:cxn ang="0">
                    <a:pos x="T2" y="T3"/>
                  </a:cxn>
                  <a:cxn ang="0">
                    <a:pos x="T4" y="T5"/>
                  </a:cxn>
                  <a:cxn ang="0">
                    <a:pos x="T6" y="T7"/>
                  </a:cxn>
                  <a:cxn ang="0">
                    <a:pos x="T8" y="T9"/>
                  </a:cxn>
                </a:cxnLst>
                <a:rect l="0" t="0" r="r" b="b"/>
                <a:pathLst>
                  <a:path w="61" h="61">
                    <a:moveTo>
                      <a:pt x="26" y="0"/>
                    </a:moveTo>
                    <a:lnTo>
                      <a:pt x="61" y="37"/>
                    </a:lnTo>
                    <a:lnTo>
                      <a:pt x="35" y="61"/>
                    </a:lnTo>
                    <a:lnTo>
                      <a:pt x="0" y="26"/>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6" name="Freeform 61"/>
              <p:cNvSpPr/>
              <p:nvPr/>
            </p:nvSpPr>
            <p:spPr bwMode="auto">
              <a:xfrm>
                <a:off x="723900" y="1430338"/>
                <a:ext cx="98425" cy="96838"/>
              </a:xfrm>
              <a:custGeom>
                <a:avLst/>
                <a:gdLst>
                  <a:gd name="T0" fmla="*/ 36 w 62"/>
                  <a:gd name="T1" fmla="*/ 0 h 61"/>
                  <a:gd name="T2" fmla="*/ 62 w 62"/>
                  <a:gd name="T3" fmla="*/ 26 h 61"/>
                  <a:gd name="T4" fmla="*/ 26 w 62"/>
                  <a:gd name="T5" fmla="*/ 61 h 61"/>
                  <a:gd name="T6" fmla="*/ 0 w 62"/>
                  <a:gd name="T7" fmla="*/ 37 h 61"/>
                  <a:gd name="T8" fmla="*/ 36 w 62"/>
                  <a:gd name="T9" fmla="*/ 0 h 61"/>
                </a:gdLst>
                <a:ahLst/>
                <a:cxnLst>
                  <a:cxn ang="0">
                    <a:pos x="T0" y="T1"/>
                  </a:cxn>
                  <a:cxn ang="0">
                    <a:pos x="T2" y="T3"/>
                  </a:cxn>
                  <a:cxn ang="0">
                    <a:pos x="T4" y="T5"/>
                  </a:cxn>
                  <a:cxn ang="0">
                    <a:pos x="T6" y="T7"/>
                  </a:cxn>
                  <a:cxn ang="0">
                    <a:pos x="T8" y="T9"/>
                  </a:cxn>
                </a:cxnLst>
                <a:rect l="0" t="0" r="r" b="b"/>
                <a:pathLst>
                  <a:path w="62" h="61">
                    <a:moveTo>
                      <a:pt x="36" y="0"/>
                    </a:moveTo>
                    <a:lnTo>
                      <a:pt x="62" y="26"/>
                    </a:lnTo>
                    <a:lnTo>
                      <a:pt x="26" y="61"/>
                    </a:lnTo>
                    <a:lnTo>
                      <a:pt x="0" y="37"/>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7" name="Freeform 62"/>
              <p:cNvSpPr/>
              <p:nvPr/>
            </p:nvSpPr>
            <p:spPr bwMode="auto">
              <a:xfrm>
                <a:off x="723900" y="1004888"/>
                <a:ext cx="98425" cy="98425"/>
              </a:xfrm>
              <a:custGeom>
                <a:avLst/>
                <a:gdLst>
                  <a:gd name="T0" fmla="*/ 62 w 62"/>
                  <a:gd name="T1" fmla="*/ 38 h 62"/>
                  <a:gd name="T2" fmla="*/ 36 w 62"/>
                  <a:gd name="T3" fmla="*/ 62 h 62"/>
                  <a:gd name="T4" fmla="*/ 0 w 62"/>
                  <a:gd name="T5" fmla="*/ 26 h 62"/>
                  <a:gd name="T6" fmla="*/ 26 w 62"/>
                  <a:gd name="T7" fmla="*/ 0 h 62"/>
                  <a:gd name="T8" fmla="*/ 62 w 62"/>
                  <a:gd name="T9" fmla="*/ 38 h 62"/>
                </a:gdLst>
                <a:ahLst/>
                <a:cxnLst>
                  <a:cxn ang="0">
                    <a:pos x="T0" y="T1"/>
                  </a:cxn>
                  <a:cxn ang="0">
                    <a:pos x="T2" y="T3"/>
                  </a:cxn>
                  <a:cxn ang="0">
                    <a:pos x="T4" y="T5"/>
                  </a:cxn>
                  <a:cxn ang="0">
                    <a:pos x="T6" y="T7"/>
                  </a:cxn>
                  <a:cxn ang="0">
                    <a:pos x="T8" y="T9"/>
                  </a:cxn>
                </a:cxnLst>
                <a:rect l="0" t="0" r="r" b="b"/>
                <a:pathLst>
                  <a:path w="62" h="62">
                    <a:moveTo>
                      <a:pt x="62" y="38"/>
                    </a:moveTo>
                    <a:lnTo>
                      <a:pt x="36" y="62"/>
                    </a:lnTo>
                    <a:lnTo>
                      <a:pt x="0" y="26"/>
                    </a:lnTo>
                    <a:lnTo>
                      <a:pt x="26" y="0"/>
                    </a:lnTo>
                    <a:lnTo>
                      <a:pt x="6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8" name="Freeform 63"/>
              <p:cNvSpPr/>
              <p:nvPr/>
            </p:nvSpPr>
            <p:spPr bwMode="auto">
              <a:xfrm>
                <a:off x="1058863" y="941388"/>
                <a:ext cx="82550" cy="96838"/>
              </a:xfrm>
              <a:custGeom>
                <a:avLst/>
                <a:gdLst>
                  <a:gd name="T0" fmla="*/ 52 w 52"/>
                  <a:gd name="T1" fmla="*/ 14 h 61"/>
                  <a:gd name="T2" fmla="*/ 33 w 52"/>
                  <a:gd name="T3" fmla="*/ 61 h 61"/>
                  <a:gd name="T4" fmla="*/ 0 w 52"/>
                  <a:gd name="T5" fmla="*/ 47 h 61"/>
                  <a:gd name="T6" fmla="*/ 19 w 52"/>
                  <a:gd name="T7" fmla="*/ 0 h 61"/>
                  <a:gd name="T8" fmla="*/ 52 w 52"/>
                  <a:gd name="T9" fmla="*/ 14 h 61"/>
                </a:gdLst>
                <a:ahLst/>
                <a:cxnLst>
                  <a:cxn ang="0">
                    <a:pos x="T0" y="T1"/>
                  </a:cxn>
                  <a:cxn ang="0">
                    <a:pos x="T2" y="T3"/>
                  </a:cxn>
                  <a:cxn ang="0">
                    <a:pos x="T4" y="T5"/>
                  </a:cxn>
                  <a:cxn ang="0">
                    <a:pos x="T6" y="T7"/>
                  </a:cxn>
                  <a:cxn ang="0">
                    <a:pos x="T8" y="T9"/>
                  </a:cxn>
                </a:cxnLst>
                <a:rect l="0" t="0" r="r" b="b"/>
                <a:pathLst>
                  <a:path w="52" h="61">
                    <a:moveTo>
                      <a:pt x="52" y="14"/>
                    </a:moveTo>
                    <a:lnTo>
                      <a:pt x="33" y="61"/>
                    </a:lnTo>
                    <a:lnTo>
                      <a:pt x="0" y="47"/>
                    </a:lnTo>
                    <a:lnTo>
                      <a:pt x="19" y="0"/>
                    </a:lnTo>
                    <a:lnTo>
                      <a:pt x="5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89" name="Freeform 64"/>
              <p:cNvSpPr/>
              <p:nvPr/>
            </p:nvSpPr>
            <p:spPr bwMode="auto">
              <a:xfrm>
                <a:off x="1216025" y="1339850"/>
                <a:ext cx="93663" cy="82550"/>
              </a:xfrm>
              <a:custGeom>
                <a:avLst/>
                <a:gdLst>
                  <a:gd name="T0" fmla="*/ 12 w 59"/>
                  <a:gd name="T1" fmla="*/ 0 h 52"/>
                  <a:gd name="T2" fmla="*/ 59 w 59"/>
                  <a:gd name="T3" fmla="*/ 19 h 52"/>
                  <a:gd name="T4" fmla="*/ 47 w 59"/>
                  <a:gd name="T5" fmla="*/ 52 h 52"/>
                  <a:gd name="T6" fmla="*/ 0 w 59"/>
                  <a:gd name="T7" fmla="*/ 33 h 52"/>
                  <a:gd name="T8" fmla="*/ 12 w 59"/>
                  <a:gd name="T9" fmla="*/ 0 h 52"/>
                </a:gdLst>
                <a:ahLst/>
                <a:cxnLst>
                  <a:cxn ang="0">
                    <a:pos x="T0" y="T1"/>
                  </a:cxn>
                  <a:cxn ang="0">
                    <a:pos x="T2" y="T3"/>
                  </a:cxn>
                  <a:cxn ang="0">
                    <a:pos x="T4" y="T5"/>
                  </a:cxn>
                  <a:cxn ang="0">
                    <a:pos x="T6" y="T7"/>
                  </a:cxn>
                  <a:cxn ang="0">
                    <a:pos x="T8" y="T9"/>
                  </a:cxn>
                </a:cxnLst>
                <a:rect l="0" t="0" r="r" b="b"/>
                <a:pathLst>
                  <a:path w="59" h="52">
                    <a:moveTo>
                      <a:pt x="12" y="0"/>
                    </a:moveTo>
                    <a:lnTo>
                      <a:pt x="59" y="19"/>
                    </a:lnTo>
                    <a:lnTo>
                      <a:pt x="47" y="52"/>
                    </a:lnTo>
                    <a:lnTo>
                      <a:pt x="0" y="3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0" name="Freeform 65"/>
              <p:cNvSpPr/>
              <p:nvPr/>
            </p:nvSpPr>
            <p:spPr bwMode="auto">
              <a:xfrm>
                <a:off x="830263" y="1497013"/>
                <a:ext cx="82550" cy="98425"/>
              </a:xfrm>
              <a:custGeom>
                <a:avLst/>
                <a:gdLst>
                  <a:gd name="T0" fmla="*/ 52 w 52"/>
                  <a:gd name="T1" fmla="*/ 14 h 62"/>
                  <a:gd name="T2" fmla="*/ 33 w 52"/>
                  <a:gd name="T3" fmla="*/ 62 h 62"/>
                  <a:gd name="T4" fmla="*/ 0 w 52"/>
                  <a:gd name="T5" fmla="*/ 47 h 62"/>
                  <a:gd name="T6" fmla="*/ 18 w 52"/>
                  <a:gd name="T7" fmla="*/ 0 h 62"/>
                  <a:gd name="T8" fmla="*/ 52 w 52"/>
                  <a:gd name="T9" fmla="*/ 14 h 62"/>
                </a:gdLst>
                <a:ahLst/>
                <a:cxnLst>
                  <a:cxn ang="0">
                    <a:pos x="T0" y="T1"/>
                  </a:cxn>
                  <a:cxn ang="0">
                    <a:pos x="T2" y="T3"/>
                  </a:cxn>
                  <a:cxn ang="0">
                    <a:pos x="T4" y="T5"/>
                  </a:cxn>
                  <a:cxn ang="0">
                    <a:pos x="T6" y="T7"/>
                  </a:cxn>
                  <a:cxn ang="0">
                    <a:pos x="T8" y="T9"/>
                  </a:cxn>
                </a:cxnLst>
                <a:rect l="0" t="0" r="r" b="b"/>
                <a:pathLst>
                  <a:path w="52" h="62">
                    <a:moveTo>
                      <a:pt x="52" y="14"/>
                    </a:moveTo>
                    <a:lnTo>
                      <a:pt x="33" y="62"/>
                    </a:lnTo>
                    <a:lnTo>
                      <a:pt x="0" y="47"/>
                    </a:lnTo>
                    <a:lnTo>
                      <a:pt x="18" y="0"/>
                    </a:lnTo>
                    <a:lnTo>
                      <a:pt x="5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1" name="Freeform 66"/>
              <p:cNvSpPr/>
              <p:nvPr/>
            </p:nvSpPr>
            <p:spPr bwMode="auto">
              <a:xfrm>
                <a:off x="660400" y="1109663"/>
                <a:ext cx="98425" cy="87313"/>
              </a:xfrm>
              <a:custGeom>
                <a:avLst/>
                <a:gdLst>
                  <a:gd name="T0" fmla="*/ 47 w 62"/>
                  <a:gd name="T1" fmla="*/ 55 h 55"/>
                  <a:gd name="T2" fmla="*/ 0 w 62"/>
                  <a:gd name="T3" fmla="*/ 36 h 55"/>
                  <a:gd name="T4" fmla="*/ 14 w 62"/>
                  <a:gd name="T5" fmla="*/ 0 h 55"/>
                  <a:gd name="T6" fmla="*/ 62 w 62"/>
                  <a:gd name="T7" fmla="*/ 22 h 55"/>
                  <a:gd name="T8" fmla="*/ 47 w 62"/>
                  <a:gd name="T9" fmla="*/ 55 h 55"/>
                </a:gdLst>
                <a:ahLst/>
                <a:cxnLst>
                  <a:cxn ang="0">
                    <a:pos x="T0" y="T1"/>
                  </a:cxn>
                  <a:cxn ang="0">
                    <a:pos x="T2" y="T3"/>
                  </a:cxn>
                  <a:cxn ang="0">
                    <a:pos x="T4" y="T5"/>
                  </a:cxn>
                  <a:cxn ang="0">
                    <a:pos x="T6" y="T7"/>
                  </a:cxn>
                  <a:cxn ang="0">
                    <a:pos x="T8" y="T9"/>
                  </a:cxn>
                </a:cxnLst>
                <a:rect l="0" t="0" r="r" b="b"/>
                <a:pathLst>
                  <a:path w="62" h="55">
                    <a:moveTo>
                      <a:pt x="47" y="55"/>
                    </a:moveTo>
                    <a:lnTo>
                      <a:pt x="0" y="36"/>
                    </a:lnTo>
                    <a:lnTo>
                      <a:pt x="14" y="0"/>
                    </a:lnTo>
                    <a:lnTo>
                      <a:pt x="62" y="22"/>
                    </a:lnTo>
                    <a:lnTo>
                      <a:pt x="47"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2" name="Freeform 67"/>
              <p:cNvSpPr/>
              <p:nvPr/>
            </p:nvSpPr>
            <p:spPr bwMode="auto">
              <a:xfrm>
                <a:off x="1212850" y="1109663"/>
                <a:ext cx="96838" cy="82550"/>
              </a:xfrm>
              <a:custGeom>
                <a:avLst/>
                <a:gdLst>
                  <a:gd name="T0" fmla="*/ 0 w 61"/>
                  <a:gd name="T1" fmla="*/ 19 h 52"/>
                  <a:gd name="T2" fmla="*/ 47 w 61"/>
                  <a:gd name="T3" fmla="*/ 0 h 52"/>
                  <a:gd name="T4" fmla="*/ 61 w 61"/>
                  <a:gd name="T5" fmla="*/ 34 h 52"/>
                  <a:gd name="T6" fmla="*/ 14 w 61"/>
                  <a:gd name="T7" fmla="*/ 52 h 52"/>
                  <a:gd name="T8" fmla="*/ 0 w 61"/>
                  <a:gd name="T9" fmla="*/ 19 h 52"/>
                </a:gdLst>
                <a:ahLst/>
                <a:cxnLst>
                  <a:cxn ang="0">
                    <a:pos x="T0" y="T1"/>
                  </a:cxn>
                  <a:cxn ang="0">
                    <a:pos x="T2" y="T3"/>
                  </a:cxn>
                  <a:cxn ang="0">
                    <a:pos x="T4" y="T5"/>
                  </a:cxn>
                  <a:cxn ang="0">
                    <a:pos x="T6" y="T7"/>
                  </a:cxn>
                  <a:cxn ang="0">
                    <a:pos x="T8" y="T9"/>
                  </a:cxn>
                </a:cxnLst>
                <a:rect l="0" t="0" r="r" b="b"/>
                <a:pathLst>
                  <a:path w="61" h="52">
                    <a:moveTo>
                      <a:pt x="0" y="19"/>
                    </a:moveTo>
                    <a:lnTo>
                      <a:pt x="47" y="0"/>
                    </a:lnTo>
                    <a:lnTo>
                      <a:pt x="61" y="34"/>
                    </a:lnTo>
                    <a:lnTo>
                      <a:pt x="14" y="52"/>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3" name="Freeform 68"/>
              <p:cNvSpPr/>
              <p:nvPr/>
            </p:nvSpPr>
            <p:spPr bwMode="auto">
              <a:xfrm>
                <a:off x="1058863" y="1497013"/>
                <a:ext cx="85725" cy="93663"/>
              </a:xfrm>
              <a:custGeom>
                <a:avLst/>
                <a:gdLst>
                  <a:gd name="T0" fmla="*/ 54 w 54"/>
                  <a:gd name="T1" fmla="*/ 47 h 59"/>
                  <a:gd name="T2" fmla="*/ 21 w 54"/>
                  <a:gd name="T3" fmla="*/ 59 h 59"/>
                  <a:gd name="T4" fmla="*/ 0 w 54"/>
                  <a:gd name="T5" fmla="*/ 14 h 59"/>
                  <a:gd name="T6" fmla="*/ 33 w 54"/>
                  <a:gd name="T7" fmla="*/ 0 h 59"/>
                  <a:gd name="T8" fmla="*/ 54 w 54"/>
                  <a:gd name="T9" fmla="*/ 47 h 59"/>
                </a:gdLst>
                <a:ahLst/>
                <a:cxnLst>
                  <a:cxn ang="0">
                    <a:pos x="T0" y="T1"/>
                  </a:cxn>
                  <a:cxn ang="0">
                    <a:pos x="T2" y="T3"/>
                  </a:cxn>
                  <a:cxn ang="0">
                    <a:pos x="T4" y="T5"/>
                  </a:cxn>
                  <a:cxn ang="0">
                    <a:pos x="T6" y="T7"/>
                  </a:cxn>
                  <a:cxn ang="0">
                    <a:pos x="T8" y="T9"/>
                  </a:cxn>
                </a:cxnLst>
                <a:rect l="0" t="0" r="r" b="b"/>
                <a:pathLst>
                  <a:path w="54" h="59">
                    <a:moveTo>
                      <a:pt x="54" y="47"/>
                    </a:moveTo>
                    <a:lnTo>
                      <a:pt x="21" y="59"/>
                    </a:lnTo>
                    <a:lnTo>
                      <a:pt x="0" y="14"/>
                    </a:lnTo>
                    <a:lnTo>
                      <a:pt x="33" y="0"/>
                    </a:lnTo>
                    <a:lnTo>
                      <a:pt x="5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4" name="Freeform 69"/>
              <p:cNvSpPr/>
              <p:nvPr/>
            </p:nvSpPr>
            <p:spPr bwMode="auto">
              <a:xfrm>
                <a:off x="660400" y="1339850"/>
                <a:ext cx="98425" cy="85725"/>
              </a:xfrm>
              <a:custGeom>
                <a:avLst/>
                <a:gdLst>
                  <a:gd name="T0" fmla="*/ 62 w 62"/>
                  <a:gd name="T1" fmla="*/ 35 h 54"/>
                  <a:gd name="T2" fmla="*/ 14 w 62"/>
                  <a:gd name="T3" fmla="*/ 54 h 54"/>
                  <a:gd name="T4" fmla="*/ 0 w 62"/>
                  <a:gd name="T5" fmla="*/ 21 h 54"/>
                  <a:gd name="T6" fmla="*/ 47 w 62"/>
                  <a:gd name="T7" fmla="*/ 0 h 54"/>
                  <a:gd name="T8" fmla="*/ 62 w 62"/>
                  <a:gd name="T9" fmla="*/ 35 h 54"/>
                </a:gdLst>
                <a:ahLst/>
                <a:cxnLst>
                  <a:cxn ang="0">
                    <a:pos x="T0" y="T1"/>
                  </a:cxn>
                  <a:cxn ang="0">
                    <a:pos x="T2" y="T3"/>
                  </a:cxn>
                  <a:cxn ang="0">
                    <a:pos x="T4" y="T5"/>
                  </a:cxn>
                  <a:cxn ang="0">
                    <a:pos x="T6" y="T7"/>
                  </a:cxn>
                  <a:cxn ang="0">
                    <a:pos x="T8" y="T9"/>
                  </a:cxn>
                </a:cxnLst>
                <a:rect l="0" t="0" r="r" b="b"/>
                <a:pathLst>
                  <a:path w="62" h="54">
                    <a:moveTo>
                      <a:pt x="62" y="35"/>
                    </a:moveTo>
                    <a:lnTo>
                      <a:pt x="14" y="54"/>
                    </a:lnTo>
                    <a:lnTo>
                      <a:pt x="0" y="21"/>
                    </a:lnTo>
                    <a:lnTo>
                      <a:pt x="47" y="0"/>
                    </a:lnTo>
                    <a:lnTo>
                      <a:pt x="6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5" name="Freeform 70"/>
              <p:cNvSpPr/>
              <p:nvPr/>
            </p:nvSpPr>
            <p:spPr bwMode="auto">
              <a:xfrm>
                <a:off x="830263" y="941388"/>
                <a:ext cx="82550" cy="96838"/>
              </a:xfrm>
              <a:custGeom>
                <a:avLst/>
                <a:gdLst>
                  <a:gd name="T0" fmla="*/ 52 w 52"/>
                  <a:gd name="T1" fmla="*/ 47 h 61"/>
                  <a:gd name="T2" fmla="*/ 18 w 52"/>
                  <a:gd name="T3" fmla="*/ 61 h 61"/>
                  <a:gd name="T4" fmla="*/ 0 w 52"/>
                  <a:gd name="T5" fmla="*/ 14 h 61"/>
                  <a:gd name="T6" fmla="*/ 33 w 52"/>
                  <a:gd name="T7" fmla="*/ 0 h 61"/>
                  <a:gd name="T8" fmla="*/ 52 w 52"/>
                  <a:gd name="T9" fmla="*/ 47 h 61"/>
                </a:gdLst>
                <a:ahLst/>
                <a:cxnLst>
                  <a:cxn ang="0">
                    <a:pos x="T0" y="T1"/>
                  </a:cxn>
                  <a:cxn ang="0">
                    <a:pos x="T2" y="T3"/>
                  </a:cxn>
                  <a:cxn ang="0">
                    <a:pos x="T4" y="T5"/>
                  </a:cxn>
                  <a:cxn ang="0">
                    <a:pos x="T6" y="T7"/>
                  </a:cxn>
                  <a:cxn ang="0">
                    <a:pos x="T8" y="T9"/>
                  </a:cxn>
                </a:cxnLst>
                <a:rect l="0" t="0" r="r" b="b"/>
                <a:pathLst>
                  <a:path w="52" h="61">
                    <a:moveTo>
                      <a:pt x="52" y="47"/>
                    </a:moveTo>
                    <a:lnTo>
                      <a:pt x="18" y="61"/>
                    </a:lnTo>
                    <a:lnTo>
                      <a:pt x="0" y="14"/>
                    </a:lnTo>
                    <a:lnTo>
                      <a:pt x="33" y="0"/>
                    </a:lnTo>
                    <a:lnTo>
                      <a:pt x="52"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6" name="Freeform 71"/>
              <p:cNvSpPr>
                <a:spLocks noEditPoints="1"/>
              </p:cNvSpPr>
              <p:nvPr/>
            </p:nvSpPr>
            <p:spPr bwMode="auto">
              <a:xfrm>
                <a:off x="6069013" y="825500"/>
                <a:ext cx="642938" cy="641350"/>
              </a:xfrm>
              <a:custGeom>
                <a:avLst/>
                <a:gdLst>
                  <a:gd name="T0" fmla="*/ 171 w 171"/>
                  <a:gd name="T1" fmla="*/ 86 h 171"/>
                  <a:gd name="T2" fmla="*/ 153 w 171"/>
                  <a:gd name="T3" fmla="*/ 81 h 171"/>
                  <a:gd name="T4" fmla="*/ 164 w 171"/>
                  <a:gd name="T5" fmla="*/ 81 h 171"/>
                  <a:gd name="T6" fmla="*/ 153 w 171"/>
                  <a:gd name="T7" fmla="*/ 91 h 171"/>
                  <a:gd name="T8" fmla="*/ 133 w 171"/>
                  <a:gd name="T9" fmla="*/ 157 h 171"/>
                  <a:gd name="T10" fmla="*/ 153 w 171"/>
                  <a:gd name="T11" fmla="*/ 91 h 171"/>
                  <a:gd name="T12" fmla="*/ 141 w 171"/>
                  <a:gd name="T13" fmla="*/ 81 h 171"/>
                  <a:gd name="T14" fmla="*/ 153 w 171"/>
                  <a:gd name="T15" fmla="*/ 32 h 171"/>
                  <a:gd name="T16" fmla="*/ 133 w 171"/>
                  <a:gd name="T17" fmla="*/ 31 h 171"/>
                  <a:gd name="T18" fmla="*/ 138 w 171"/>
                  <a:gd name="T19" fmla="*/ 27 h 171"/>
                  <a:gd name="T20" fmla="*/ 133 w 171"/>
                  <a:gd name="T21" fmla="*/ 45 h 171"/>
                  <a:gd name="T22" fmla="*/ 145 w 171"/>
                  <a:gd name="T23" fmla="*/ 138 h 171"/>
                  <a:gd name="T24" fmla="*/ 133 w 171"/>
                  <a:gd name="T25" fmla="*/ 140 h 171"/>
                  <a:gd name="T26" fmla="*/ 86 w 171"/>
                  <a:gd name="T27" fmla="*/ 171 h 171"/>
                  <a:gd name="T28" fmla="*/ 133 w 171"/>
                  <a:gd name="T29" fmla="*/ 140 h 171"/>
                  <a:gd name="T30" fmla="*/ 128 w 171"/>
                  <a:gd name="T31" fmla="*/ 122 h 171"/>
                  <a:gd name="T32" fmla="*/ 133 w 171"/>
                  <a:gd name="T33" fmla="*/ 126 h 171"/>
                  <a:gd name="T34" fmla="*/ 128 w 171"/>
                  <a:gd name="T35" fmla="*/ 50 h 171"/>
                  <a:gd name="T36" fmla="*/ 133 w 171"/>
                  <a:gd name="T37" fmla="*/ 31 h 171"/>
                  <a:gd name="T38" fmla="*/ 86 w 171"/>
                  <a:gd name="T39" fmla="*/ 0 h 171"/>
                  <a:gd name="T40" fmla="*/ 86 w 171"/>
                  <a:gd name="T41" fmla="*/ 7 h 171"/>
                  <a:gd name="T42" fmla="*/ 91 w 171"/>
                  <a:gd name="T43" fmla="*/ 30 h 171"/>
                  <a:gd name="T44" fmla="*/ 86 w 171"/>
                  <a:gd name="T45" fmla="*/ 79 h 171"/>
                  <a:gd name="T46" fmla="*/ 113 w 171"/>
                  <a:gd name="T47" fmla="*/ 54 h 171"/>
                  <a:gd name="T48" fmla="*/ 87 w 171"/>
                  <a:gd name="T49" fmla="*/ 94 h 171"/>
                  <a:gd name="T50" fmla="*/ 86 w 171"/>
                  <a:gd name="T51" fmla="*/ 141 h 171"/>
                  <a:gd name="T52" fmla="*/ 91 w 171"/>
                  <a:gd name="T53" fmla="*/ 164 h 171"/>
                  <a:gd name="T54" fmla="*/ 86 w 171"/>
                  <a:gd name="T55" fmla="*/ 164 h 171"/>
                  <a:gd name="T56" fmla="*/ 86 w 171"/>
                  <a:gd name="T57" fmla="*/ 0 h 171"/>
                  <a:gd name="T58" fmla="*/ 38 w 171"/>
                  <a:gd name="T59" fmla="*/ 31 h 171"/>
                  <a:gd name="T60" fmla="*/ 43 w 171"/>
                  <a:gd name="T61" fmla="*/ 50 h 171"/>
                  <a:gd name="T62" fmla="*/ 38 w 171"/>
                  <a:gd name="T63" fmla="*/ 126 h 171"/>
                  <a:gd name="T64" fmla="*/ 50 w 171"/>
                  <a:gd name="T65" fmla="*/ 129 h 171"/>
                  <a:gd name="T66" fmla="*/ 38 w 171"/>
                  <a:gd name="T67" fmla="*/ 157 h 171"/>
                  <a:gd name="T68" fmla="*/ 86 w 171"/>
                  <a:gd name="T69" fmla="*/ 164 h 171"/>
                  <a:gd name="T70" fmla="*/ 81 w 171"/>
                  <a:gd name="T71" fmla="*/ 141 h 171"/>
                  <a:gd name="T72" fmla="*/ 86 w 171"/>
                  <a:gd name="T73" fmla="*/ 93 h 171"/>
                  <a:gd name="T74" fmla="*/ 72 w 171"/>
                  <a:gd name="T75" fmla="*/ 66 h 171"/>
                  <a:gd name="T76" fmla="*/ 86 w 171"/>
                  <a:gd name="T77" fmla="*/ 79 h 171"/>
                  <a:gd name="T78" fmla="*/ 81 w 171"/>
                  <a:gd name="T79" fmla="*/ 30 h 171"/>
                  <a:gd name="T80" fmla="*/ 81 w 171"/>
                  <a:gd name="T81" fmla="*/ 7 h 171"/>
                  <a:gd name="T82" fmla="*/ 86 w 171"/>
                  <a:gd name="T83" fmla="*/ 0 h 171"/>
                  <a:gd name="T84" fmla="*/ 19 w 171"/>
                  <a:gd name="T85" fmla="*/ 32 h 171"/>
                  <a:gd name="T86" fmla="*/ 30 w 171"/>
                  <a:gd name="T87" fmla="*/ 81 h 171"/>
                  <a:gd name="T88" fmla="*/ 30 w 171"/>
                  <a:gd name="T89" fmla="*/ 91 h 171"/>
                  <a:gd name="T90" fmla="*/ 19 w 171"/>
                  <a:gd name="T91" fmla="*/ 139 h 171"/>
                  <a:gd name="T92" fmla="*/ 38 w 171"/>
                  <a:gd name="T93" fmla="*/ 140 h 171"/>
                  <a:gd name="T94" fmla="*/ 34 w 171"/>
                  <a:gd name="T95" fmla="*/ 145 h 171"/>
                  <a:gd name="T96" fmla="*/ 38 w 171"/>
                  <a:gd name="T97" fmla="*/ 126 h 171"/>
                  <a:gd name="T98" fmla="*/ 27 w 171"/>
                  <a:gd name="T99" fmla="*/ 34 h 171"/>
                  <a:gd name="T100" fmla="*/ 34 w 171"/>
                  <a:gd name="T101" fmla="*/ 27 h 171"/>
                  <a:gd name="T102" fmla="*/ 38 w 171"/>
                  <a:gd name="T103" fmla="*/ 14 h 171"/>
                  <a:gd name="T104" fmla="*/ 0 w 171"/>
                  <a:gd name="T105" fmla="*/ 86 h 171"/>
                  <a:gd name="T106" fmla="*/ 19 w 171"/>
                  <a:gd name="T107" fmla="*/ 91 h 171"/>
                  <a:gd name="T108" fmla="*/ 7 w 171"/>
                  <a:gd name="T109" fmla="*/ 81 h 171"/>
                  <a:gd name="T110" fmla="*/ 19 w 171"/>
                  <a:gd name="T111" fmla="*/ 3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1" h="171">
                    <a:moveTo>
                      <a:pt x="153" y="139"/>
                    </a:moveTo>
                    <a:cubicBezTo>
                      <a:pt x="164" y="124"/>
                      <a:pt x="171" y="106"/>
                      <a:pt x="171" y="86"/>
                    </a:cubicBezTo>
                    <a:cubicBezTo>
                      <a:pt x="171" y="66"/>
                      <a:pt x="164" y="47"/>
                      <a:pt x="153" y="32"/>
                    </a:cubicBezTo>
                    <a:cubicBezTo>
                      <a:pt x="153" y="81"/>
                      <a:pt x="153" y="81"/>
                      <a:pt x="153" y="81"/>
                    </a:cubicBezTo>
                    <a:cubicBezTo>
                      <a:pt x="164" y="81"/>
                      <a:pt x="164" y="81"/>
                      <a:pt x="164" y="81"/>
                    </a:cubicBezTo>
                    <a:cubicBezTo>
                      <a:pt x="164" y="81"/>
                      <a:pt x="164" y="81"/>
                      <a:pt x="164" y="81"/>
                    </a:cubicBezTo>
                    <a:cubicBezTo>
                      <a:pt x="164" y="91"/>
                      <a:pt x="164" y="91"/>
                      <a:pt x="164" y="91"/>
                    </a:cubicBezTo>
                    <a:cubicBezTo>
                      <a:pt x="153" y="91"/>
                      <a:pt x="153" y="91"/>
                      <a:pt x="153" y="91"/>
                    </a:cubicBezTo>
                    <a:lnTo>
                      <a:pt x="153" y="139"/>
                    </a:lnTo>
                    <a:close/>
                    <a:moveTo>
                      <a:pt x="133" y="157"/>
                    </a:moveTo>
                    <a:cubicBezTo>
                      <a:pt x="140" y="152"/>
                      <a:pt x="147" y="146"/>
                      <a:pt x="153" y="139"/>
                    </a:cubicBezTo>
                    <a:cubicBezTo>
                      <a:pt x="153" y="91"/>
                      <a:pt x="153" y="91"/>
                      <a:pt x="153" y="91"/>
                    </a:cubicBezTo>
                    <a:cubicBezTo>
                      <a:pt x="141" y="91"/>
                      <a:pt x="141" y="91"/>
                      <a:pt x="141" y="91"/>
                    </a:cubicBezTo>
                    <a:cubicBezTo>
                      <a:pt x="141" y="81"/>
                      <a:pt x="141" y="81"/>
                      <a:pt x="141" y="81"/>
                    </a:cubicBezTo>
                    <a:cubicBezTo>
                      <a:pt x="153" y="81"/>
                      <a:pt x="153" y="81"/>
                      <a:pt x="153" y="81"/>
                    </a:cubicBezTo>
                    <a:cubicBezTo>
                      <a:pt x="153" y="32"/>
                      <a:pt x="153" y="32"/>
                      <a:pt x="153" y="32"/>
                    </a:cubicBezTo>
                    <a:cubicBezTo>
                      <a:pt x="147" y="26"/>
                      <a:pt x="140" y="19"/>
                      <a:pt x="133" y="14"/>
                    </a:cubicBezTo>
                    <a:cubicBezTo>
                      <a:pt x="133" y="31"/>
                      <a:pt x="133" y="31"/>
                      <a:pt x="133" y="31"/>
                    </a:cubicBezTo>
                    <a:cubicBezTo>
                      <a:pt x="138" y="27"/>
                      <a:pt x="138" y="27"/>
                      <a:pt x="138" y="27"/>
                    </a:cubicBezTo>
                    <a:cubicBezTo>
                      <a:pt x="138" y="27"/>
                      <a:pt x="138" y="27"/>
                      <a:pt x="138" y="27"/>
                    </a:cubicBezTo>
                    <a:cubicBezTo>
                      <a:pt x="145" y="34"/>
                      <a:pt x="145" y="34"/>
                      <a:pt x="145" y="34"/>
                    </a:cubicBezTo>
                    <a:cubicBezTo>
                      <a:pt x="133" y="45"/>
                      <a:pt x="133" y="45"/>
                      <a:pt x="133" y="45"/>
                    </a:cubicBezTo>
                    <a:cubicBezTo>
                      <a:pt x="133" y="126"/>
                      <a:pt x="133" y="126"/>
                      <a:pt x="133" y="126"/>
                    </a:cubicBezTo>
                    <a:cubicBezTo>
                      <a:pt x="145" y="138"/>
                      <a:pt x="145" y="138"/>
                      <a:pt x="145" y="138"/>
                    </a:cubicBezTo>
                    <a:cubicBezTo>
                      <a:pt x="138" y="145"/>
                      <a:pt x="138" y="145"/>
                      <a:pt x="138" y="145"/>
                    </a:cubicBezTo>
                    <a:cubicBezTo>
                      <a:pt x="133" y="140"/>
                      <a:pt x="133" y="140"/>
                      <a:pt x="133" y="140"/>
                    </a:cubicBezTo>
                    <a:lnTo>
                      <a:pt x="133" y="157"/>
                    </a:lnTo>
                    <a:close/>
                    <a:moveTo>
                      <a:pt x="86" y="171"/>
                    </a:moveTo>
                    <a:cubicBezTo>
                      <a:pt x="103" y="171"/>
                      <a:pt x="119" y="166"/>
                      <a:pt x="133" y="157"/>
                    </a:cubicBezTo>
                    <a:cubicBezTo>
                      <a:pt x="133" y="140"/>
                      <a:pt x="133" y="140"/>
                      <a:pt x="133" y="140"/>
                    </a:cubicBezTo>
                    <a:cubicBezTo>
                      <a:pt x="121" y="129"/>
                      <a:pt x="121" y="129"/>
                      <a:pt x="121" y="129"/>
                    </a:cubicBezTo>
                    <a:cubicBezTo>
                      <a:pt x="128" y="122"/>
                      <a:pt x="128" y="122"/>
                      <a:pt x="128" y="122"/>
                    </a:cubicBezTo>
                    <a:cubicBezTo>
                      <a:pt x="128" y="122"/>
                      <a:pt x="128" y="122"/>
                      <a:pt x="128" y="122"/>
                    </a:cubicBezTo>
                    <a:cubicBezTo>
                      <a:pt x="133" y="126"/>
                      <a:pt x="133" y="126"/>
                      <a:pt x="133" y="126"/>
                    </a:cubicBezTo>
                    <a:cubicBezTo>
                      <a:pt x="133" y="45"/>
                      <a:pt x="133" y="45"/>
                      <a:pt x="133" y="45"/>
                    </a:cubicBezTo>
                    <a:cubicBezTo>
                      <a:pt x="128" y="50"/>
                      <a:pt x="128" y="50"/>
                      <a:pt x="128" y="50"/>
                    </a:cubicBezTo>
                    <a:cubicBezTo>
                      <a:pt x="121" y="43"/>
                      <a:pt x="121" y="43"/>
                      <a:pt x="121" y="43"/>
                    </a:cubicBezTo>
                    <a:cubicBezTo>
                      <a:pt x="133" y="31"/>
                      <a:pt x="133" y="31"/>
                      <a:pt x="133" y="31"/>
                    </a:cubicBezTo>
                    <a:cubicBezTo>
                      <a:pt x="133" y="14"/>
                      <a:pt x="133" y="14"/>
                      <a:pt x="133" y="14"/>
                    </a:cubicBezTo>
                    <a:cubicBezTo>
                      <a:pt x="119" y="5"/>
                      <a:pt x="103" y="0"/>
                      <a:pt x="86" y="0"/>
                    </a:cubicBezTo>
                    <a:cubicBezTo>
                      <a:pt x="86" y="0"/>
                      <a:pt x="86" y="0"/>
                      <a:pt x="86" y="0"/>
                    </a:cubicBezTo>
                    <a:cubicBezTo>
                      <a:pt x="86" y="7"/>
                      <a:pt x="86" y="7"/>
                      <a:pt x="86" y="7"/>
                    </a:cubicBezTo>
                    <a:cubicBezTo>
                      <a:pt x="91" y="7"/>
                      <a:pt x="91" y="7"/>
                      <a:pt x="91" y="7"/>
                    </a:cubicBezTo>
                    <a:cubicBezTo>
                      <a:pt x="91" y="30"/>
                      <a:pt x="91" y="30"/>
                      <a:pt x="91" y="30"/>
                    </a:cubicBezTo>
                    <a:cubicBezTo>
                      <a:pt x="86" y="30"/>
                      <a:pt x="86" y="30"/>
                      <a:pt x="86" y="30"/>
                    </a:cubicBezTo>
                    <a:cubicBezTo>
                      <a:pt x="86" y="79"/>
                      <a:pt x="86" y="79"/>
                      <a:pt x="86" y="79"/>
                    </a:cubicBezTo>
                    <a:cubicBezTo>
                      <a:pt x="87" y="80"/>
                      <a:pt x="87" y="80"/>
                      <a:pt x="87" y="80"/>
                    </a:cubicBezTo>
                    <a:cubicBezTo>
                      <a:pt x="113" y="54"/>
                      <a:pt x="113" y="54"/>
                      <a:pt x="113" y="54"/>
                    </a:cubicBezTo>
                    <a:cubicBezTo>
                      <a:pt x="120" y="61"/>
                      <a:pt x="120" y="61"/>
                      <a:pt x="120" y="61"/>
                    </a:cubicBezTo>
                    <a:cubicBezTo>
                      <a:pt x="87" y="94"/>
                      <a:pt x="87" y="94"/>
                      <a:pt x="87" y="94"/>
                    </a:cubicBezTo>
                    <a:cubicBezTo>
                      <a:pt x="86" y="93"/>
                      <a:pt x="86" y="93"/>
                      <a:pt x="86" y="93"/>
                    </a:cubicBezTo>
                    <a:cubicBezTo>
                      <a:pt x="86" y="141"/>
                      <a:pt x="86" y="141"/>
                      <a:pt x="86" y="141"/>
                    </a:cubicBezTo>
                    <a:cubicBezTo>
                      <a:pt x="91" y="141"/>
                      <a:pt x="91" y="141"/>
                      <a:pt x="91" y="141"/>
                    </a:cubicBezTo>
                    <a:cubicBezTo>
                      <a:pt x="91" y="164"/>
                      <a:pt x="91" y="164"/>
                      <a:pt x="91" y="164"/>
                    </a:cubicBezTo>
                    <a:cubicBezTo>
                      <a:pt x="91" y="164"/>
                      <a:pt x="91" y="164"/>
                      <a:pt x="91" y="164"/>
                    </a:cubicBezTo>
                    <a:cubicBezTo>
                      <a:pt x="86" y="164"/>
                      <a:pt x="86" y="164"/>
                      <a:pt x="86" y="164"/>
                    </a:cubicBezTo>
                    <a:cubicBezTo>
                      <a:pt x="86" y="171"/>
                      <a:pt x="86" y="171"/>
                      <a:pt x="86" y="171"/>
                    </a:cubicBezTo>
                    <a:close/>
                    <a:moveTo>
                      <a:pt x="86" y="0"/>
                    </a:moveTo>
                    <a:cubicBezTo>
                      <a:pt x="68" y="0"/>
                      <a:pt x="52" y="5"/>
                      <a:pt x="38" y="14"/>
                    </a:cubicBezTo>
                    <a:cubicBezTo>
                      <a:pt x="38" y="31"/>
                      <a:pt x="38" y="31"/>
                      <a:pt x="38" y="31"/>
                    </a:cubicBezTo>
                    <a:cubicBezTo>
                      <a:pt x="50" y="43"/>
                      <a:pt x="50" y="43"/>
                      <a:pt x="50" y="43"/>
                    </a:cubicBezTo>
                    <a:cubicBezTo>
                      <a:pt x="43" y="50"/>
                      <a:pt x="43" y="50"/>
                      <a:pt x="43" y="50"/>
                    </a:cubicBezTo>
                    <a:cubicBezTo>
                      <a:pt x="38" y="45"/>
                      <a:pt x="38" y="45"/>
                      <a:pt x="38" y="45"/>
                    </a:cubicBezTo>
                    <a:cubicBezTo>
                      <a:pt x="38" y="126"/>
                      <a:pt x="38" y="126"/>
                      <a:pt x="38" y="126"/>
                    </a:cubicBezTo>
                    <a:cubicBezTo>
                      <a:pt x="43" y="122"/>
                      <a:pt x="43" y="122"/>
                      <a:pt x="43" y="122"/>
                    </a:cubicBezTo>
                    <a:cubicBezTo>
                      <a:pt x="50" y="129"/>
                      <a:pt x="50" y="129"/>
                      <a:pt x="50" y="129"/>
                    </a:cubicBezTo>
                    <a:cubicBezTo>
                      <a:pt x="38" y="140"/>
                      <a:pt x="38" y="140"/>
                      <a:pt x="38" y="140"/>
                    </a:cubicBezTo>
                    <a:cubicBezTo>
                      <a:pt x="38" y="157"/>
                      <a:pt x="38" y="157"/>
                      <a:pt x="38" y="157"/>
                    </a:cubicBezTo>
                    <a:cubicBezTo>
                      <a:pt x="52" y="166"/>
                      <a:pt x="68" y="171"/>
                      <a:pt x="86" y="171"/>
                    </a:cubicBezTo>
                    <a:cubicBezTo>
                      <a:pt x="86" y="164"/>
                      <a:pt x="86" y="164"/>
                      <a:pt x="86" y="164"/>
                    </a:cubicBezTo>
                    <a:cubicBezTo>
                      <a:pt x="81" y="164"/>
                      <a:pt x="81" y="164"/>
                      <a:pt x="81" y="164"/>
                    </a:cubicBezTo>
                    <a:cubicBezTo>
                      <a:pt x="81" y="141"/>
                      <a:pt x="81" y="141"/>
                      <a:pt x="81" y="141"/>
                    </a:cubicBezTo>
                    <a:cubicBezTo>
                      <a:pt x="86" y="141"/>
                      <a:pt x="86" y="141"/>
                      <a:pt x="86" y="141"/>
                    </a:cubicBezTo>
                    <a:cubicBezTo>
                      <a:pt x="86" y="93"/>
                      <a:pt x="86" y="93"/>
                      <a:pt x="86" y="93"/>
                    </a:cubicBezTo>
                    <a:cubicBezTo>
                      <a:pt x="65" y="73"/>
                      <a:pt x="65" y="73"/>
                      <a:pt x="65" y="73"/>
                    </a:cubicBezTo>
                    <a:cubicBezTo>
                      <a:pt x="72" y="66"/>
                      <a:pt x="72" y="66"/>
                      <a:pt x="72" y="66"/>
                    </a:cubicBezTo>
                    <a:cubicBezTo>
                      <a:pt x="72" y="66"/>
                      <a:pt x="72" y="66"/>
                      <a:pt x="72" y="66"/>
                    </a:cubicBezTo>
                    <a:cubicBezTo>
                      <a:pt x="86" y="79"/>
                      <a:pt x="86" y="79"/>
                      <a:pt x="86" y="79"/>
                    </a:cubicBezTo>
                    <a:cubicBezTo>
                      <a:pt x="86" y="30"/>
                      <a:pt x="86" y="30"/>
                      <a:pt x="86" y="30"/>
                    </a:cubicBezTo>
                    <a:cubicBezTo>
                      <a:pt x="81" y="30"/>
                      <a:pt x="81" y="30"/>
                      <a:pt x="81" y="30"/>
                    </a:cubicBezTo>
                    <a:cubicBezTo>
                      <a:pt x="81" y="7"/>
                      <a:pt x="81" y="7"/>
                      <a:pt x="81" y="7"/>
                    </a:cubicBezTo>
                    <a:cubicBezTo>
                      <a:pt x="81" y="7"/>
                      <a:pt x="81" y="7"/>
                      <a:pt x="81" y="7"/>
                    </a:cubicBezTo>
                    <a:cubicBezTo>
                      <a:pt x="86" y="7"/>
                      <a:pt x="86" y="7"/>
                      <a:pt x="86" y="7"/>
                    </a:cubicBezTo>
                    <a:lnTo>
                      <a:pt x="86" y="0"/>
                    </a:lnTo>
                    <a:close/>
                    <a:moveTo>
                      <a:pt x="38" y="14"/>
                    </a:moveTo>
                    <a:cubicBezTo>
                      <a:pt x="31" y="19"/>
                      <a:pt x="24" y="26"/>
                      <a:pt x="19" y="32"/>
                    </a:cubicBezTo>
                    <a:cubicBezTo>
                      <a:pt x="19" y="81"/>
                      <a:pt x="19" y="81"/>
                      <a:pt x="19" y="81"/>
                    </a:cubicBezTo>
                    <a:cubicBezTo>
                      <a:pt x="30" y="81"/>
                      <a:pt x="30" y="81"/>
                      <a:pt x="30" y="81"/>
                    </a:cubicBezTo>
                    <a:cubicBezTo>
                      <a:pt x="30" y="81"/>
                      <a:pt x="30" y="81"/>
                      <a:pt x="30" y="81"/>
                    </a:cubicBezTo>
                    <a:cubicBezTo>
                      <a:pt x="30" y="91"/>
                      <a:pt x="30" y="91"/>
                      <a:pt x="30" y="91"/>
                    </a:cubicBezTo>
                    <a:cubicBezTo>
                      <a:pt x="19" y="91"/>
                      <a:pt x="19" y="91"/>
                      <a:pt x="19" y="91"/>
                    </a:cubicBezTo>
                    <a:cubicBezTo>
                      <a:pt x="19" y="139"/>
                      <a:pt x="19" y="139"/>
                      <a:pt x="19" y="139"/>
                    </a:cubicBezTo>
                    <a:cubicBezTo>
                      <a:pt x="24" y="146"/>
                      <a:pt x="31" y="152"/>
                      <a:pt x="38" y="157"/>
                    </a:cubicBezTo>
                    <a:cubicBezTo>
                      <a:pt x="38" y="140"/>
                      <a:pt x="38" y="140"/>
                      <a:pt x="38" y="140"/>
                    </a:cubicBezTo>
                    <a:cubicBezTo>
                      <a:pt x="34" y="145"/>
                      <a:pt x="34" y="145"/>
                      <a:pt x="34" y="145"/>
                    </a:cubicBezTo>
                    <a:cubicBezTo>
                      <a:pt x="34" y="145"/>
                      <a:pt x="34" y="145"/>
                      <a:pt x="34" y="145"/>
                    </a:cubicBezTo>
                    <a:cubicBezTo>
                      <a:pt x="27" y="138"/>
                      <a:pt x="27" y="138"/>
                      <a:pt x="27" y="138"/>
                    </a:cubicBezTo>
                    <a:cubicBezTo>
                      <a:pt x="38" y="126"/>
                      <a:pt x="38" y="126"/>
                      <a:pt x="38" y="126"/>
                    </a:cubicBezTo>
                    <a:cubicBezTo>
                      <a:pt x="38" y="45"/>
                      <a:pt x="38" y="45"/>
                      <a:pt x="38" y="45"/>
                    </a:cubicBezTo>
                    <a:cubicBezTo>
                      <a:pt x="27" y="34"/>
                      <a:pt x="27" y="34"/>
                      <a:pt x="27" y="34"/>
                    </a:cubicBezTo>
                    <a:cubicBezTo>
                      <a:pt x="34" y="27"/>
                      <a:pt x="34" y="27"/>
                      <a:pt x="34" y="27"/>
                    </a:cubicBezTo>
                    <a:cubicBezTo>
                      <a:pt x="34" y="27"/>
                      <a:pt x="34" y="27"/>
                      <a:pt x="34" y="27"/>
                    </a:cubicBezTo>
                    <a:cubicBezTo>
                      <a:pt x="38" y="31"/>
                      <a:pt x="38" y="31"/>
                      <a:pt x="38" y="31"/>
                    </a:cubicBezTo>
                    <a:lnTo>
                      <a:pt x="38" y="14"/>
                    </a:lnTo>
                    <a:close/>
                    <a:moveTo>
                      <a:pt x="19" y="32"/>
                    </a:moveTo>
                    <a:cubicBezTo>
                      <a:pt x="7" y="47"/>
                      <a:pt x="0" y="66"/>
                      <a:pt x="0" y="86"/>
                    </a:cubicBezTo>
                    <a:cubicBezTo>
                      <a:pt x="0" y="106"/>
                      <a:pt x="7" y="124"/>
                      <a:pt x="19" y="139"/>
                    </a:cubicBezTo>
                    <a:cubicBezTo>
                      <a:pt x="19" y="91"/>
                      <a:pt x="19" y="91"/>
                      <a:pt x="19" y="91"/>
                    </a:cubicBezTo>
                    <a:cubicBezTo>
                      <a:pt x="7" y="91"/>
                      <a:pt x="7" y="91"/>
                      <a:pt x="7" y="91"/>
                    </a:cubicBezTo>
                    <a:cubicBezTo>
                      <a:pt x="7" y="81"/>
                      <a:pt x="7" y="81"/>
                      <a:pt x="7" y="81"/>
                    </a:cubicBezTo>
                    <a:cubicBezTo>
                      <a:pt x="19" y="81"/>
                      <a:pt x="19" y="81"/>
                      <a:pt x="19" y="81"/>
                    </a:cubicBezTo>
                    <a:lnTo>
                      <a:pt x="19"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7" name="Freeform 72"/>
              <p:cNvSpPr/>
              <p:nvPr/>
            </p:nvSpPr>
            <p:spPr bwMode="auto">
              <a:xfrm>
                <a:off x="525463" y="1689100"/>
                <a:ext cx="304800" cy="582613"/>
              </a:xfrm>
              <a:custGeom>
                <a:avLst/>
                <a:gdLst>
                  <a:gd name="T0" fmla="*/ 81 w 81"/>
                  <a:gd name="T1" fmla="*/ 115 h 155"/>
                  <a:gd name="T2" fmla="*/ 81 w 81"/>
                  <a:gd name="T3" fmla="*/ 38 h 155"/>
                  <a:gd name="T4" fmla="*/ 47 w 81"/>
                  <a:gd name="T5" fmla="*/ 0 h 155"/>
                  <a:gd name="T6" fmla="*/ 32 w 81"/>
                  <a:gd name="T7" fmla="*/ 0 h 155"/>
                  <a:gd name="T8" fmla="*/ 0 w 81"/>
                  <a:gd name="T9" fmla="*/ 38 h 155"/>
                  <a:gd name="T10" fmla="*/ 0 w 81"/>
                  <a:gd name="T11" fmla="*/ 123 h 155"/>
                  <a:gd name="T12" fmla="*/ 31 w 81"/>
                  <a:gd name="T13" fmla="*/ 155 h 155"/>
                  <a:gd name="T14" fmla="*/ 31 w 81"/>
                  <a:gd name="T15" fmla="*/ 155 h 155"/>
                  <a:gd name="T16" fmla="*/ 63 w 81"/>
                  <a:gd name="T17" fmla="*/ 124 h 155"/>
                  <a:gd name="T18" fmla="*/ 63 w 81"/>
                  <a:gd name="T19" fmla="*/ 64 h 155"/>
                  <a:gd name="T20" fmla="*/ 41 w 81"/>
                  <a:gd name="T21" fmla="*/ 42 h 155"/>
                  <a:gd name="T22" fmla="*/ 39 w 81"/>
                  <a:gd name="T23" fmla="*/ 42 h 155"/>
                  <a:gd name="T24" fmla="*/ 18 w 81"/>
                  <a:gd name="T25" fmla="*/ 64 h 155"/>
                  <a:gd name="T26" fmla="*/ 18 w 81"/>
                  <a:gd name="T27" fmla="*/ 114 h 155"/>
                  <a:gd name="T28" fmla="*/ 30 w 81"/>
                  <a:gd name="T29" fmla="*/ 114 h 155"/>
                  <a:gd name="T30" fmla="*/ 30 w 81"/>
                  <a:gd name="T31" fmla="*/ 64 h 155"/>
                  <a:gd name="T32" fmla="*/ 39 w 81"/>
                  <a:gd name="T33" fmla="*/ 54 h 155"/>
                  <a:gd name="T34" fmla="*/ 41 w 81"/>
                  <a:gd name="T35" fmla="*/ 54 h 155"/>
                  <a:gd name="T36" fmla="*/ 51 w 81"/>
                  <a:gd name="T37" fmla="*/ 64 h 155"/>
                  <a:gd name="T38" fmla="*/ 51 w 81"/>
                  <a:gd name="T39" fmla="*/ 123 h 155"/>
                  <a:gd name="T40" fmla="*/ 31 w 81"/>
                  <a:gd name="T41" fmla="*/ 143 h 155"/>
                  <a:gd name="T42" fmla="*/ 17 w 81"/>
                  <a:gd name="T43" fmla="*/ 137 h 155"/>
                  <a:gd name="T44" fmla="*/ 12 w 81"/>
                  <a:gd name="T45" fmla="*/ 118 h 155"/>
                  <a:gd name="T46" fmla="*/ 12 w 81"/>
                  <a:gd name="T47" fmla="*/ 38 h 155"/>
                  <a:gd name="T48" fmla="*/ 32 w 81"/>
                  <a:gd name="T49" fmla="*/ 12 h 155"/>
                  <a:gd name="T50" fmla="*/ 47 w 81"/>
                  <a:gd name="T51" fmla="*/ 12 h 155"/>
                  <a:gd name="T52" fmla="*/ 69 w 81"/>
                  <a:gd name="T53" fmla="*/ 38 h 155"/>
                  <a:gd name="T54" fmla="*/ 69 w 81"/>
                  <a:gd name="T55" fmla="*/ 115 h 155"/>
                  <a:gd name="T56" fmla="*/ 81 w 81"/>
                  <a:gd name="T57" fmla="*/ 1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5">
                    <a:moveTo>
                      <a:pt x="81" y="115"/>
                    </a:moveTo>
                    <a:cubicBezTo>
                      <a:pt x="81" y="38"/>
                      <a:pt x="81" y="38"/>
                      <a:pt x="81" y="38"/>
                    </a:cubicBezTo>
                    <a:cubicBezTo>
                      <a:pt x="81" y="16"/>
                      <a:pt x="67" y="0"/>
                      <a:pt x="47" y="0"/>
                    </a:cubicBezTo>
                    <a:cubicBezTo>
                      <a:pt x="32" y="0"/>
                      <a:pt x="32" y="0"/>
                      <a:pt x="32" y="0"/>
                    </a:cubicBezTo>
                    <a:cubicBezTo>
                      <a:pt x="13" y="0"/>
                      <a:pt x="0" y="15"/>
                      <a:pt x="0" y="38"/>
                    </a:cubicBezTo>
                    <a:cubicBezTo>
                      <a:pt x="0" y="38"/>
                      <a:pt x="0" y="123"/>
                      <a:pt x="0" y="123"/>
                    </a:cubicBezTo>
                    <a:cubicBezTo>
                      <a:pt x="0" y="140"/>
                      <a:pt x="14" y="155"/>
                      <a:pt x="31" y="155"/>
                    </a:cubicBezTo>
                    <a:cubicBezTo>
                      <a:pt x="31" y="155"/>
                      <a:pt x="31" y="155"/>
                      <a:pt x="31" y="155"/>
                    </a:cubicBezTo>
                    <a:cubicBezTo>
                      <a:pt x="48" y="155"/>
                      <a:pt x="62" y="141"/>
                      <a:pt x="63" y="124"/>
                    </a:cubicBezTo>
                    <a:cubicBezTo>
                      <a:pt x="63" y="64"/>
                      <a:pt x="63" y="64"/>
                      <a:pt x="63" y="64"/>
                    </a:cubicBezTo>
                    <a:cubicBezTo>
                      <a:pt x="63" y="52"/>
                      <a:pt x="53" y="42"/>
                      <a:pt x="41" y="42"/>
                    </a:cubicBezTo>
                    <a:cubicBezTo>
                      <a:pt x="39" y="42"/>
                      <a:pt x="39" y="42"/>
                      <a:pt x="39" y="42"/>
                    </a:cubicBezTo>
                    <a:cubicBezTo>
                      <a:pt x="27" y="42"/>
                      <a:pt x="18" y="52"/>
                      <a:pt x="18" y="64"/>
                    </a:cubicBezTo>
                    <a:cubicBezTo>
                      <a:pt x="18" y="114"/>
                      <a:pt x="18" y="114"/>
                      <a:pt x="18" y="114"/>
                    </a:cubicBezTo>
                    <a:cubicBezTo>
                      <a:pt x="30" y="114"/>
                      <a:pt x="30" y="114"/>
                      <a:pt x="30" y="114"/>
                    </a:cubicBezTo>
                    <a:cubicBezTo>
                      <a:pt x="30" y="64"/>
                      <a:pt x="30" y="64"/>
                      <a:pt x="30" y="64"/>
                    </a:cubicBezTo>
                    <a:cubicBezTo>
                      <a:pt x="30" y="59"/>
                      <a:pt x="33" y="54"/>
                      <a:pt x="39" y="54"/>
                    </a:cubicBezTo>
                    <a:cubicBezTo>
                      <a:pt x="41" y="54"/>
                      <a:pt x="41" y="54"/>
                      <a:pt x="41" y="54"/>
                    </a:cubicBezTo>
                    <a:cubicBezTo>
                      <a:pt x="47" y="54"/>
                      <a:pt x="51" y="58"/>
                      <a:pt x="51" y="64"/>
                    </a:cubicBezTo>
                    <a:cubicBezTo>
                      <a:pt x="51" y="123"/>
                      <a:pt x="51" y="123"/>
                      <a:pt x="51" y="123"/>
                    </a:cubicBezTo>
                    <a:cubicBezTo>
                      <a:pt x="51" y="134"/>
                      <a:pt x="42" y="143"/>
                      <a:pt x="31" y="143"/>
                    </a:cubicBezTo>
                    <a:cubicBezTo>
                      <a:pt x="25" y="143"/>
                      <a:pt x="20" y="141"/>
                      <a:pt x="17" y="137"/>
                    </a:cubicBezTo>
                    <a:cubicBezTo>
                      <a:pt x="14" y="133"/>
                      <a:pt x="12" y="127"/>
                      <a:pt x="12" y="118"/>
                    </a:cubicBezTo>
                    <a:cubicBezTo>
                      <a:pt x="12" y="38"/>
                      <a:pt x="12" y="38"/>
                      <a:pt x="12" y="38"/>
                    </a:cubicBezTo>
                    <a:cubicBezTo>
                      <a:pt x="12" y="19"/>
                      <a:pt x="22" y="12"/>
                      <a:pt x="32" y="12"/>
                    </a:cubicBezTo>
                    <a:cubicBezTo>
                      <a:pt x="47" y="12"/>
                      <a:pt x="47" y="12"/>
                      <a:pt x="47" y="12"/>
                    </a:cubicBezTo>
                    <a:cubicBezTo>
                      <a:pt x="62" y="12"/>
                      <a:pt x="69" y="25"/>
                      <a:pt x="69" y="38"/>
                    </a:cubicBezTo>
                    <a:cubicBezTo>
                      <a:pt x="69" y="115"/>
                      <a:pt x="69" y="115"/>
                      <a:pt x="69" y="115"/>
                    </a:cubicBezTo>
                    <a:lnTo>
                      <a:pt x="81"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8" name="Freeform 73"/>
              <p:cNvSpPr/>
              <p:nvPr/>
            </p:nvSpPr>
            <p:spPr bwMode="auto">
              <a:xfrm>
                <a:off x="52388" y="482600"/>
                <a:ext cx="247650" cy="714375"/>
              </a:xfrm>
              <a:custGeom>
                <a:avLst/>
                <a:gdLst>
                  <a:gd name="T0" fmla="*/ 7 w 66"/>
                  <a:gd name="T1" fmla="*/ 22 h 190"/>
                  <a:gd name="T2" fmla="*/ 1 w 66"/>
                  <a:gd name="T3" fmla="*/ 46 h 190"/>
                  <a:gd name="T4" fmla="*/ 5 w 66"/>
                  <a:gd name="T5" fmla="*/ 66 h 190"/>
                  <a:gd name="T6" fmla="*/ 24 w 66"/>
                  <a:gd name="T7" fmla="*/ 86 h 190"/>
                  <a:gd name="T8" fmla="*/ 24 w 66"/>
                  <a:gd name="T9" fmla="*/ 190 h 190"/>
                  <a:gd name="T10" fmla="*/ 42 w 66"/>
                  <a:gd name="T11" fmla="*/ 190 h 190"/>
                  <a:gd name="T12" fmla="*/ 42 w 66"/>
                  <a:gd name="T13" fmla="*/ 86 h 190"/>
                  <a:gd name="T14" fmla="*/ 60 w 66"/>
                  <a:gd name="T15" fmla="*/ 66 h 190"/>
                  <a:gd name="T16" fmla="*/ 65 w 66"/>
                  <a:gd name="T17" fmla="*/ 46 h 190"/>
                  <a:gd name="T18" fmla="*/ 58 w 66"/>
                  <a:gd name="T19" fmla="*/ 22 h 190"/>
                  <a:gd name="T20" fmla="*/ 43 w 66"/>
                  <a:gd name="T21" fmla="*/ 0 h 190"/>
                  <a:gd name="T22" fmla="*/ 48 w 66"/>
                  <a:gd name="T23" fmla="*/ 44 h 190"/>
                  <a:gd name="T24" fmla="*/ 42 w 66"/>
                  <a:gd name="T25" fmla="*/ 44 h 190"/>
                  <a:gd name="T26" fmla="*/ 37 w 66"/>
                  <a:gd name="T27" fmla="*/ 0 h 190"/>
                  <a:gd name="T28" fmla="*/ 33 w 66"/>
                  <a:gd name="T29" fmla="*/ 0 h 190"/>
                  <a:gd name="T30" fmla="*/ 28 w 66"/>
                  <a:gd name="T31" fmla="*/ 0 h 190"/>
                  <a:gd name="T32" fmla="*/ 23 w 66"/>
                  <a:gd name="T33" fmla="*/ 44 h 190"/>
                  <a:gd name="T34" fmla="*/ 17 w 66"/>
                  <a:gd name="T35" fmla="*/ 44 h 190"/>
                  <a:gd name="T36" fmla="*/ 22 w 66"/>
                  <a:gd name="T37" fmla="*/ 0 h 190"/>
                  <a:gd name="T38" fmla="*/ 7 w 66"/>
                  <a:gd name="T39" fmla="*/ 2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190">
                    <a:moveTo>
                      <a:pt x="7" y="22"/>
                    </a:moveTo>
                    <a:cubicBezTo>
                      <a:pt x="5" y="30"/>
                      <a:pt x="1" y="37"/>
                      <a:pt x="1" y="46"/>
                    </a:cubicBezTo>
                    <a:cubicBezTo>
                      <a:pt x="0" y="53"/>
                      <a:pt x="1" y="59"/>
                      <a:pt x="5" y="66"/>
                    </a:cubicBezTo>
                    <a:cubicBezTo>
                      <a:pt x="9" y="72"/>
                      <a:pt x="16" y="82"/>
                      <a:pt x="24" y="86"/>
                    </a:cubicBezTo>
                    <a:cubicBezTo>
                      <a:pt x="24" y="190"/>
                      <a:pt x="24" y="190"/>
                      <a:pt x="24" y="190"/>
                    </a:cubicBezTo>
                    <a:cubicBezTo>
                      <a:pt x="42" y="190"/>
                      <a:pt x="42" y="190"/>
                      <a:pt x="42" y="190"/>
                    </a:cubicBezTo>
                    <a:cubicBezTo>
                      <a:pt x="42" y="86"/>
                      <a:pt x="42" y="86"/>
                      <a:pt x="42" y="86"/>
                    </a:cubicBezTo>
                    <a:cubicBezTo>
                      <a:pt x="50" y="82"/>
                      <a:pt x="56" y="72"/>
                      <a:pt x="60" y="66"/>
                    </a:cubicBezTo>
                    <a:cubicBezTo>
                      <a:pt x="64" y="59"/>
                      <a:pt x="66" y="53"/>
                      <a:pt x="65" y="46"/>
                    </a:cubicBezTo>
                    <a:cubicBezTo>
                      <a:pt x="64" y="37"/>
                      <a:pt x="61" y="30"/>
                      <a:pt x="58" y="22"/>
                    </a:cubicBezTo>
                    <a:cubicBezTo>
                      <a:pt x="56" y="16"/>
                      <a:pt x="51" y="1"/>
                      <a:pt x="43" y="0"/>
                    </a:cubicBezTo>
                    <a:cubicBezTo>
                      <a:pt x="48" y="44"/>
                      <a:pt x="48" y="44"/>
                      <a:pt x="48" y="44"/>
                    </a:cubicBezTo>
                    <a:cubicBezTo>
                      <a:pt x="42" y="44"/>
                      <a:pt x="42" y="44"/>
                      <a:pt x="42" y="44"/>
                    </a:cubicBezTo>
                    <a:cubicBezTo>
                      <a:pt x="37" y="0"/>
                      <a:pt x="37" y="0"/>
                      <a:pt x="37" y="0"/>
                    </a:cubicBezTo>
                    <a:cubicBezTo>
                      <a:pt x="33" y="0"/>
                      <a:pt x="33" y="0"/>
                      <a:pt x="33" y="0"/>
                    </a:cubicBezTo>
                    <a:cubicBezTo>
                      <a:pt x="28" y="0"/>
                      <a:pt x="28" y="0"/>
                      <a:pt x="28" y="0"/>
                    </a:cubicBezTo>
                    <a:cubicBezTo>
                      <a:pt x="23" y="44"/>
                      <a:pt x="23" y="44"/>
                      <a:pt x="23" y="44"/>
                    </a:cubicBezTo>
                    <a:cubicBezTo>
                      <a:pt x="17" y="44"/>
                      <a:pt x="17" y="44"/>
                      <a:pt x="17" y="44"/>
                    </a:cubicBezTo>
                    <a:cubicBezTo>
                      <a:pt x="22" y="0"/>
                      <a:pt x="22" y="0"/>
                      <a:pt x="22" y="0"/>
                    </a:cubicBezTo>
                    <a:cubicBezTo>
                      <a:pt x="14" y="1"/>
                      <a:pt x="10" y="16"/>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99" name="Freeform 74"/>
              <p:cNvSpPr/>
              <p:nvPr/>
            </p:nvSpPr>
            <p:spPr bwMode="auto">
              <a:xfrm>
                <a:off x="409575" y="482600"/>
                <a:ext cx="160338" cy="714375"/>
              </a:xfrm>
              <a:custGeom>
                <a:avLst/>
                <a:gdLst>
                  <a:gd name="T0" fmla="*/ 0 w 43"/>
                  <a:gd name="T1" fmla="*/ 53 h 190"/>
                  <a:gd name="T2" fmla="*/ 25 w 43"/>
                  <a:gd name="T3" fmla="*/ 106 h 190"/>
                  <a:gd name="T4" fmla="*/ 25 w 43"/>
                  <a:gd name="T5" fmla="*/ 190 h 190"/>
                  <a:gd name="T6" fmla="*/ 43 w 43"/>
                  <a:gd name="T7" fmla="*/ 190 h 190"/>
                  <a:gd name="T8" fmla="*/ 43 w 43"/>
                  <a:gd name="T9" fmla="*/ 0 h 190"/>
                  <a:gd name="T10" fmla="*/ 25 w 43"/>
                  <a:gd name="T11" fmla="*/ 0 h 190"/>
                  <a:gd name="T12" fmla="*/ 0 w 43"/>
                  <a:gd name="T13" fmla="*/ 53 h 190"/>
                </a:gdLst>
                <a:ahLst/>
                <a:cxnLst>
                  <a:cxn ang="0">
                    <a:pos x="T0" y="T1"/>
                  </a:cxn>
                  <a:cxn ang="0">
                    <a:pos x="T2" y="T3"/>
                  </a:cxn>
                  <a:cxn ang="0">
                    <a:pos x="T4" y="T5"/>
                  </a:cxn>
                  <a:cxn ang="0">
                    <a:pos x="T6" y="T7"/>
                  </a:cxn>
                  <a:cxn ang="0">
                    <a:pos x="T8" y="T9"/>
                  </a:cxn>
                  <a:cxn ang="0">
                    <a:pos x="T10" y="T11"/>
                  </a:cxn>
                  <a:cxn ang="0">
                    <a:pos x="T12" y="T13"/>
                  </a:cxn>
                </a:cxnLst>
                <a:rect l="0" t="0" r="r" b="b"/>
                <a:pathLst>
                  <a:path w="43" h="190">
                    <a:moveTo>
                      <a:pt x="0" y="53"/>
                    </a:moveTo>
                    <a:cubicBezTo>
                      <a:pt x="0" y="100"/>
                      <a:pt x="20" y="105"/>
                      <a:pt x="25" y="106"/>
                    </a:cubicBezTo>
                    <a:cubicBezTo>
                      <a:pt x="25" y="190"/>
                      <a:pt x="25" y="190"/>
                      <a:pt x="25" y="190"/>
                    </a:cubicBezTo>
                    <a:cubicBezTo>
                      <a:pt x="43" y="190"/>
                      <a:pt x="43" y="190"/>
                      <a:pt x="43" y="190"/>
                    </a:cubicBezTo>
                    <a:cubicBezTo>
                      <a:pt x="43" y="0"/>
                      <a:pt x="43" y="0"/>
                      <a:pt x="43" y="0"/>
                    </a:cubicBezTo>
                    <a:cubicBezTo>
                      <a:pt x="25" y="0"/>
                      <a:pt x="25" y="0"/>
                      <a:pt x="25" y="0"/>
                    </a:cubicBezTo>
                    <a:cubicBezTo>
                      <a:pt x="25" y="0"/>
                      <a:pt x="0" y="0"/>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0" name="Freeform 75"/>
              <p:cNvSpPr/>
              <p:nvPr/>
            </p:nvSpPr>
            <p:spPr bwMode="auto">
              <a:xfrm>
                <a:off x="3502025" y="523875"/>
                <a:ext cx="165100" cy="327025"/>
              </a:xfrm>
              <a:custGeom>
                <a:avLst/>
                <a:gdLst>
                  <a:gd name="T0" fmla="*/ 0 w 104"/>
                  <a:gd name="T1" fmla="*/ 206 h 206"/>
                  <a:gd name="T2" fmla="*/ 104 w 104"/>
                  <a:gd name="T3" fmla="*/ 83 h 206"/>
                  <a:gd name="T4" fmla="*/ 0 w 104"/>
                  <a:gd name="T5" fmla="*/ 0 h 206"/>
                  <a:gd name="T6" fmla="*/ 0 w 104"/>
                  <a:gd name="T7" fmla="*/ 206 h 206"/>
                </a:gdLst>
                <a:ahLst/>
                <a:cxnLst>
                  <a:cxn ang="0">
                    <a:pos x="T0" y="T1"/>
                  </a:cxn>
                  <a:cxn ang="0">
                    <a:pos x="T2" y="T3"/>
                  </a:cxn>
                  <a:cxn ang="0">
                    <a:pos x="T4" y="T5"/>
                  </a:cxn>
                  <a:cxn ang="0">
                    <a:pos x="T6" y="T7"/>
                  </a:cxn>
                </a:cxnLst>
                <a:rect l="0" t="0" r="r" b="b"/>
                <a:pathLst>
                  <a:path w="104" h="206">
                    <a:moveTo>
                      <a:pt x="0" y="206"/>
                    </a:moveTo>
                    <a:lnTo>
                      <a:pt x="104" y="83"/>
                    </a:lnTo>
                    <a:lnTo>
                      <a:pt x="0" y="0"/>
                    </a:lnTo>
                    <a:lnTo>
                      <a:pt x="0"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1" name="Freeform 76"/>
              <p:cNvSpPr/>
              <p:nvPr/>
            </p:nvSpPr>
            <p:spPr bwMode="auto">
              <a:xfrm>
                <a:off x="3895725" y="523875"/>
                <a:ext cx="161925" cy="327025"/>
              </a:xfrm>
              <a:custGeom>
                <a:avLst/>
                <a:gdLst>
                  <a:gd name="T0" fmla="*/ 102 w 102"/>
                  <a:gd name="T1" fmla="*/ 206 h 206"/>
                  <a:gd name="T2" fmla="*/ 102 w 102"/>
                  <a:gd name="T3" fmla="*/ 0 h 206"/>
                  <a:gd name="T4" fmla="*/ 0 w 102"/>
                  <a:gd name="T5" fmla="*/ 83 h 206"/>
                  <a:gd name="T6" fmla="*/ 102 w 102"/>
                  <a:gd name="T7" fmla="*/ 206 h 206"/>
                </a:gdLst>
                <a:ahLst/>
                <a:cxnLst>
                  <a:cxn ang="0">
                    <a:pos x="T0" y="T1"/>
                  </a:cxn>
                  <a:cxn ang="0">
                    <a:pos x="T2" y="T3"/>
                  </a:cxn>
                  <a:cxn ang="0">
                    <a:pos x="T4" y="T5"/>
                  </a:cxn>
                  <a:cxn ang="0">
                    <a:pos x="T6" y="T7"/>
                  </a:cxn>
                </a:cxnLst>
                <a:rect l="0" t="0" r="r" b="b"/>
                <a:pathLst>
                  <a:path w="102" h="206">
                    <a:moveTo>
                      <a:pt x="102" y="206"/>
                    </a:moveTo>
                    <a:lnTo>
                      <a:pt x="102" y="0"/>
                    </a:lnTo>
                    <a:lnTo>
                      <a:pt x="0" y="83"/>
                    </a:lnTo>
                    <a:lnTo>
                      <a:pt x="102"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2" name="Rectangle 77"/>
              <p:cNvSpPr>
                <a:spLocks noChangeArrowheads="1"/>
              </p:cNvSpPr>
              <p:nvPr/>
            </p:nvSpPr>
            <p:spPr bwMode="auto">
              <a:xfrm>
                <a:off x="4057650" y="86201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3" name="Freeform 78"/>
              <p:cNvSpPr/>
              <p:nvPr/>
            </p:nvSpPr>
            <p:spPr bwMode="auto">
              <a:xfrm>
                <a:off x="3502025" y="862013"/>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4" name="Freeform 79"/>
              <p:cNvSpPr/>
              <p:nvPr/>
            </p:nvSpPr>
            <p:spPr bwMode="auto">
              <a:xfrm>
                <a:off x="3513138" y="666750"/>
                <a:ext cx="536575" cy="195263"/>
              </a:xfrm>
              <a:custGeom>
                <a:avLst/>
                <a:gdLst>
                  <a:gd name="T0" fmla="*/ 338 w 338"/>
                  <a:gd name="T1" fmla="*/ 123 h 123"/>
                  <a:gd name="T2" fmla="*/ 336 w 338"/>
                  <a:gd name="T3" fmla="*/ 123 h 123"/>
                  <a:gd name="T4" fmla="*/ 232 w 338"/>
                  <a:gd name="T5" fmla="*/ 0 h 123"/>
                  <a:gd name="T6" fmla="*/ 168 w 338"/>
                  <a:gd name="T7" fmla="*/ 50 h 123"/>
                  <a:gd name="T8" fmla="*/ 104 w 338"/>
                  <a:gd name="T9" fmla="*/ 0 h 123"/>
                  <a:gd name="T10" fmla="*/ 0 w 338"/>
                  <a:gd name="T11" fmla="*/ 123 h 123"/>
                  <a:gd name="T12" fmla="*/ 0 w 338"/>
                  <a:gd name="T13" fmla="*/ 123 h 123"/>
                  <a:gd name="T14" fmla="*/ 338 w 338"/>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23">
                    <a:moveTo>
                      <a:pt x="338" y="123"/>
                    </a:moveTo>
                    <a:lnTo>
                      <a:pt x="336" y="123"/>
                    </a:lnTo>
                    <a:lnTo>
                      <a:pt x="232" y="0"/>
                    </a:lnTo>
                    <a:lnTo>
                      <a:pt x="168" y="50"/>
                    </a:lnTo>
                    <a:lnTo>
                      <a:pt x="104" y="0"/>
                    </a:lnTo>
                    <a:lnTo>
                      <a:pt x="0" y="123"/>
                    </a:lnTo>
                    <a:lnTo>
                      <a:pt x="0" y="123"/>
                    </a:lnTo>
                    <a:lnTo>
                      <a:pt x="33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5" name="Freeform 80"/>
              <p:cNvSpPr/>
              <p:nvPr/>
            </p:nvSpPr>
            <p:spPr bwMode="auto">
              <a:xfrm>
                <a:off x="3517900" y="512763"/>
                <a:ext cx="528638" cy="214313"/>
              </a:xfrm>
              <a:custGeom>
                <a:avLst/>
                <a:gdLst>
                  <a:gd name="T0" fmla="*/ 99 w 333"/>
                  <a:gd name="T1" fmla="*/ 83 h 135"/>
                  <a:gd name="T2" fmla="*/ 104 w 333"/>
                  <a:gd name="T3" fmla="*/ 85 h 135"/>
                  <a:gd name="T4" fmla="*/ 108 w 333"/>
                  <a:gd name="T5" fmla="*/ 88 h 135"/>
                  <a:gd name="T6" fmla="*/ 165 w 333"/>
                  <a:gd name="T7" fmla="*/ 135 h 135"/>
                  <a:gd name="T8" fmla="*/ 224 w 333"/>
                  <a:gd name="T9" fmla="*/ 88 h 135"/>
                  <a:gd name="T10" fmla="*/ 227 w 333"/>
                  <a:gd name="T11" fmla="*/ 85 h 135"/>
                  <a:gd name="T12" fmla="*/ 231 w 333"/>
                  <a:gd name="T13" fmla="*/ 83 h 135"/>
                  <a:gd name="T14" fmla="*/ 333 w 333"/>
                  <a:gd name="T15" fmla="*/ 0 h 135"/>
                  <a:gd name="T16" fmla="*/ 0 w 333"/>
                  <a:gd name="T17" fmla="*/ 0 h 135"/>
                  <a:gd name="T18" fmla="*/ 99 w 333"/>
                  <a:gd name="T19"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135">
                    <a:moveTo>
                      <a:pt x="99" y="83"/>
                    </a:moveTo>
                    <a:lnTo>
                      <a:pt x="104" y="85"/>
                    </a:lnTo>
                    <a:lnTo>
                      <a:pt x="108" y="88"/>
                    </a:lnTo>
                    <a:lnTo>
                      <a:pt x="165" y="135"/>
                    </a:lnTo>
                    <a:lnTo>
                      <a:pt x="224" y="88"/>
                    </a:lnTo>
                    <a:lnTo>
                      <a:pt x="227" y="85"/>
                    </a:lnTo>
                    <a:lnTo>
                      <a:pt x="231" y="83"/>
                    </a:lnTo>
                    <a:lnTo>
                      <a:pt x="333" y="0"/>
                    </a:lnTo>
                    <a:lnTo>
                      <a:pt x="0" y="0"/>
                    </a:lnTo>
                    <a:lnTo>
                      <a:pt x="99"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6" name="Rectangle 81"/>
              <p:cNvSpPr>
                <a:spLocks noChangeArrowheads="1"/>
              </p:cNvSpPr>
              <p:nvPr/>
            </p:nvSpPr>
            <p:spPr bwMode="auto">
              <a:xfrm>
                <a:off x="2297113" y="2266950"/>
                <a:ext cx="9842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7" name="Freeform 82"/>
              <p:cNvSpPr>
                <a:spLocks noEditPoints="1"/>
              </p:cNvSpPr>
              <p:nvPr/>
            </p:nvSpPr>
            <p:spPr bwMode="auto">
              <a:xfrm>
                <a:off x="1925638" y="2324100"/>
                <a:ext cx="536575" cy="379413"/>
              </a:xfrm>
              <a:custGeom>
                <a:avLst/>
                <a:gdLst>
                  <a:gd name="T0" fmla="*/ 71 w 143"/>
                  <a:gd name="T1" fmla="*/ 101 h 101"/>
                  <a:gd name="T2" fmla="*/ 143 w 143"/>
                  <a:gd name="T3" fmla="*/ 101 h 101"/>
                  <a:gd name="T4" fmla="*/ 143 w 143"/>
                  <a:gd name="T5" fmla="*/ 0 h 101"/>
                  <a:gd name="T6" fmla="*/ 71 w 143"/>
                  <a:gd name="T7" fmla="*/ 0 h 101"/>
                  <a:gd name="T8" fmla="*/ 71 w 143"/>
                  <a:gd name="T9" fmla="*/ 11 h 101"/>
                  <a:gd name="T10" fmla="*/ 71 w 143"/>
                  <a:gd name="T11" fmla="*/ 11 h 101"/>
                  <a:gd name="T12" fmla="*/ 111 w 143"/>
                  <a:gd name="T13" fmla="*/ 51 h 101"/>
                  <a:gd name="T14" fmla="*/ 71 w 143"/>
                  <a:gd name="T15" fmla="*/ 90 h 101"/>
                  <a:gd name="T16" fmla="*/ 71 w 143"/>
                  <a:gd name="T17" fmla="*/ 101 h 101"/>
                  <a:gd name="T18" fmla="*/ 0 w 143"/>
                  <a:gd name="T19" fmla="*/ 101 h 101"/>
                  <a:gd name="T20" fmla="*/ 71 w 143"/>
                  <a:gd name="T21" fmla="*/ 101 h 101"/>
                  <a:gd name="T22" fmla="*/ 71 w 143"/>
                  <a:gd name="T23" fmla="*/ 90 h 101"/>
                  <a:gd name="T24" fmla="*/ 32 w 143"/>
                  <a:gd name="T25" fmla="*/ 51 h 101"/>
                  <a:gd name="T26" fmla="*/ 71 w 143"/>
                  <a:gd name="T27" fmla="*/ 11 h 101"/>
                  <a:gd name="T28" fmla="*/ 71 w 143"/>
                  <a:gd name="T29" fmla="*/ 0 h 101"/>
                  <a:gd name="T30" fmla="*/ 0 w 143"/>
                  <a:gd name="T31" fmla="*/ 0 h 101"/>
                  <a:gd name="T32" fmla="*/ 0 w 143"/>
                  <a:gd name="T33" fmla="*/ 101 h 101"/>
                  <a:gd name="T34" fmla="*/ 71 w 143"/>
                  <a:gd name="T35" fmla="*/ 11 h 101"/>
                  <a:gd name="T36" fmla="*/ 71 w 143"/>
                  <a:gd name="T37" fmla="*/ 1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101">
                    <a:moveTo>
                      <a:pt x="71" y="101"/>
                    </a:moveTo>
                    <a:cubicBezTo>
                      <a:pt x="143" y="101"/>
                      <a:pt x="143" y="101"/>
                      <a:pt x="143" y="101"/>
                    </a:cubicBezTo>
                    <a:cubicBezTo>
                      <a:pt x="143" y="0"/>
                      <a:pt x="143" y="0"/>
                      <a:pt x="143" y="0"/>
                    </a:cubicBezTo>
                    <a:cubicBezTo>
                      <a:pt x="71" y="0"/>
                      <a:pt x="71" y="0"/>
                      <a:pt x="71" y="0"/>
                    </a:cubicBezTo>
                    <a:cubicBezTo>
                      <a:pt x="71" y="11"/>
                      <a:pt x="71" y="11"/>
                      <a:pt x="71" y="11"/>
                    </a:cubicBezTo>
                    <a:cubicBezTo>
                      <a:pt x="71" y="11"/>
                      <a:pt x="71" y="11"/>
                      <a:pt x="71" y="11"/>
                    </a:cubicBezTo>
                    <a:cubicBezTo>
                      <a:pt x="93" y="11"/>
                      <a:pt x="111" y="29"/>
                      <a:pt x="111" y="51"/>
                    </a:cubicBezTo>
                    <a:cubicBezTo>
                      <a:pt x="111" y="73"/>
                      <a:pt x="93" y="90"/>
                      <a:pt x="71" y="90"/>
                    </a:cubicBezTo>
                    <a:lnTo>
                      <a:pt x="71" y="101"/>
                    </a:lnTo>
                    <a:close/>
                    <a:moveTo>
                      <a:pt x="0" y="101"/>
                    </a:moveTo>
                    <a:cubicBezTo>
                      <a:pt x="71" y="101"/>
                      <a:pt x="71" y="101"/>
                      <a:pt x="71" y="101"/>
                    </a:cubicBezTo>
                    <a:cubicBezTo>
                      <a:pt x="71" y="90"/>
                      <a:pt x="71" y="90"/>
                      <a:pt x="71" y="90"/>
                    </a:cubicBezTo>
                    <a:cubicBezTo>
                      <a:pt x="49" y="90"/>
                      <a:pt x="32" y="73"/>
                      <a:pt x="32" y="51"/>
                    </a:cubicBezTo>
                    <a:cubicBezTo>
                      <a:pt x="32" y="29"/>
                      <a:pt x="49" y="11"/>
                      <a:pt x="71" y="11"/>
                    </a:cubicBezTo>
                    <a:cubicBezTo>
                      <a:pt x="71" y="0"/>
                      <a:pt x="71" y="0"/>
                      <a:pt x="71" y="0"/>
                    </a:cubicBezTo>
                    <a:cubicBezTo>
                      <a:pt x="0" y="0"/>
                      <a:pt x="0" y="0"/>
                      <a:pt x="0" y="0"/>
                    </a:cubicBezTo>
                    <a:cubicBezTo>
                      <a:pt x="0" y="101"/>
                      <a:pt x="0" y="101"/>
                      <a:pt x="0" y="101"/>
                    </a:cubicBezTo>
                    <a:close/>
                    <a:moveTo>
                      <a:pt x="71" y="11"/>
                    </a:moveTo>
                    <a:cubicBezTo>
                      <a:pt x="71" y="11"/>
                      <a:pt x="71" y="11"/>
                      <a:pt x="71"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8" name="Oval 83"/>
              <p:cNvSpPr>
                <a:spLocks noChangeArrowheads="1"/>
              </p:cNvSpPr>
              <p:nvPr/>
            </p:nvSpPr>
            <p:spPr bwMode="auto">
              <a:xfrm>
                <a:off x="2093913" y="2414588"/>
                <a:ext cx="200025" cy="198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09" name="Freeform 84"/>
              <p:cNvSpPr/>
              <p:nvPr/>
            </p:nvSpPr>
            <p:spPr bwMode="auto">
              <a:xfrm>
                <a:off x="7829550" y="474663"/>
                <a:ext cx="327025" cy="196850"/>
              </a:xfrm>
              <a:custGeom>
                <a:avLst/>
                <a:gdLst>
                  <a:gd name="T0" fmla="*/ 206 w 206"/>
                  <a:gd name="T1" fmla="*/ 0 h 124"/>
                  <a:gd name="T2" fmla="*/ 17 w 206"/>
                  <a:gd name="T3" fmla="*/ 0 h 124"/>
                  <a:gd name="T4" fmla="*/ 17 w 206"/>
                  <a:gd name="T5" fmla="*/ 36 h 124"/>
                  <a:gd name="T6" fmla="*/ 0 w 206"/>
                  <a:gd name="T7" fmla="*/ 36 h 124"/>
                  <a:gd name="T8" fmla="*/ 0 w 206"/>
                  <a:gd name="T9" fmla="*/ 90 h 124"/>
                  <a:gd name="T10" fmla="*/ 17 w 206"/>
                  <a:gd name="T11" fmla="*/ 90 h 124"/>
                  <a:gd name="T12" fmla="*/ 17 w 206"/>
                  <a:gd name="T13" fmla="*/ 124 h 124"/>
                  <a:gd name="T14" fmla="*/ 206 w 206"/>
                  <a:gd name="T15" fmla="*/ 124 h 124"/>
                  <a:gd name="T16" fmla="*/ 206 w 206"/>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24">
                    <a:moveTo>
                      <a:pt x="206" y="0"/>
                    </a:moveTo>
                    <a:lnTo>
                      <a:pt x="17" y="0"/>
                    </a:lnTo>
                    <a:lnTo>
                      <a:pt x="17" y="36"/>
                    </a:lnTo>
                    <a:lnTo>
                      <a:pt x="0" y="36"/>
                    </a:lnTo>
                    <a:lnTo>
                      <a:pt x="0" y="90"/>
                    </a:lnTo>
                    <a:lnTo>
                      <a:pt x="17" y="90"/>
                    </a:lnTo>
                    <a:lnTo>
                      <a:pt x="17" y="124"/>
                    </a:lnTo>
                    <a:lnTo>
                      <a:pt x="206" y="124"/>
                    </a:lnTo>
                    <a:lnTo>
                      <a:pt x="2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0" name="Rectangle 85"/>
              <p:cNvSpPr>
                <a:spLocks noChangeArrowheads="1"/>
              </p:cNvSpPr>
              <p:nvPr/>
            </p:nvSpPr>
            <p:spPr bwMode="auto">
              <a:xfrm>
                <a:off x="7570788" y="388938"/>
                <a:ext cx="49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1" name="Oval 86"/>
              <p:cNvSpPr>
                <a:spLocks noChangeArrowheads="1"/>
              </p:cNvSpPr>
              <p:nvPr/>
            </p:nvSpPr>
            <p:spPr bwMode="auto">
              <a:xfrm>
                <a:off x="7627938" y="512763"/>
                <a:ext cx="104775" cy="1047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2" name="Freeform 87"/>
              <p:cNvSpPr>
                <a:spLocks noEditPoints="1"/>
              </p:cNvSpPr>
              <p:nvPr/>
            </p:nvSpPr>
            <p:spPr bwMode="auto">
              <a:xfrm>
                <a:off x="7540625" y="433388"/>
                <a:ext cx="274638" cy="527050"/>
              </a:xfrm>
              <a:custGeom>
                <a:avLst/>
                <a:gdLst>
                  <a:gd name="T0" fmla="*/ 37 w 73"/>
                  <a:gd name="T1" fmla="*/ 140 h 140"/>
                  <a:gd name="T2" fmla="*/ 73 w 73"/>
                  <a:gd name="T3" fmla="*/ 140 h 140"/>
                  <a:gd name="T4" fmla="*/ 73 w 73"/>
                  <a:gd name="T5" fmla="*/ 49 h 140"/>
                  <a:gd name="T6" fmla="*/ 73 w 73"/>
                  <a:gd name="T7" fmla="*/ 26 h 140"/>
                  <a:gd name="T8" fmla="*/ 73 w 73"/>
                  <a:gd name="T9" fmla="*/ 0 h 140"/>
                  <a:gd name="T10" fmla="*/ 37 w 73"/>
                  <a:gd name="T11" fmla="*/ 0 h 140"/>
                  <a:gd name="T12" fmla="*/ 37 w 73"/>
                  <a:gd name="T13" fmla="*/ 7 h 140"/>
                  <a:gd name="T14" fmla="*/ 37 w 73"/>
                  <a:gd name="T15" fmla="*/ 7 h 140"/>
                  <a:gd name="T16" fmla="*/ 65 w 73"/>
                  <a:gd name="T17" fmla="*/ 35 h 140"/>
                  <a:gd name="T18" fmla="*/ 37 w 73"/>
                  <a:gd name="T19" fmla="*/ 63 h 140"/>
                  <a:gd name="T20" fmla="*/ 37 w 73"/>
                  <a:gd name="T21" fmla="*/ 140 h 140"/>
                  <a:gd name="T22" fmla="*/ 0 w 73"/>
                  <a:gd name="T23" fmla="*/ 140 h 140"/>
                  <a:gd name="T24" fmla="*/ 37 w 73"/>
                  <a:gd name="T25" fmla="*/ 140 h 140"/>
                  <a:gd name="T26" fmla="*/ 37 w 73"/>
                  <a:gd name="T27" fmla="*/ 63 h 140"/>
                  <a:gd name="T28" fmla="*/ 9 w 73"/>
                  <a:gd name="T29" fmla="*/ 35 h 140"/>
                  <a:gd name="T30" fmla="*/ 37 w 73"/>
                  <a:gd name="T31" fmla="*/ 7 h 140"/>
                  <a:gd name="T32" fmla="*/ 37 w 73"/>
                  <a:gd name="T33" fmla="*/ 0 h 140"/>
                  <a:gd name="T34" fmla="*/ 0 w 73"/>
                  <a:gd name="T35" fmla="*/ 0 h 140"/>
                  <a:gd name="T36" fmla="*/ 0 w 73"/>
                  <a:gd name="T37" fmla="*/ 140 h 140"/>
                  <a:gd name="T38" fmla="*/ 37 w 73"/>
                  <a:gd name="T39" fmla="*/ 7 h 140"/>
                  <a:gd name="T40" fmla="*/ 37 w 73"/>
                  <a:gd name="T41" fmla="*/ 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40">
                    <a:moveTo>
                      <a:pt x="37" y="140"/>
                    </a:moveTo>
                    <a:cubicBezTo>
                      <a:pt x="73" y="140"/>
                      <a:pt x="73" y="140"/>
                      <a:pt x="73" y="140"/>
                    </a:cubicBezTo>
                    <a:cubicBezTo>
                      <a:pt x="73" y="49"/>
                      <a:pt x="73" y="49"/>
                      <a:pt x="73" y="49"/>
                    </a:cubicBezTo>
                    <a:cubicBezTo>
                      <a:pt x="73" y="26"/>
                      <a:pt x="73" y="26"/>
                      <a:pt x="73" y="26"/>
                    </a:cubicBezTo>
                    <a:cubicBezTo>
                      <a:pt x="73" y="0"/>
                      <a:pt x="73" y="0"/>
                      <a:pt x="73" y="0"/>
                    </a:cubicBezTo>
                    <a:cubicBezTo>
                      <a:pt x="37" y="0"/>
                      <a:pt x="37" y="0"/>
                      <a:pt x="37" y="0"/>
                    </a:cubicBezTo>
                    <a:cubicBezTo>
                      <a:pt x="37" y="7"/>
                      <a:pt x="37" y="7"/>
                      <a:pt x="37" y="7"/>
                    </a:cubicBezTo>
                    <a:cubicBezTo>
                      <a:pt x="37" y="7"/>
                      <a:pt x="37" y="7"/>
                      <a:pt x="37" y="7"/>
                    </a:cubicBezTo>
                    <a:cubicBezTo>
                      <a:pt x="52" y="7"/>
                      <a:pt x="65" y="19"/>
                      <a:pt x="65" y="35"/>
                    </a:cubicBezTo>
                    <a:cubicBezTo>
                      <a:pt x="65" y="50"/>
                      <a:pt x="52" y="63"/>
                      <a:pt x="37" y="63"/>
                    </a:cubicBezTo>
                    <a:lnTo>
                      <a:pt x="37" y="140"/>
                    </a:lnTo>
                    <a:close/>
                    <a:moveTo>
                      <a:pt x="0" y="140"/>
                    </a:moveTo>
                    <a:cubicBezTo>
                      <a:pt x="37" y="140"/>
                      <a:pt x="37" y="140"/>
                      <a:pt x="37" y="140"/>
                    </a:cubicBezTo>
                    <a:cubicBezTo>
                      <a:pt x="37" y="63"/>
                      <a:pt x="37" y="63"/>
                      <a:pt x="37" y="63"/>
                    </a:cubicBezTo>
                    <a:cubicBezTo>
                      <a:pt x="22" y="63"/>
                      <a:pt x="9" y="50"/>
                      <a:pt x="9" y="35"/>
                    </a:cubicBezTo>
                    <a:cubicBezTo>
                      <a:pt x="9" y="19"/>
                      <a:pt x="22" y="7"/>
                      <a:pt x="37" y="7"/>
                    </a:cubicBezTo>
                    <a:cubicBezTo>
                      <a:pt x="37" y="0"/>
                      <a:pt x="37" y="0"/>
                      <a:pt x="37" y="0"/>
                    </a:cubicBezTo>
                    <a:cubicBezTo>
                      <a:pt x="0" y="0"/>
                      <a:pt x="0" y="0"/>
                      <a:pt x="0" y="0"/>
                    </a:cubicBezTo>
                    <a:cubicBezTo>
                      <a:pt x="0" y="140"/>
                      <a:pt x="0" y="140"/>
                      <a:pt x="0" y="140"/>
                    </a:cubicBezTo>
                    <a:close/>
                    <a:moveTo>
                      <a:pt x="37" y="7"/>
                    </a:moveTo>
                    <a:cubicBezTo>
                      <a:pt x="37" y="7"/>
                      <a:pt x="37" y="7"/>
                      <a:pt x="37"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3" name="Freeform 88"/>
              <p:cNvSpPr/>
              <p:nvPr/>
            </p:nvSpPr>
            <p:spPr bwMode="auto">
              <a:xfrm>
                <a:off x="11730032" y="452593"/>
                <a:ext cx="201612" cy="66674"/>
              </a:xfrm>
              <a:custGeom>
                <a:avLst/>
                <a:gdLst>
                  <a:gd name="T0" fmla="*/ 2 w 127"/>
                  <a:gd name="T1" fmla="*/ 0 h 42"/>
                  <a:gd name="T2" fmla="*/ 0 w 127"/>
                  <a:gd name="T3" fmla="*/ 42 h 42"/>
                  <a:gd name="T4" fmla="*/ 127 w 127"/>
                  <a:gd name="T5" fmla="*/ 42 h 42"/>
                  <a:gd name="T6" fmla="*/ 125 w 127"/>
                  <a:gd name="T7" fmla="*/ 0 h 42"/>
                  <a:gd name="T8" fmla="*/ 2 w 127"/>
                  <a:gd name="T9" fmla="*/ 0 h 42"/>
                </a:gdLst>
                <a:ahLst/>
                <a:cxnLst>
                  <a:cxn ang="0">
                    <a:pos x="T0" y="T1"/>
                  </a:cxn>
                  <a:cxn ang="0">
                    <a:pos x="T2" y="T3"/>
                  </a:cxn>
                  <a:cxn ang="0">
                    <a:pos x="T4" y="T5"/>
                  </a:cxn>
                  <a:cxn ang="0">
                    <a:pos x="T6" y="T7"/>
                  </a:cxn>
                  <a:cxn ang="0">
                    <a:pos x="T8" y="T9"/>
                  </a:cxn>
                </a:cxnLst>
                <a:rect l="0" t="0" r="r" b="b"/>
                <a:pathLst>
                  <a:path w="127" h="42">
                    <a:moveTo>
                      <a:pt x="2" y="0"/>
                    </a:moveTo>
                    <a:lnTo>
                      <a:pt x="0" y="42"/>
                    </a:lnTo>
                    <a:lnTo>
                      <a:pt x="127" y="42"/>
                    </a:lnTo>
                    <a:lnTo>
                      <a:pt x="125"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4" name="Freeform 89"/>
              <p:cNvSpPr>
                <a:spLocks noEditPoints="1"/>
              </p:cNvSpPr>
              <p:nvPr/>
            </p:nvSpPr>
            <p:spPr bwMode="auto">
              <a:xfrm>
                <a:off x="11545883" y="79531"/>
                <a:ext cx="569913" cy="357188"/>
              </a:xfrm>
              <a:custGeom>
                <a:avLst/>
                <a:gdLst>
                  <a:gd name="T0" fmla="*/ 241 w 359"/>
                  <a:gd name="T1" fmla="*/ 225 h 225"/>
                  <a:gd name="T2" fmla="*/ 359 w 359"/>
                  <a:gd name="T3" fmla="*/ 225 h 225"/>
                  <a:gd name="T4" fmla="*/ 359 w 359"/>
                  <a:gd name="T5" fmla="*/ 0 h 225"/>
                  <a:gd name="T6" fmla="*/ 179 w 359"/>
                  <a:gd name="T7" fmla="*/ 0 h 225"/>
                  <a:gd name="T8" fmla="*/ 179 w 359"/>
                  <a:gd name="T9" fmla="*/ 29 h 225"/>
                  <a:gd name="T10" fmla="*/ 326 w 359"/>
                  <a:gd name="T11" fmla="*/ 29 h 225"/>
                  <a:gd name="T12" fmla="*/ 326 w 359"/>
                  <a:gd name="T13" fmla="*/ 197 h 225"/>
                  <a:gd name="T14" fmla="*/ 239 w 359"/>
                  <a:gd name="T15" fmla="*/ 197 h 225"/>
                  <a:gd name="T16" fmla="*/ 179 w 359"/>
                  <a:gd name="T17" fmla="*/ 197 h 225"/>
                  <a:gd name="T18" fmla="*/ 179 w 359"/>
                  <a:gd name="T19" fmla="*/ 225 h 225"/>
                  <a:gd name="T20" fmla="*/ 241 w 359"/>
                  <a:gd name="T21" fmla="*/ 225 h 225"/>
                  <a:gd name="T22" fmla="*/ 179 w 359"/>
                  <a:gd name="T23" fmla="*/ 0 h 225"/>
                  <a:gd name="T24" fmla="*/ 0 w 359"/>
                  <a:gd name="T25" fmla="*/ 0 h 225"/>
                  <a:gd name="T26" fmla="*/ 0 w 359"/>
                  <a:gd name="T27" fmla="*/ 225 h 225"/>
                  <a:gd name="T28" fmla="*/ 118 w 359"/>
                  <a:gd name="T29" fmla="*/ 225 h 225"/>
                  <a:gd name="T30" fmla="*/ 179 w 359"/>
                  <a:gd name="T31" fmla="*/ 225 h 225"/>
                  <a:gd name="T32" fmla="*/ 179 w 359"/>
                  <a:gd name="T33" fmla="*/ 197 h 225"/>
                  <a:gd name="T34" fmla="*/ 120 w 359"/>
                  <a:gd name="T35" fmla="*/ 197 h 225"/>
                  <a:gd name="T36" fmla="*/ 33 w 359"/>
                  <a:gd name="T37" fmla="*/ 197 h 225"/>
                  <a:gd name="T38" fmla="*/ 33 w 359"/>
                  <a:gd name="T39" fmla="*/ 197 h 225"/>
                  <a:gd name="T40" fmla="*/ 33 w 359"/>
                  <a:gd name="T41" fmla="*/ 29 h 225"/>
                  <a:gd name="T42" fmla="*/ 179 w 359"/>
                  <a:gd name="T43" fmla="*/ 29 h 225"/>
                  <a:gd name="T44" fmla="*/ 179 w 359"/>
                  <a:gd name="T4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225">
                    <a:moveTo>
                      <a:pt x="241" y="225"/>
                    </a:moveTo>
                    <a:lnTo>
                      <a:pt x="359" y="225"/>
                    </a:lnTo>
                    <a:lnTo>
                      <a:pt x="359" y="0"/>
                    </a:lnTo>
                    <a:lnTo>
                      <a:pt x="179" y="0"/>
                    </a:lnTo>
                    <a:lnTo>
                      <a:pt x="179" y="29"/>
                    </a:lnTo>
                    <a:lnTo>
                      <a:pt x="326" y="29"/>
                    </a:lnTo>
                    <a:lnTo>
                      <a:pt x="326" y="197"/>
                    </a:lnTo>
                    <a:lnTo>
                      <a:pt x="239" y="197"/>
                    </a:lnTo>
                    <a:lnTo>
                      <a:pt x="179" y="197"/>
                    </a:lnTo>
                    <a:lnTo>
                      <a:pt x="179" y="225"/>
                    </a:lnTo>
                    <a:lnTo>
                      <a:pt x="241" y="225"/>
                    </a:lnTo>
                    <a:close/>
                    <a:moveTo>
                      <a:pt x="179" y="0"/>
                    </a:moveTo>
                    <a:lnTo>
                      <a:pt x="0" y="0"/>
                    </a:lnTo>
                    <a:lnTo>
                      <a:pt x="0" y="225"/>
                    </a:lnTo>
                    <a:lnTo>
                      <a:pt x="118" y="225"/>
                    </a:lnTo>
                    <a:lnTo>
                      <a:pt x="179" y="225"/>
                    </a:lnTo>
                    <a:lnTo>
                      <a:pt x="179" y="197"/>
                    </a:lnTo>
                    <a:lnTo>
                      <a:pt x="120" y="197"/>
                    </a:lnTo>
                    <a:lnTo>
                      <a:pt x="33" y="197"/>
                    </a:lnTo>
                    <a:lnTo>
                      <a:pt x="33" y="197"/>
                    </a:lnTo>
                    <a:lnTo>
                      <a:pt x="33" y="29"/>
                    </a:lnTo>
                    <a:lnTo>
                      <a:pt x="179" y="29"/>
                    </a:lnTo>
                    <a:lnTo>
                      <a:pt x="1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5" name="Freeform 90"/>
              <p:cNvSpPr/>
              <p:nvPr/>
            </p:nvSpPr>
            <p:spPr bwMode="auto">
              <a:xfrm>
                <a:off x="11691932" y="538319"/>
                <a:ext cx="277813" cy="26989"/>
              </a:xfrm>
              <a:custGeom>
                <a:avLst/>
                <a:gdLst>
                  <a:gd name="T0" fmla="*/ 0 w 175"/>
                  <a:gd name="T1" fmla="*/ 0 h 17"/>
                  <a:gd name="T2" fmla="*/ 0 w 175"/>
                  <a:gd name="T3" fmla="*/ 17 h 17"/>
                  <a:gd name="T4" fmla="*/ 175 w 175"/>
                  <a:gd name="T5" fmla="*/ 17 h 17"/>
                  <a:gd name="T6" fmla="*/ 175 w 175"/>
                  <a:gd name="T7" fmla="*/ 0 h 17"/>
                  <a:gd name="T8" fmla="*/ 151 w 175"/>
                  <a:gd name="T9" fmla="*/ 0 h 17"/>
                  <a:gd name="T10" fmla="*/ 24 w 175"/>
                  <a:gd name="T11" fmla="*/ 0 h 17"/>
                  <a:gd name="T12" fmla="*/ 0 w 17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75" h="17">
                    <a:moveTo>
                      <a:pt x="0" y="0"/>
                    </a:moveTo>
                    <a:lnTo>
                      <a:pt x="0" y="17"/>
                    </a:lnTo>
                    <a:lnTo>
                      <a:pt x="175" y="17"/>
                    </a:lnTo>
                    <a:lnTo>
                      <a:pt x="175" y="0"/>
                    </a:lnTo>
                    <a:lnTo>
                      <a:pt x="151" y="0"/>
                    </a:lnTo>
                    <a:lnTo>
                      <a:pt x="2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6" name="Freeform 91"/>
              <p:cNvSpPr>
                <a:spLocks noEditPoints="1"/>
              </p:cNvSpPr>
              <p:nvPr/>
            </p:nvSpPr>
            <p:spPr bwMode="auto">
              <a:xfrm>
                <a:off x="10255250" y="982663"/>
                <a:ext cx="244475" cy="544513"/>
              </a:xfrm>
              <a:custGeom>
                <a:avLst/>
                <a:gdLst>
                  <a:gd name="T0" fmla="*/ 32 w 65"/>
                  <a:gd name="T1" fmla="*/ 125 h 145"/>
                  <a:gd name="T2" fmla="*/ 32 w 65"/>
                  <a:gd name="T3" fmla="*/ 125 h 145"/>
                  <a:gd name="T4" fmla="*/ 64 w 65"/>
                  <a:gd name="T5" fmla="*/ 140 h 145"/>
                  <a:gd name="T6" fmla="*/ 65 w 65"/>
                  <a:gd name="T7" fmla="*/ 140 h 145"/>
                  <a:gd name="T8" fmla="*/ 65 w 65"/>
                  <a:gd name="T9" fmla="*/ 38 h 145"/>
                  <a:gd name="T10" fmla="*/ 63 w 65"/>
                  <a:gd name="T11" fmla="*/ 23 h 145"/>
                  <a:gd name="T12" fmla="*/ 54 w 65"/>
                  <a:gd name="T13" fmla="*/ 13 h 145"/>
                  <a:gd name="T14" fmla="*/ 54 w 65"/>
                  <a:gd name="T15" fmla="*/ 4 h 145"/>
                  <a:gd name="T16" fmla="*/ 54 w 65"/>
                  <a:gd name="T17" fmla="*/ 0 h 145"/>
                  <a:gd name="T18" fmla="*/ 51 w 65"/>
                  <a:gd name="T19" fmla="*/ 0 h 145"/>
                  <a:gd name="T20" fmla="*/ 32 w 65"/>
                  <a:gd name="T21" fmla="*/ 0 h 145"/>
                  <a:gd name="T22" fmla="*/ 32 w 65"/>
                  <a:gd name="T23" fmla="*/ 4 h 145"/>
                  <a:gd name="T24" fmla="*/ 51 w 65"/>
                  <a:gd name="T25" fmla="*/ 4 h 145"/>
                  <a:gd name="T26" fmla="*/ 51 w 65"/>
                  <a:gd name="T27" fmla="*/ 11 h 145"/>
                  <a:gd name="T28" fmla="*/ 51 w 65"/>
                  <a:gd name="T29" fmla="*/ 61 h 145"/>
                  <a:gd name="T30" fmla="*/ 33 w 65"/>
                  <a:gd name="T31" fmla="*/ 42 h 145"/>
                  <a:gd name="T32" fmla="*/ 32 w 65"/>
                  <a:gd name="T33" fmla="*/ 43 h 145"/>
                  <a:gd name="T34" fmla="*/ 32 w 65"/>
                  <a:gd name="T35" fmla="*/ 125 h 145"/>
                  <a:gd name="T36" fmla="*/ 1 w 65"/>
                  <a:gd name="T37" fmla="*/ 140 h 145"/>
                  <a:gd name="T38" fmla="*/ 32 w 65"/>
                  <a:gd name="T39" fmla="*/ 125 h 145"/>
                  <a:gd name="T40" fmla="*/ 32 w 65"/>
                  <a:gd name="T41" fmla="*/ 43 h 145"/>
                  <a:gd name="T42" fmla="*/ 14 w 65"/>
                  <a:gd name="T43" fmla="*/ 61 h 145"/>
                  <a:gd name="T44" fmla="*/ 14 w 65"/>
                  <a:gd name="T45" fmla="*/ 11 h 145"/>
                  <a:gd name="T46" fmla="*/ 14 w 65"/>
                  <a:gd name="T47" fmla="*/ 11 h 145"/>
                  <a:gd name="T48" fmla="*/ 14 w 65"/>
                  <a:gd name="T49" fmla="*/ 11 h 145"/>
                  <a:gd name="T50" fmla="*/ 14 w 65"/>
                  <a:gd name="T51" fmla="*/ 4 h 145"/>
                  <a:gd name="T52" fmla="*/ 32 w 65"/>
                  <a:gd name="T53" fmla="*/ 4 h 145"/>
                  <a:gd name="T54" fmla="*/ 32 w 65"/>
                  <a:gd name="T55" fmla="*/ 0 h 145"/>
                  <a:gd name="T56" fmla="*/ 14 w 65"/>
                  <a:gd name="T57" fmla="*/ 0 h 145"/>
                  <a:gd name="T58" fmla="*/ 10 w 65"/>
                  <a:gd name="T59" fmla="*/ 0 h 145"/>
                  <a:gd name="T60" fmla="*/ 10 w 65"/>
                  <a:gd name="T61" fmla="*/ 4 h 145"/>
                  <a:gd name="T62" fmla="*/ 10 w 65"/>
                  <a:gd name="T63" fmla="*/ 13 h 145"/>
                  <a:gd name="T64" fmla="*/ 2 w 65"/>
                  <a:gd name="T65" fmla="*/ 23 h 145"/>
                  <a:gd name="T66" fmla="*/ 0 w 65"/>
                  <a:gd name="T67" fmla="*/ 38 h 145"/>
                  <a:gd name="T68" fmla="*/ 0 w 65"/>
                  <a:gd name="T69" fmla="*/ 140 h 145"/>
                  <a:gd name="T70" fmla="*/ 1 w 65"/>
                  <a:gd name="T71" fmla="*/ 14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145">
                    <a:moveTo>
                      <a:pt x="32" y="125"/>
                    </a:moveTo>
                    <a:cubicBezTo>
                      <a:pt x="32" y="125"/>
                      <a:pt x="32" y="125"/>
                      <a:pt x="32" y="125"/>
                    </a:cubicBezTo>
                    <a:cubicBezTo>
                      <a:pt x="47" y="125"/>
                      <a:pt x="60" y="129"/>
                      <a:pt x="64" y="140"/>
                    </a:cubicBezTo>
                    <a:cubicBezTo>
                      <a:pt x="65" y="144"/>
                      <a:pt x="65" y="145"/>
                      <a:pt x="65" y="140"/>
                    </a:cubicBezTo>
                    <a:cubicBezTo>
                      <a:pt x="65" y="119"/>
                      <a:pt x="65" y="59"/>
                      <a:pt x="65" y="38"/>
                    </a:cubicBezTo>
                    <a:cubicBezTo>
                      <a:pt x="65" y="34"/>
                      <a:pt x="65" y="27"/>
                      <a:pt x="63" y="23"/>
                    </a:cubicBezTo>
                    <a:cubicBezTo>
                      <a:pt x="62" y="18"/>
                      <a:pt x="59" y="15"/>
                      <a:pt x="54" y="13"/>
                    </a:cubicBezTo>
                    <a:cubicBezTo>
                      <a:pt x="54" y="4"/>
                      <a:pt x="54" y="4"/>
                      <a:pt x="54" y="4"/>
                    </a:cubicBezTo>
                    <a:cubicBezTo>
                      <a:pt x="54" y="0"/>
                      <a:pt x="54" y="0"/>
                      <a:pt x="54" y="0"/>
                    </a:cubicBezTo>
                    <a:cubicBezTo>
                      <a:pt x="51" y="0"/>
                      <a:pt x="51" y="0"/>
                      <a:pt x="51" y="0"/>
                    </a:cubicBezTo>
                    <a:cubicBezTo>
                      <a:pt x="32" y="0"/>
                      <a:pt x="32" y="0"/>
                      <a:pt x="32" y="0"/>
                    </a:cubicBezTo>
                    <a:cubicBezTo>
                      <a:pt x="32" y="4"/>
                      <a:pt x="32" y="4"/>
                      <a:pt x="32" y="4"/>
                    </a:cubicBezTo>
                    <a:cubicBezTo>
                      <a:pt x="51" y="4"/>
                      <a:pt x="51" y="4"/>
                      <a:pt x="51" y="4"/>
                    </a:cubicBezTo>
                    <a:cubicBezTo>
                      <a:pt x="51" y="11"/>
                      <a:pt x="51" y="11"/>
                      <a:pt x="51" y="11"/>
                    </a:cubicBezTo>
                    <a:cubicBezTo>
                      <a:pt x="51" y="61"/>
                      <a:pt x="51" y="61"/>
                      <a:pt x="51" y="61"/>
                    </a:cubicBezTo>
                    <a:cubicBezTo>
                      <a:pt x="33" y="42"/>
                      <a:pt x="33" y="42"/>
                      <a:pt x="33" y="42"/>
                    </a:cubicBezTo>
                    <a:cubicBezTo>
                      <a:pt x="32" y="43"/>
                      <a:pt x="32" y="43"/>
                      <a:pt x="32" y="43"/>
                    </a:cubicBezTo>
                    <a:lnTo>
                      <a:pt x="32" y="125"/>
                    </a:lnTo>
                    <a:close/>
                    <a:moveTo>
                      <a:pt x="1" y="140"/>
                    </a:moveTo>
                    <a:cubicBezTo>
                      <a:pt x="5" y="129"/>
                      <a:pt x="17" y="125"/>
                      <a:pt x="32" y="125"/>
                    </a:cubicBezTo>
                    <a:cubicBezTo>
                      <a:pt x="32" y="43"/>
                      <a:pt x="32" y="43"/>
                      <a:pt x="32" y="43"/>
                    </a:cubicBezTo>
                    <a:cubicBezTo>
                      <a:pt x="14" y="61"/>
                      <a:pt x="14" y="61"/>
                      <a:pt x="14" y="61"/>
                    </a:cubicBezTo>
                    <a:cubicBezTo>
                      <a:pt x="14" y="11"/>
                      <a:pt x="14" y="11"/>
                      <a:pt x="14" y="11"/>
                    </a:cubicBezTo>
                    <a:cubicBezTo>
                      <a:pt x="14" y="11"/>
                      <a:pt x="14" y="11"/>
                      <a:pt x="14" y="11"/>
                    </a:cubicBezTo>
                    <a:cubicBezTo>
                      <a:pt x="14" y="11"/>
                      <a:pt x="14" y="11"/>
                      <a:pt x="14" y="11"/>
                    </a:cubicBezTo>
                    <a:cubicBezTo>
                      <a:pt x="14" y="4"/>
                      <a:pt x="14" y="4"/>
                      <a:pt x="14" y="4"/>
                    </a:cubicBezTo>
                    <a:cubicBezTo>
                      <a:pt x="32" y="4"/>
                      <a:pt x="32" y="4"/>
                      <a:pt x="32" y="4"/>
                    </a:cubicBezTo>
                    <a:cubicBezTo>
                      <a:pt x="32" y="0"/>
                      <a:pt x="32" y="0"/>
                      <a:pt x="32" y="0"/>
                    </a:cubicBezTo>
                    <a:cubicBezTo>
                      <a:pt x="14" y="0"/>
                      <a:pt x="14" y="0"/>
                      <a:pt x="14" y="0"/>
                    </a:cubicBezTo>
                    <a:cubicBezTo>
                      <a:pt x="10" y="0"/>
                      <a:pt x="10" y="0"/>
                      <a:pt x="10" y="0"/>
                    </a:cubicBezTo>
                    <a:cubicBezTo>
                      <a:pt x="10" y="4"/>
                      <a:pt x="10" y="4"/>
                      <a:pt x="10" y="4"/>
                    </a:cubicBezTo>
                    <a:cubicBezTo>
                      <a:pt x="10" y="13"/>
                      <a:pt x="10" y="13"/>
                      <a:pt x="10" y="13"/>
                    </a:cubicBezTo>
                    <a:cubicBezTo>
                      <a:pt x="6" y="15"/>
                      <a:pt x="3" y="18"/>
                      <a:pt x="2" y="23"/>
                    </a:cubicBezTo>
                    <a:cubicBezTo>
                      <a:pt x="0" y="27"/>
                      <a:pt x="0" y="34"/>
                      <a:pt x="0" y="38"/>
                    </a:cubicBezTo>
                    <a:cubicBezTo>
                      <a:pt x="0" y="59"/>
                      <a:pt x="0" y="119"/>
                      <a:pt x="0" y="140"/>
                    </a:cubicBezTo>
                    <a:cubicBezTo>
                      <a:pt x="0" y="145"/>
                      <a:pt x="0" y="144"/>
                      <a:pt x="1"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7" name="Freeform 92"/>
              <p:cNvSpPr/>
              <p:nvPr/>
            </p:nvSpPr>
            <p:spPr bwMode="auto">
              <a:xfrm>
                <a:off x="10514013" y="1012825"/>
                <a:ext cx="239713" cy="514350"/>
              </a:xfrm>
              <a:custGeom>
                <a:avLst/>
                <a:gdLst>
                  <a:gd name="T0" fmla="*/ 1 w 64"/>
                  <a:gd name="T1" fmla="*/ 132 h 137"/>
                  <a:gd name="T2" fmla="*/ 32 w 64"/>
                  <a:gd name="T3" fmla="*/ 117 h 137"/>
                  <a:gd name="T4" fmla="*/ 63 w 64"/>
                  <a:gd name="T5" fmla="*/ 132 h 137"/>
                  <a:gd name="T6" fmla="*/ 64 w 64"/>
                  <a:gd name="T7" fmla="*/ 132 h 137"/>
                  <a:gd name="T8" fmla="*/ 64 w 64"/>
                  <a:gd name="T9" fmla="*/ 30 h 137"/>
                  <a:gd name="T10" fmla="*/ 63 w 64"/>
                  <a:gd name="T11" fmla="*/ 15 h 137"/>
                  <a:gd name="T12" fmla="*/ 32 w 64"/>
                  <a:gd name="T13" fmla="*/ 0 h 137"/>
                  <a:gd name="T14" fmla="*/ 1 w 64"/>
                  <a:gd name="T15" fmla="*/ 15 h 137"/>
                  <a:gd name="T16" fmla="*/ 0 w 64"/>
                  <a:gd name="T17" fmla="*/ 30 h 137"/>
                  <a:gd name="T18" fmla="*/ 0 w 64"/>
                  <a:gd name="T19" fmla="*/ 132 h 137"/>
                  <a:gd name="T20" fmla="*/ 1 w 64"/>
                  <a:gd name="T21"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37">
                    <a:moveTo>
                      <a:pt x="1" y="132"/>
                    </a:moveTo>
                    <a:cubicBezTo>
                      <a:pt x="5" y="121"/>
                      <a:pt x="17" y="117"/>
                      <a:pt x="32" y="117"/>
                    </a:cubicBezTo>
                    <a:cubicBezTo>
                      <a:pt x="47" y="117"/>
                      <a:pt x="60" y="121"/>
                      <a:pt x="63" y="132"/>
                    </a:cubicBezTo>
                    <a:cubicBezTo>
                      <a:pt x="64" y="136"/>
                      <a:pt x="64" y="137"/>
                      <a:pt x="64" y="132"/>
                    </a:cubicBezTo>
                    <a:cubicBezTo>
                      <a:pt x="64" y="111"/>
                      <a:pt x="64" y="51"/>
                      <a:pt x="64" y="30"/>
                    </a:cubicBezTo>
                    <a:cubicBezTo>
                      <a:pt x="64" y="26"/>
                      <a:pt x="64" y="19"/>
                      <a:pt x="63" y="15"/>
                    </a:cubicBezTo>
                    <a:cubicBezTo>
                      <a:pt x="59" y="4"/>
                      <a:pt x="47" y="0"/>
                      <a:pt x="32" y="0"/>
                    </a:cubicBezTo>
                    <a:cubicBezTo>
                      <a:pt x="17" y="0"/>
                      <a:pt x="5" y="4"/>
                      <a:pt x="1" y="15"/>
                    </a:cubicBezTo>
                    <a:cubicBezTo>
                      <a:pt x="0" y="19"/>
                      <a:pt x="0" y="26"/>
                      <a:pt x="0" y="30"/>
                    </a:cubicBezTo>
                    <a:cubicBezTo>
                      <a:pt x="0" y="51"/>
                      <a:pt x="0" y="111"/>
                      <a:pt x="0" y="132"/>
                    </a:cubicBezTo>
                    <a:cubicBezTo>
                      <a:pt x="0" y="137"/>
                      <a:pt x="0" y="136"/>
                      <a:pt x="1"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8" name="Freeform 93"/>
              <p:cNvSpPr>
                <a:spLocks noEditPoints="1"/>
              </p:cNvSpPr>
              <p:nvPr/>
            </p:nvSpPr>
            <p:spPr bwMode="auto">
              <a:xfrm>
                <a:off x="7947025" y="842963"/>
                <a:ext cx="307975" cy="598488"/>
              </a:xfrm>
              <a:custGeom>
                <a:avLst/>
                <a:gdLst>
                  <a:gd name="T0" fmla="*/ 41 w 82"/>
                  <a:gd name="T1" fmla="*/ 159 h 159"/>
                  <a:gd name="T2" fmla="*/ 82 w 82"/>
                  <a:gd name="T3" fmla="*/ 159 h 159"/>
                  <a:gd name="T4" fmla="*/ 82 w 82"/>
                  <a:gd name="T5" fmla="*/ 0 h 159"/>
                  <a:gd name="T6" fmla="*/ 41 w 82"/>
                  <a:gd name="T7" fmla="*/ 0 h 159"/>
                  <a:gd name="T8" fmla="*/ 41 w 82"/>
                  <a:gd name="T9" fmla="*/ 9 h 159"/>
                  <a:gd name="T10" fmla="*/ 73 w 82"/>
                  <a:gd name="T11" fmla="*/ 9 h 159"/>
                  <a:gd name="T12" fmla="*/ 73 w 82"/>
                  <a:gd name="T13" fmla="*/ 39 h 159"/>
                  <a:gd name="T14" fmla="*/ 41 w 82"/>
                  <a:gd name="T15" fmla="*/ 39 h 159"/>
                  <a:gd name="T16" fmla="*/ 41 w 82"/>
                  <a:gd name="T17" fmla="*/ 46 h 159"/>
                  <a:gd name="T18" fmla="*/ 73 w 82"/>
                  <a:gd name="T19" fmla="*/ 46 h 159"/>
                  <a:gd name="T20" fmla="*/ 73 w 82"/>
                  <a:gd name="T21" fmla="*/ 77 h 159"/>
                  <a:gd name="T22" fmla="*/ 41 w 82"/>
                  <a:gd name="T23" fmla="*/ 77 h 159"/>
                  <a:gd name="T24" fmla="*/ 41 w 82"/>
                  <a:gd name="T25" fmla="*/ 89 h 159"/>
                  <a:gd name="T26" fmla="*/ 41 w 82"/>
                  <a:gd name="T27" fmla="*/ 89 h 159"/>
                  <a:gd name="T28" fmla="*/ 51 w 82"/>
                  <a:gd name="T29" fmla="*/ 99 h 159"/>
                  <a:gd name="T30" fmla="*/ 41 w 82"/>
                  <a:gd name="T31" fmla="*/ 109 h 159"/>
                  <a:gd name="T32" fmla="*/ 41 w 82"/>
                  <a:gd name="T33" fmla="*/ 109 h 159"/>
                  <a:gd name="T34" fmla="*/ 41 w 82"/>
                  <a:gd name="T35" fmla="*/ 109 h 159"/>
                  <a:gd name="T36" fmla="*/ 41 w 82"/>
                  <a:gd name="T37" fmla="*/ 124 h 159"/>
                  <a:gd name="T38" fmla="*/ 41 w 82"/>
                  <a:gd name="T39" fmla="*/ 124 h 159"/>
                  <a:gd name="T40" fmla="*/ 51 w 82"/>
                  <a:gd name="T41" fmla="*/ 134 h 159"/>
                  <a:gd name="T42" fmla="*/ 41 w 82"/>
                  <a:gd name="T43" fmla="*/ 145 h 159"/>
                  <a:gd name="T44" fmla="*/ 41 w 82"/>
                  <a:gd name="T45" fmla="*/ 145 h 159"/>
                  <a:gd name="T46" fmla="*/ 41 w 82"/>
                  <a:gd name="T47" fmla="*/ 145 h 159"/>
                  <a:gd name="T48" fmla="*/ 41 w 82"/>
                  <a:gd name="T49" fmla="*/ 159 h 159"/>
                  <a:gd name="T50" fmla="*/ 0 w 82"/>
                  <a:gd name="T51" fmla="*/ 159 h 159"/>
                  <a:gd name="T52" fmla="*/ 41 w 82"/>
                  <a:gd name="T53" fmla="*/ 159 h 159"/>
                  <a:gd name="T54" fmla="*/ 41 w 82"/>
                  <a:gd name="T55" fmla="*/ 145 h 159"/>
                  <a:gd name="T56" fmla="*/ 31 w 82"/>
                  <a:gd name="T57" fmla="*/ 134 h 159"/>
                  <a:gd name="T58" fmla="*/ 41 w 82"/>
                  <a:gd name="T59" fmla="*/ 124 h 159"/>
                  <a:gd name="T60" fmla="*/ 41 w 82"/>
                  <a:gd name="T61" fmla="*/ 109 h 159"/>
                  <a:gd name="T62" fmla="*/ 31 w 82"/>
                  <a:gd name="T63" fmla="*/ 99 h 159"/>
                  <a:gd name="T64" fmla="*/ 41 w 82"/>
                  <a:gd name="T65" fmla="*/ 89 h 159"/>
                  <a:gd name="T66" fmla="*/ 41 w 82"/>
                  <a:gd name="T67" fmla="*/ 77 h 159"/>
                  <a:gd name="T68" fmla="*/ 8 w 82"/>
                  <a:gd name="T69" fmla="*/ 77 h 159"/>
                  <a:gd name="T70" fmla="*/ 8 w 82"/>
                  <a:gd name="T71" fmla="*/ 46 h 159"/>
                  <a:gd name="T72" fmla="*/ 8 w 82"/>
                  <a:gd name="T73" fmla="*/ 46 h 159"/>
                  <a:gd name="T74" fmla="*/ 41 w 82"/>
                  <a:gd name="T75" fmla="*/ 46 h 159"/>
                  <a:gd name="T76" fmla="*/ 41 w 82"/>
                  <a:gd name="T77" fmla="*/ 39 h 159"/>
                  <a:gd name="T78" fmla="*/ 8 w 82"/>
                  <a:gd name="T79" fmla="*/ 39 h 159"/>
                  <a:gd name="T80" fmla="*/ 8 w 82"/>
                  <a:gd name="T81" fmla="*/ 9 h 159"/>
                  <a:gd name="T82" fmla="*/ 8 w 82"/>
                  <a:gd name="T83" fmla="*/ 9 h 159"/>
                  <a:gd name="T84" fmla="*/ 41 w 82"/>
                  <a:gd name="T85" fmla="*/ 9 h 159"/>
                  <a:gd name="T86" fmla="*/ 41 w 82"/>
                  <a:gd name="T87" fmla="*/ 0 h 159"/>
                  <a:gd name="T88" fmla="*/ 0 w 82"/>
                  <a:gd name="T89" fmla="*/ 0 h 159"/>
                  <a:gd name="T90" fmla="*/ 0 w 82"/>
                  <a:gd name="T91"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59">
                    <a:moveTo>
                      <a:pt x="41" y="159"/>
                    </a:moveTo>
                    <a:cubicBezTo>
                      <a:pt x="82" y="159"/>
                      <a:pt x="82" y="159"/>
                      <a:pt x="82" y="159"/>
                    </a:cubicBezTo>
                    <a:cubicBezTo>
                      <a:pt x="82" y="0"/>
                      <a:pt x="82" y="0"/>
                      <a:pt x="82" y="0"/>
                    </a:cubicBezTo>
                    <a:cubicBezTo>
                      <a:pt x="41" y="0"/>
                      <a:pt x="41" y="0"/>
                      <a:pt x="41" y="0"/>
                    </a:cubicBezTo>
                    <a:cubicBezTo>
                      <a:pt x="41" y="9"/>
                      <a:pt x="41" y="9"/>
                      <a:pt x="41" y="9"/>
                    </a:cubicBezTo>
                    <a:cubicBezTo>
                      <a:pt x="73" y="9"/>
                      <a:pt x="73" y="9"/>
                      <a:pt x="73" y="9"/>
                    </a:cubicBezTo>
                    <a:cubicBezTo>
                      <a:pt x="73" y="39"/>
                      <a:pt x="73" y="39"/>
                      <a:pt x="73" y="39"/>
                    </a:cubicBezTo>
                    <a:cubicBezTo>
                      <a:pt x="41" y="39"/>
                      <a:pt x="41" y="39"/>
                      <a:pt x="41" y="39"/>
                    </a:cubicBezTo>
                    <a:cubicBezTo>
                      <a:pt x="41" y="46"/>
                      <a:pt x="41" y="46"/>
                      <a:pt x="41" y="46"/>
                    </a:cubicBezTo>
                    <a:cubicBezTo>
                      <a:pt x="73" y="46"/>
                      <a:pt x="73" y="46"/>
                      <a:pt x="73" y="46"/>
                    </a:cubicBezTo>
                    <a:cubicBezTo>
                      <a:pt x="73" y="77"/>
                      <a:pt x="73" y="77"/>
                      <a:pt x="73" y="77"/>
                    </a:cubicBezTo>
                    <a:cubicBezTo>
                      <a:pt x="41" y="77"/>
                      <a:pt x="41" y="77"/>
                      <a:pt x="41" y="77"/>
                    </a:cubicBezTo>
                    <a:cubicBezTo>
                      <a:pt x="41" y="89"/>
                      <a:pt x="41" y="89"/>
                      <a:pt x="41" y="89"/>
                    </a:cubicBezTo>
                    <a:cubicBezTo>
                      <a:pt x="41" y="89"/>
                      <a:pt x="41" y="89"/>
                      <a:pt x="41" y="89"/>
                    </a:cubicBezTo>
                    <a:cubicBezTo>
                      <a:pt x="46" y="89"/>
                      <a:pt x="51" y="94"/>
                      <a:pt x="51" y="99"/>
                    </a:cubicBezTo>
                    <a:cubicBezTo>
                      <a:pt x="51" y="105"/>
                      <a:pt x="46" y="109"/>
                      <a:pt x="41" y="109"/>
                    </a:cubicBezTo>
                    <a:cubicBezTo>
                      <a:pt x="41" y="109"/>
                      <a:pt x="41" y="109"/>
                      <a:pt x="41" y="109"/>
                    </a:cubicBezTo>
                    <a:cubicBezTo>
                      <a:pt x="41" y="109"/>
                      <a:pt x="41" y="109"/>
                      <a:pt x="41" y="109"/>
                    </a:cubicBezTo>
                    <a:cubicBezTo>
                      <a:pt x="41" y="124"/>
                      <a:pt x="41" y="124"/>
                      <a:pt x="41" y="124"/>
                    </a:cubicBezTo>
                    <a:cubicBezTo>
                      <a:pt x="41" y="124"/>
                      <a:pt x="41" y="124"/>
                      <a:pt x="41" y="124"/>
                    </a:cubicBezTo>
                    <a:cubicBezTo>
                      <a:pt x="46" y="124"/>
                      <a:pt x="51" y="129"/>
                      <a:pt x="51" y="134"/>
                    </a:cubicBezTo>
                    <a:cubicBezTo>
                      <a:pt x="51" y="140"/>
                      <a:pt x="46" y="145"/>
                      <a:pt x="41" y="145"/>
                    </a:cubicBezTo>
                    <a:cubicBezTo>
                      <a:pt x="41" y="145"/>
                      <a:pt x="41" y="145"/>
                      <a:pt x="41" y="145"/>
                    </a:cubicBezTo>
                    <a:cubicBezTo>
                      <a:pt x="41" y="145"/>
                      <a:pt x="41" y="145"/>
                      <a:pt x="41" y="145"/>
                    </a:cubicBezTo>
                    <a:lnTo>
                      <a:pt x="41" y="159"/>
                    </a:lnTo>
                    <a:close/>
                    <a:moveTo>
                      <a:pt x="0" y="159"/>
                    </a:moveTo>
                    <a:cubicBezTo>
                      <a:pt x="41" y="159"/>
                      <a:pt x="41" y="159"/>
                      <a:pt x="41" y="159"/>
                    </a:cubicBezTo>
                    <a:cubicBezTo>
                      <a:pt x="41" y="145"/>
                      <a:pt x="41" y="145"/>
                      <a:pt x="41" y="145"/>
                    </a:cubicBezTo>
                    <a:cubicBezTo>
                      <a:pt x="35" y="145"/>
                      <a:pt x="31" y="140"/>
                      <a:pt x="31" y="134"/>
                    </a:cubicBezTo>
                    <a:cubicBezTo>
                      <a:pt x="31" y="129"/>
                      <a:pt x="35" y="124"/>
                      <a:pt x="41" y="124"/>
                    </a:cubicBezTo>
                    <a:cubicBezTo>
                      <a:pt x="41" y="109"/>
                      <a:pt x="41" y="109"/>
                      <a:pt x="41" y="109"/>
                    </a:cubicBezTo>
                    <a:cubicBezTo>
                      <a:pt x="35" y="109"/>
                      <a:pt x="31" y="105"/>
                      <a:pt x="31" y="99"/>
                    </a:cubicBezTo>
                    <a:cubicBezTo>
                      <a:pt x="31" y="94"/>
                      <a:pt x="35" y="89"/>
                      <a:pt x="41" y="89"/>
                    </a:cubicBezTo>
                    <a:cubicBezTo>
                      <a:pt x="41" y="77"/>
                      <a:pt x="41" y="77"/>
                      <a:pt x="41" y="77"/>
                    </a:cubicBezTo>
                    <a:cubicBezTo>
                      <a:pt x="8" y="77"/>
                      <a:pt x="8" y="77"/>
                      <a:pt x="8" y="77"/>
                    </a:cubicBezTo>
                    <a:cubicBezTo>
                      <a:pt x="8" y="46"/>
                      <a:pt x="8" y="46"/>
                      <a:pt x="8" y="46"/>
                    </a:cubicBezTo>
                    <a:cubicBezTo>
                      <a:pt x="8" y="46"/>
                      <a:pt x="8" y="46"/>
                      <a:pt x="8" y="46"/>
                    </a:cubicBezTo>
                    <a:cubicBezTo>
                      <a:pt x="41" y="46"/>
                      <a:pt x="41" y="46"/>
                      <a:pt x="41" y="46"/>
                    </a:cubicBezTo>
                    <a:cubicBezTo>
                      <a:pt x="41" y="39"/>
                      <a:pt x="41" y="39"/>
                      <a:pt x="41" y="39"/>
                    </a:cubicBezTo>
                    <a:cubicBezTo>
                      <a:pt x="8" y="39"/>
                      <a:pt x="8" y="39"/>
                      <a:pt x="8" y="39"/>
                    </a:cubicBezTo>
                    <a:cubicBezTo>
                      <a:pt x="8" y="9"/>
                      <a:pt x="8" y="9"/>
                      <a:pt x="8" y="9"/>
                    </a:cubicBezTo>
                    <a:cubicBezTo>
                      <a:pt x="8" y="9"/>
                      <a:pt x="8" y="9"/>
                      <a:pt x="8" y="9"/>
                    </a:cubicBezTo>
                    <a:cubicBezTo>
                      <a:pt x="41" y="9"/>
                      <a:pt x="41" y="9"/>
                      <a:pt x="41" y="9"/>
                    </a:cubicBezTo>
                    <a:cubicBezTo>
                      <a:pt x="41" y="0"/>
                      <a:pt x="41" y="0"/>
                      <a:pt x="41" y="0"/>
                    </a:cubicBezTo>
                    <a:cubicBezTo>
                      <a:pt x="0" y="0"/>
                      <a:pt x="0" y="0"/>
                      <a:pt x="0" y="0"/>
                    </a:cubicBez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19" name="Freeform 94"/>
              <p:cNvSpPr/>
              <p:nvPr/>
            </p:nvSpPr>
            <p:spPr bwMode="auto">
              <a:xfrm>
                <a:off x="8277225" y="842963"/>
                <a:ext cx="127000" cy="598488"/>
              </a:xfrm>
              <a:custGeom>
                <a:avLst/>
                <a:gdLst>
                  <a:gd name="T0" fmla="*/ 80 w 80"/>
                  <a:gd name="T1" fmla="*/ 355 h 377"/>
                  <a:gd name="T2" fmla="*/ 80 w 80"/>
                  <a:gd name="T3" fmla="*/ 64 h 377"/>
                  <a:gd name="T4" fmla="*/ 0 w 80"/>
                  <a:gd name="T5" fmla="*/ 0 h 377"/>
                  <a:gd name="T6" fmla="*/ 0 w 80"/>
                  <a:gd name="T7" fmla="*/ 377 h 377"/>
                  <a:gd name="T8" fmla="*/ 80 w 80"/>
                  <a:gd name="T9" fmla="*/ 355 h 377"/>
                </a:gdLst>
                <a:ahLst/>
                <a:cxnLst>
                  <a:cxn ang="0">
                    <a:pos x="T0" y="T1"/>
                  </a:cxn>
                  <a:cxn ang="0">
                    <a:pos x="T2" y="T3"/>
                  </a:cxn>
                  <a:cxn ang="0">
                    <a:pos x="T4" y="T5"/>
                  </a:cxn>
                  <a:cxn ang="0">
                    <a:pos x="T6" y="T7"/>
                  </a:cxn>
                  <a:cxn ang="0">
                    <a:pos x="T8" y="T9"/>
                  </a:cxn>
                </a:cxnLst>
                <a:rect l="0" t="0" r="r" b="b"/>
                <a:pathLst>
                  <a:path w="80" h="377">
                    <a:moveTo>
                      <a:pt x="80" y="355"/>
                    </a:moveTo>
                    <a:lnTo>
                      <a:pt x="80" y="64"/>
                    </a:lnTo>
                    <a:lnTo>
                      <a:pt x="0" y="0"/>
                    </a:lnTo>
                    <a:lnTo>
                      <a:pt x="0" y="377"/>
                    </a:lnTo>
                    <a:lnTo>
                      <a:pt x="80"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0" name="Rectangle 95"/>
              <p:cNvSpPr>
                <a:spLocks noChangeArrowheads="1"/>
              </p:cNvSpPr>
              <p:nvPr/>
            </p:nvSpPr>
            <p:spPr bwMode="auto">
              <a:xfrm>
                <a:off x="7991475" y="892175"/>
                <a:ext cx="214313" cy="82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1" name="Rectangle 96"/>
              <p:cNvSpPr>
                <a:spLocks noChangeArrowheads="1"/>
              </p:cNvSpPr>
              <p:nvPr/>
            </p:nvSpPr>
            <p:spPr bwMode="auto">
              <a:xfrm>
                <a:off x="7991475" y="1035050"/>
                <a:ext cx="214313" cy="79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2" name="Rectangle 97"/>
              <p:cNvSpPr>
                <a:spLocks noChangeArrowheads="1"/>
              </p:cNvSpPr>
              <p:nvPr/>
            </p:nvSpPr>
            <p:spPr bwMode="auto">
              <a:xfrm>
                <a:off x="9740900" y="306388"/>
                <a:ext cx="85725" cy="571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3" name="Rectangle 98"/>
              <p:cNvSpPr>
                <a:spLocks noChangeArrowheads="1"/>
              </p:cNvSpPr>
              <p:nvPr/>
            </p:nvSpPr>
            <p:spPr bwMode="auto">
              <a:xfrm>
                <a:off x="9617075" y="617538"/>
                <a:ext cx="85725" cy="260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4" name="Rectangle 99"/>
              <p:cNvSpPr>
                <a:spLocks noChangeArrowheads="1"/>
              </p:cNvSpPr>
              <p:nvPr/>
            </p:nvSpPr>
            <p:spPr bwMode="auto">
              <a:xfrm>
                <a:off x="9493250" y="388938"/>
                <a:ext cx="85725" cy="488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5" name="Rectangle 100"/>
              <p:cNvSpPr>
                <a:spLocks noChangeArrowheads="1"/>
              </p:cNvSpPr>
              <p:nvPr/>
            </p:nvSpPr>
            <p:spPr bwMode="auto">
              <a:xfrm>
                <a:off x="9366250" y="542925"/>
                <a:ext cx="85725" cy="334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6" name="Rectangle 101"/>
              <p:cNvSpPr>
                <a:spLocks noChangeArrowheads="1"/>
              </p:cNvSpPr>
              <p:nvPr/>
            </p:nvSpPr>
            <p:spPr bwMode="auto">
              <a:xfrm>
                <a:off x="9242425" y="490538"/>
                <a:ext cx="85725"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7" name="Rectangle 102"/>
              <p:cNvSpPr>
                <a:spLocks noChangeArrowheads="1"/>
              </p:cNvSpPr>
              <p:nvPr/>
            </p:nvSpPr>
            <p:spPr bwMode="auto">
              <a:xfrm>
                <a:off x="9740900" y="238125"/>
                <a:ext cx="857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8" name="Rectangle 103"/>
              <p:cNvSpPr>
                <a:spLocks noChangeArrowheads="1"/>
              </p:cNvSpPr>
              <p:nvPr/>
            </p:nvSpPr>
            <p:spPr bwMode="auto">
              <a:xfrm>
                <a:off x="9493250" y="328613"/>
                <a:ext cx="857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29" name="Rectangle 104"/>
              <p:cNvSpPr>
                <a:spLocks noChangeArrowheads="1"/>
              </p:cNvSpPr>
              <p:nvPr/>
            </p:nvSpPr>
            <p:spPr bwMode="auto">
              <a:xfrm>
                <a:off x="9366250" y="479425"/>
                <a:ext cx="857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0" name="Rectangle 105"/>
              <p:cNvSpPr>
                <a:spLocks noChangeArrowheads="1"/>
              </p:cNvSpPr>
              <p:nvPr/>
            </p:nvSpPr>
            <p:spPr bwMode="auto">
              <a:xfrm>
                <a:off x="9242425" y="427038"/>
                <a:ext cx="857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1" name="Rectangle 106"/>
              <p:cNvSpPr>
                <a:spLocks noChangeArrowheads="1"/>
              </p:cNvSpPr>
              <p:nvPr/>
            </p:nvSpPr>
            <p:spPr bwMode="auto">
              <a:xfrm>
                <a:off x="9617075" y="554038"/>
                <a:ext cx="857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2" name="Freeform 107"/>
              <p:cNvSpPr>
                <a:spLocks noEditPoints="1"/>
              </p:cNvSpPr>
              <p:nvPr/>
            </p:nvSpPr>
            <p:spPr bwMode="auto">
              <a:xfrm>
                <a:off x="5202238" y="708025"/>
                <a:ext cx="649288" cy="650875"/>
              </a:xfrm>
              <a:custGeom>
                <a:avLst/>
                <a:gdLst>
                  <a:gd name="T0" fmla="*/ 173 w 173"/>
                  <a:gd name="T1" fmla="*/ 0 h 173"/>
                  <a:gd name="T2" fmla="*/ 87 w 173"/>
                  <a:gd name="T3" fmla="*/ 0 h 173"/>
                  <a:gd name="T4" fmla="*/ 87 w 173"/>
                  <a:gd name="T5" fmla="*/ 14 h 173"/>
                  <a:gd name="T6" fmla="*/ 87 w 173"/>
                  <a:gd name="T7" fmla="*/ 14 h 173"/>
                  <a:gd name="T8" fmla="*/ 87 w 173"/>
                  <a:gd name="T9" fmla="*/ 14 h 173"/>
                  <a:gd name="T10" fmla="*/ 101 w 173"/>
                  <a:gd name="T11" fmla="*/ 28 h 173"/>
                  <a:gd name="T12" fmla="*/ 87 w 173"/>
                  <a:gd name="T13" fmla="*/ 41 h 173"/>
                  <a:gd name="T14" fmla="*/ 87 w 173"/>
                  <a:gd name="T15" fmla="*/ 41 h 173"/>
                  <a:gd name="T16" fmla="*/ 87 w 173"/>
                  <a:gd name="T17" fmla="*/ 53 h 173"/>
                  <a:gd name="T18" fmla="*/ 110 w 173"/>
                  <a:gd name="T19" fmla="*/ 53 h 173"/>
                  <a:gd name="T20" fmla="*/ 110 w 173"/>
                  <a:gd name="T21" fmla="*/ 66 h 173"/>
                  <a:gd name="T22" fmla="*/ 110 w 173"/>
                  <a:gd name="T23" fmla="*/ 66 h 173"/>
                  <a:gd name="T24" fmla="*/ 95 w 173"/>
                  <a:gd name="T25" fmla="*/ 66 h 173"/>
                  <a:gd name="T26" fmla="*/ 95 w 173"/>
                  <a:gd name="T27" fmla="*/ 146 h 173"/>
                  <a:gd name="T28" fmla="*/ 110 w 173"/>
                  <a:gd name="T29" fmla="*/ 146 h 173"/>
                  <a:gd name="T30" fmla="*/ 110 w 173"/>
                  <a:gd name="T31" fmla="*/ 159 h 173"/>
                  <a:gd name="T32" fmla="*/ 87 w 173"/>
                  <a:gd name="T33" fmla="*/ 159 h 173"/>
                  <a:gd name="T34" fmla="*/ 87 w 173"/>
                  <a:gd name="T35" fmla="*/ 173 h 173"/>
                  <a:gd name="T36" fmla="*/ 173 w 173"/>
                  <a:gd name="T37" fmla="*/ 173 h 173"/>
                  <a:gd name="T38" fmla="*/ 173 w 173"/>
                  <a:gd name="T39" fmla="*/ 0 h 173"/>
                  <a:gd name="T40" fmla="*/ 87 w 173"/>
                  <a:gd name="T41" fmla="*/ 0 h 173"/>
                  <a:gd name="T42" fmla="*/ 0 w 173"/>
                  <a:gd name="T43" fmla="*/ 0 h 173"/>
                  <a:gd name="T44" fmla="*/ 0 w 173"/>
                  <a:gd name="T45" fmla="*/ 173 h 173"/>
                  <a:gd name="T46" fmla="*/ 87 w 173"/>
                  <a:gd name="T47" fmla="*/ 173 h 173"/>
                  <a:gd name="T48" fmla="*/ 87 w 173"/>
                  <a:gd name="T49" fmla="*/ 159 h 173"/>
                  <a:gd name="T50" fmla="*/ 65 w 173"/>
                  <a:gd name="T51" fmla="*/ 159 h 173"/>
                  <a:gd name="T52" fmla="*/ 65 w 173"/>
                  <a:gd name="T53" fmla="*/ 146 h 173"/>
                  <a:gd name="T54" fmla="*/ 80 w 173"/>
                  <a:gd name="T55" fmla="*/ 146 h 173"/>
                  <a:gd name="T56" fmla="*/ 80 w 173"/>
                  <a:gd name="T57" fmla="*/ 66 h 173"/>
                  <a:gd name="T58" fmla="*/ 65 w 173"/>
                  <a:gd name="T59" fmla="*/ 66 h 173"/>
                  <a:gd name="T60" fmla="*/ 65 w 173"/>
                  <a:gd name="T61" fmla="*/ 53 h 173"/>
                  <a:gd name="T62" fmla="*/ 87 w 173"/>
                  <a:gd name="T63" fmla="*/ 53 h 173"/>
                  <a:gd name="T64" fmla="*/ 87 w 173"/>
                  <a:gd name="T65" fmla="*/ 41 h 173"/>
                  <a:gd name="T66" fmla="*/ 74 w 173"/>
                  <a:gd name="T67" fmla="*/ 28 h 173"/>
                  <a:gd name="T68" fmla="*/ 87 w 173"/>
                  <a:gd name="T69" fmla="*/ 14 h 173"/>
                  <a:gd name="T70" fmla="*/ 87 w 173"/>
                  <a:gd name="T7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173">
                    <a:moveTo>
                      <a:pt x="173" y="0"/>
                    </a:moveTo>
                    <a:cubicBezTo>
                      <a:pt x="87" y="0"/>
                      <a:pt x="87" y="0"/>
                      <a:pt x="87" y="0"/>
                    </a:cubicBezTo>
                    <a:cubicBezTo>
                      <a:pt x="87" y="14"/>
                      <a:pt x="87" y="14"/>
                      <a:pt x="87" y="14"/>
                    </a:cubicBezTo>
                    <a:cubicBezTo>
                      <a:pt x="87" y="14"/>
                      <a:pt x="87" y="14"/>
                      <a:pt x="87" y="14"/>
                    </a:cubicBezTo>
                    <a:cubicBezTo>
                      <a:pt x="87" y="14"/>
                      <a:pt x="87" y="14"/>
                      <a:pt x="87" y="14"/>
                    </a:cubicBezTo>
                    <a:cubicBezTo>
                      <a:pt x="95" y="14"/>
                      <a:pt x="101" y="20"/>
                      <a:pt x="101" y="28"/>
                    </a:cubicBezTo>
                    <a:cubicBezTo>
                      <a:pt x="101" y="35"/>
                      <a:pt x="95" y="41"/>
                      <a:pt x="87" y="41"/>
                    </a:cubicBezTo>
                    <a:cubicBezTo>
                      <a:pt x="87" y="41"/>
                      <a:pt x="87" y="41"/>
                      <a:pt x="87" y="41"/>
                    </a:cubicBezTo>
                    <a:cubicBezTo>
                      <a:pt x="87" y="53"/>
                      <a:pt x="87" y="53"/>
                      <a:pt x="87" y="53"/>
                    </a:cubicBezTo>
                    <a:cubicBezTo>
                      <a:pt x="110" y="53"/>
                      <a:pt x="110" y="53"/>
                      <a:pt x="110" y="53"/>
                    </a:cubicBezTo>
                    <a:cubicBezTo>
                      <a:pt x="110" y="66"/>
                      <a:pt x="110" y="66"/>
                      <a:pt x="110" y="66"/>
                    </a:cubicBezTo>
                    <a:cubicBezTo>
                      <a:pt x="110" y="66"/>
                      <a:pt x="110" y="66"/>
                      <a:pt x="110" y="66"/>
                    </a:cubicBezTo>
                    <a:cubicBezTo>
                      <a:pt x="95" y="66"/>
                      <a:pt x="95" y="66"/>
                      <a:pt x="95" y="66"/>
                    </a:cubicBezTo>
                    <a:cubicBezTo>
                      <a:pt x="95" y="146"/>
                      <a:pt x="95" y="146"/>
                      <a:pt x="95" y="146"/>
                    </a:cubicBezTo>
                    <a:cubicBezTo>
                      <a:pt x="110" y="146"/>
                      <a:pt x="110" y="146"/>
                      <a:pt x="110" y="146"/>
                    </a:cubicBezTo>
                    <a:cubicBezTo>
                      <a:pt x="110" y="159"/>
                      <a:pt x="110" y="159"/>
                      <a:pt x="110" y="159"/>
                    </a:cubicBezTo>
                    <a:cubicBezTo>
                      <a:pt x="87" y="159"/>
                      <a:pt x="87" y="159"/>
                      <a:pt x="87" y="159"/>
                    </a:cubicBezTo>
                    <a:cubicBezTo>
                      <a:pt x="87" y="173"/>
                      <a:pt x="87" y="173"/>
                      <a:pt x="87" y="173"/>
                    </a:cubicBezTo>
                    <a:cubicBezTo>
                      <a:pt x="173" y="173"/>
                      <a:pt x="173" y="173"/>
                      <a:pt x="173" y="173"/>
                    </a:cubicBezTo>
                    <a:lnTo>
                      <a:pt x="173" y="0"/>
                    </a:lnTo>
                    <a:close/>
                    <a:moveTo>
                      <a:pt x="87" y="0"/>
                    </a:moveTo>
                    <a:cubicBezTo>
                      <a:pt x="0" y="0"/>
                      <a:pt x="0" y="0"/>
                      <a:pt x="0" y="0"/>
                    </a:cubicBezTo>
                    <a:cubicBezTo>
                      <a:pt x="0" y="173"/>
                      <a:pt x="0" y="173"/>
                      <a:pt x="0" y="173"/>
                    </a:cubicBezTo>
                    <a:cubicBezTo>
                      <a:pt x="87" y="173"/>
                      <a:pt x="87" y="173"/>
                      <a:pt x="87" y="173"/>
                    </a:cubicBezTo>
                    <a:cubicBezTo>
                      <a:pt x="87" y="159"/>
                      <a:pt x="87" y="159"/>
                      <a:pt x="87" y="159"/>
                    </a:cubicBezTo>
                    <a:cubicBezTo>
                      <a:pt x="65" y="159"/>
                      <a:pt x="65" y="159"/>
                      <a:pt x="65" y="159"/>
                    </a:cubicBezTo>
                    <a:cubicBezTo>
                      <a:pt x="65" y="146"/>
                      <a:pt x="65" y="146"/>
                      <a:pt x="65" y="146"/>
                    </a:cubicBezTo>
                    <a:cubicBezTo>
                      <a:pt x="80" y="146"/>
                      <a:pt x="80" y="146"/>
                      <a:pt x="80" y="146"/>
                    </a:cubicBezTo>
                    <a:cubicBezTo>
                      <a:pt x="80" y="66"/>
                      <a:pt x="80" y="66"/>
                      <a:pt x="80" y="66"/>
                    </a:cubicBezTo>
                    <a:cubicBezTo>
                      <a:pt x="65" y="66"/>
                      <a:pt x="65" y="66"/>
                      <a:pt x="65" y="66"/>
                    </a:cubicBezTo>
                    <a:cubicBezTo>
                      <a:pt x="65" y="53"/>
                      <a:pt x="65" y="53"/>
                      <a:pt x="65" y="53"/>
                    </a:cubicBezTo>
                    <a:cubicBezTo>
                      <a:pt x="87" y="53"/>
                      <a:pt x="87" y="53"/>
                      <a:pt x="87" y="53"/>
                    </a:cubicBezTo>
                    <a:cubicBezTo>
                      <a:pt x="87" y="41"/>
                      <a:pt x="87" y="41"/>
                      <a:pt x="87" y="41"/>
                    </a:cubicBezTo>
                    <a:cubicBezTo>
                      <a:pt x="80" y="41"/>
                      <a:pt x="74" y="35"/>
                      <a:pt x="74" y="28"/>
                    </a:cubicBezTo>
                    <a:cubicBezTo>
                      <a:pt x="74" y="20"/>
                      <a:pt x="80" y="14"/>
                      <a:pt x="87" y="14"/>
                    </a:cubicBezTo>
                    <a:lnTo>
                      <a:pt x="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3" name="Oval 108"/>
              <p:cNvSpPr>
                <a:spLocks noChangeArrowheads="1"/>
              </p:cNvSpPr>
              <p:nvPr/>
            </p:nvSpPr>
            <p:spPr bwMode="auto">
              <a:xfrm>
                <a:off x="5934075" y="1636713"/>
                <a:ext cx="173038" cy="173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4" name="Freeform 109"/>
              <p:cNvSpPr>
                <a:spLocks noEditPoints="1"/>
              </p:cNvSpPr>
              <p:nvPr/>
            </p:nvSpPr>
            <p:spPr bwMode="auto">
              <a:xfrm>
                <a:off x="5859463" y="1557338"/>
                <a:ext cx="322263" cy="477838"/>
              </a:xfrm>
              <a:custGeom>
                <a:avLst/>
                <a:gdLst>
                  <a:gd name="T0" fmla="*/ 86 w 86"/>
                  <a:gd name="T1" fmla="*/ 0 h 127"/>
                  <a:gd name="T2" fmla="*/ 43 w 86"/>
                  <a:gd name="T3" fmla="*/ 0 h 127"/>
                  <a:gd name="T4" fmla="*/ 43 w 86"/>
                  <a:gd name="T5" fmla="*/ 11 h 127"/>
                  <a:gd name="T6" fmla="*/ 43 w 86"/>
                  <a:gd name="T7" fmla="*/ 11 h 127"/>
                  <a:gd name="T8" fmla="*/ 77 w 86"/>
                  <a:gd name="T9" fmla="*/ 44 h 127"/>
                  <a:gd name="T10" fmla="*/ 43 w 86"/>
                  <a:gd name="T11" fmla="*/ 78 h 127"/>
                  <a:gd name="T12" fmla="*/ 43 w 86"/>
                  <a:gd name="T13" fmla="*/ 78 h 127"/>
                  <a:gd name="T14" fmla="*/ 43 w 86"/>
                  <a:gd name="T15" fmla="*/ 78 h 127"/>
                  <a:gd name="T16" fmla="*/ 43 w 86"/>
                  <a:gd name="T17" fmla="*/ 93 h 127"/>
                  <a:gd name="T18" fmla="*/ 43 w 86"/>
                  <a:gd name="T19" fmla="*/ 93 h 127"/>
                  <a:gd name="T20" fmla="*/ 55 w 86"/>
                  <a:gd name="T21" fmla="*/ 104 h 127"/>
                  <a:gd name="T22" fmla="*/ 43 w 86"/>
                  <a:gd name="T23" fmla="*/ 115 h 127"/>
                  <a:gd name="T24" fmla="*/ 43 w 86"/>
                  <a:gd name="T25" fmla="*/ 115 h 127"/>
                  <a:gd name="T26" fmla="*/ 43 w 86"/>
                  <a:gd name="T27" fmla="*/ 115 h 127"/>
                  <a:gd name="T28" fmla="*/ 43 w 86"/>
                  <a:gd name="T29" fmla="*/ 127 h 127"/>
                  <a:gd name="T30" fmla="*/ 86 w 86"/>
                  <a:gd name="T31" fmla="*/ 127 h 127"/>
                  <a:gd name="T32" fmla="*/ 86 w 86"/>
                  <a:gd name="T33" fmla="*/ 0 h 127"/>
                  <a:gd name="T34" fmla="*/ 43 w 86"/>
                  <a:gd name="T35" fmla="*/ 0 h 127"/>
                  <a:gd name="T36" fmla="*/ 0 w 86"/>
                  <a:gd name="T37" fmla="*/ 0 h 127"/>
                  <a:gd name="T38" fmla="*/ 0 w 86"/>
                  <a:gd name="T39" fmla="*/ 127 h 127"/>
                  <a:gd name="T40" fmla="*/ 43 w 86"/>
                  <a:gd name="T41" fmla="*/ 127 h 127"/>
                  <a:gd name="T42" fmla="*/ 43 w 86"/>
                  <a:gd name="T43" fmla="*/ 115 h 127"/>
                  <a:gd name="T44" fmla="*/ 32 w 86"/>
                  <a:gd name="T45" fmla="*/ 104 h 127"/>
                  <a:gd name="T46" fmla="*/ 43 w 86"/>
                  <a:gd name="T47" fmla="*/ 93 h 127"/>
                  <a:gd name="T48" fmla="*/ 43 w 86"/>
                  <a:gd name="T49" fmla="*/ 78 h 127"/>
                  <a:gd name="T50" fmla="*/ 9 w 86"/>
                  <a:gd name="T51" fmla="*/ 44 h 127"/>
                  <a:gd name="T52" fmla="*/ 43 w 86"/>
                  <a:gd name="T53" fmla="*/ 11 h 127"/>
                  <a:gd name="T54" fmla="*/ 43 w 86"/>
                  <a:gd name="T5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7">
                    <a:moveTo>
                      <a:pt x="86" y="0"/>
                    </a:moveTo>
                    <a:cubicBezTo>
                      <a:pt x="43" y="0"/>
                      <a:pt x="43" y="0"/>
                      <a:pt x="43" y="0"/>
                    </a:cubicBezTo>
                    <a:cubicBezTo>
                      <a:pt x="43" y="11"/>
                      <a:pt x="43" y="11"/>
                      <a:pt x="43" y="11"/>
                    </a:cubicBezTo>
                    <a:cubicBezTo>
                      <a:pt x="43" y="11"/>
                      <a:pt x="43" y="11"/>
                      <a:pt x="43" y="11"/>
                    </a:cubicBezTo>
                    <a:cubicBezTo>
                      <a:pt x="62" y="11"/>
                      <a:pt x="77" y="26"/>
                      <a:pt x="77" y="44"/>
                    </a:cubicBezTo>
                    <a:cubicBezTo>
                      <a:pt x="77" y="63"/>
                      <a:pt x="62" y="78"/>
                      <a:pt x="43" y="78"/>
                    </a:cubicBezTo>
                    <a:cubicBezTo>
                      <a:pt x="43" y="78"/>
                      <a:pt x="43" y="78"/>
                      <a:pt x="43" y="78"/>
                    </a:cubicBezTo>
                    <a:cubicBezTo>
                      <a:pt x="43" y="78"/>
                      <a:pt x="43" y="78"/>
                      <a:pt x="43" y="78"/>
                    </a:cubicBezTo>
                    <a:cubicBezTo>
                      <a:pt x="43" y="93"/>
                      <a:pt x="43" y="93"/>
                      <a:pt x="43" y="93"/>
                    </a:cubicBezTo>
                    <a:cubicBezTo>
                      <a:pt x="43" y="93"/>
                      <a:pt x="43" y="93"/>
                      <a:pt x="43" y="93"/>
                    </a:cubicBezTo>
                    <a:cubicBezTo>
                      <a:pt x="49" y="93"/>
                      <a:pt x="55" y="98"/>
                      <a:pt x="55" y="104"/>
                    </a:cubicBezTo>
                    <a:cubicBezTo>
                      <a:pt x="55" y="110"/>
                      <a:pt x="49" y="115"/>
                      <a:pt x="43" y="115"/>
                    </a:cubicBezTo>
                    <a:cubicBezTo>
                      <a:pt x="43" y="115"/>
                      <a:pt x="43" y="115"/>
                      <a:pt x="43" y="115"/>
                    </a:cubicBezTo>
                    <a:cubicBezTo>
                      <a:pt x="43" y="115"/>
                      <a:pt x="43" y="115"/>
                      <a:pt x="43" y="115"/>
                    </a:cubicBezTo>
                    <a:cubicBezTo>
                      <a:pt x="43" y="127"/>
                      <a:pt x="43" y="127"/>
                      <a:pt x="43" y="127"/>
                    </a:cubicBezTo>
                    <a:cubicBezTo>
                      <a:pt x="86" y="127"/>
                      <a:pt x="86" y="127"/>
                      <a:pt x="86" y="127"/>
                    </a:cubicBezTo>
                    <a:lnTo>
                      <a:pt x="86" y="0"/>
                    </a:lnTo>
                    <a:close/>
                    <a:moveTo>
                      <a:pt x="43" y="0"/>
                    </a:moveTo>
                    <a:cubicBezTo>
                      <a:pt x="0" y="0"/>
                      <a:pt x="0" y="0"/>
                      <a:pt x="0" y="0"/>
                    </a:cubicBezTo>
                    <a:cubicBezTo>
                      <a:pt x="0" y="127"/>
                      <a:pt x="0" y="127"/>
                      <a:pt x="0" y="127"/>
                    </a:cubicBezTo>
                    <a:cubicBezTo>
                      <a:pt x="43" y="127"/>
                      <a:pt x="43" y="127"/>
                      <a:pt x="43" y="127"/>
                    </a:cubicBezTo>
                    <a:cubicBezTo>
                      <a:pt x="43" y="115"/>
                      <a:pt x="43" y="115"/>
                      <a:pt x="43" y="115"/>
                    </a:cubicBezTo>
                    <a:cubicBezTo>
                      <a:pt x="37" y="115"/>
                      <a:pt x="32" y="110"/>
                      <a:pt x="32" y="104"/>
                    </a:cubicBezTo>
                    <a:cubicBezTo>
                      <a:pt x="32" y="98"/>
                      <a:pt x="37" y="93"/>
                      <a:pt x="43" y="93"/>
                    </a:cubicBezTo>
                    <a:cubicBezTo>
                      <a:pt x="43" y="78"/>
                      <a:pt x="43" y="78"/>
                      <a:pt x="43" y="78"/>
                    </a:cubicBezTo>
                    <a:cubicBezTo>
                      <a:pt x="25" y="78"/>
                      <a:pt x="9" y="63"/>
                      <a:pt x="9" y="44"/>
                    </a:cubicBezTo>
                    <a:cubicBezTo>
                      <a:pt x="9" y="26"/>
                      <a:pt x="25" y="11"/>
                      <a:pt x="43" y="11"/>
                    </a:cubicBez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5" name="Freeform 110"/>
              <p:cNvSpPr/>
              <p:nvPr/>
            </p:nvSpPr>
            <p:spPr bwMode="auto">
              <a:xfrm>
                <a:off x="5526088" y="1504950"/>
                <a:ext cx="63500" cy="33338"/>
              </a:xfrm>
              <a:custGeom>
                <a:avLst/>
                <a:gdLst>
                  <a:gd name="T0" fmla="*/ 17 w 17"/>
                  <a:gd name="T1" fmla="*/ 7 h 9"/>
                  <a:gd name="T2" fmla="*/ 10 w 17"/>
                  <a:gd name="T3" fmla="*/ 0 h 9"/>
                  <a:gd name="T4" fmla="*/ 7 w 17"/>
                  <a:gd name="T5" fmla="*/ 0 h 9"/>
                  <a:gd name="T6" fmla="*/ 0 w 17"/>
                  <a:gd name="T7" fmla="*/ 7 h 9"/>
                  <a:gd name="T8" fmla="*/ 0 w 17"/>
                  <a:gd name="T9" fmla="*/ 9 h 9"/>
                  <a:gd name="T10" fmla="*/ 17 w 17"/>
                  <a:gd name="T11" fmla="*/ 9 h 9"/>
                  <a:gd name="T12" fmla="*/ 17 w 17"/>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17" y="7"/>
                    </a:moveTo>
                    <a:cubicBezTo>
                      <a:pt x="17" y="3"/>
                      <a:pt x="14" y="0"/>
                      <a:pt x="10" y="0"/>
                    </a:cubicBezTo>
                    <a:cubicBezTo>
                      <a:pt x="7" y="0"/>
                      <a:pt x="7" y="0"/>
                      <a:pt x="7" y="0"/>
                    </a:cubicBezTo>
                    <a:cubicBezTo>
                      <a:pt x="3" y="0"/>
                      <a:pt x="0" y="3"/>
                      <a:pt x="0" y="7"/>
                    </a:cubicBezTo>
                    <a:cubicBezTo>
                      <a:pt x="0" y="8"/>
                      <a:pt x="0" y="8"/>
                      <a:pt x="0" y="9"/>
                    </a:cubicBezTo>
                    <a:cubicBezTo>
                      <a:pt x="17" y="9"/>
                      <a:pt x="17" y="9"/>
                      <a:pt x="17" y="9"/>
                    </a:cubicBezTo>
                    <a:cubicBezTo>
                      <a:pt x="17" y="8"/>
                      <a:pt x="17" y="8"/>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6" name="Freeform 111"/>
              <p:cNvSpPr>
                <a:spLocks noEditPoints="1"/>
              </p:cNvSpPr>
              <p:nvPr/>
            </p:nvSpPr>
            <p:spPr bwMode="auto">
              <a:xfrm>
                <a:off x="5487988" y="1557338"/>
                <a:ext cx="322263" cy="477838"/>
              </a:xfrm>
              <a:custGeom>
                <a:avLst/>
                <a:gdLst>
                  <a:gd name="T0" fmla="*/ 43 w 86"/>
                  <a:gd name="T1" fmla="*/ 127 h 127"/>
                  <a:gd name="T2" fmla="*/ 86 w 86"/>
                  <a:gd name="T3" fmla="*/ 127 h 127"/>
                  <a:gd name="T4" fmla="*/ 86 w 86"/>
                  <a:gd name="T5" fmla="*/ 0 h 127"/>
                  <a:gd name="T6" fmla="*/ 43 w 86"/>
                  <a:gd name="T7" fmla="*/ 0 h 127"/>
                  <a:gd name="T8" fmla="*/ 43 w 86"/>
                  <a:gd name="T9" fmla="*/ 11 h 127"/>
                  <a:gd name="T10" fmla="*/ 43 w 86"/>
                  <a:gd name="T11" fmla="*/ 11 h 127"/>
                  <a:gd name="T12" fmla="*/ 43 w 86"/>
                  <a:gd name="T13" fmla="*/ 11 h 127"/>
                  <a:gd name="T14" fmla="*/ 77 w 86"/>
                  <a:gd name="T15" fmla="*/ 44 h 127"/>
                  <a:gd name="T16" fmla="*/ 43 w 86"/>
                  <a:gd name="T17" fmla="*/ 78 h 127"/>
                  <a:gd name="T18" fmla="*/ 43 w 86"/>
                  <a:gd name="T19" fmla="*/ 78 h 127"/>
                  <a:gd name="T20" fmla="*/ 43 w 86"/>
                  <a:gd name="T21" fmla="*/ 93 h 127"/>
                  <a:gd name="T22" fmla="*/ 43 w 86"/>
                  <a:gd name="T23" fmla="*/ 93 h 127"/>
                  <a:gd name="T24" fmla="*/ 54 w 86"/>
                  <a:gd name="T25" fmla="*/ 104 h 127"/>
                  <a:gd name="T26" fmla="*/ 43 w 86"/>
                  <a:gd name="T27" fmla="*/ 115 h 127"/>
                  <a:gd name="T28" fmla="*/ 43 w 86"/>
                  <a:gd name="T29" fmla="*/ 115 h 127"/>
                  <a:gd name="T30" fmla="*/ 43 w 86"/>
                  <a:gd name="T31" fmla="*/ 115 h 127"/>
                  <a:gd name="T32" fmla="*/ 43 w 86"/>
                  <a:gd name="T33" fmla="*/ 127 h 127"/>
                  <a:gd name="T34" fmla="*/ 0 w 86"/>
                  <a:gd name="T35" fmla="*/ 127 h 127"/>
                  <a:gd name="T36" fmla="*/ 43 w 86"/>
                  <a:gd name="T37" fmla="*/ 127 h 127"/>
                  <a:gd name="T38" fmla="*/ 43 w 86"/>
                  <a:gd name="T39" fmla="*/ 115 h 127"/>
                  <a:gd name="T40" fmla="*/ 32 w 86"/>
                  <a:gd name="T41" fmla="*/ 104 h 127"/>
                  <a:gd name="T42" fmla="*/ 43 w 86"/>
                  <a:gd name="T43" fmla="*/ 93 h 127"/>
                  <a:gd name="T44" fmla="*/ 43 w 86"/>
                  <a:gd name="T45" fmla="*/ 78 h 127"/>
                  <a:gd name="T46" fmla="*/ 9 w 86"/>
                  <a:gd name="T47" fmla="*/ 44 h 127"/>
                  <a:gd name="T48" fmla="*/ 43 w 86"/>
                  <a:gd name="T49" fmla="*/ 11 h 127"/>
                  <a:gd name="T50" fmla="*/ 43 w 86"/>
                  <a:gd name="T51" fmla="*/ 0 h 127"/>
                  <a:gd name="T52" fmla="*/ 21 w 86"/>
                  <a:gd name="T53" fmla="*/ 0 h 127"/>
                  <a:gd name="T54" fmla="*/ 16 w 86"/>
                  <a:gd name="T55" fmla="*/ 0 h 127"/>
                  <a:gd name="T56" fmla="*/ 0 w 86"/>
                  <a:gd name="T57" fmla="*/ 0 h 127"/>
                  <a:gd name="T58" fmla="*/ 0 w 86"/>
                  <a:gd name="T5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27">
                    <a:moveTo>
                      <a:pt x="43" y="127"/>
                    </a:moveTo>
                    <a:cubicBezTo>
                      <a:pt x="86" y="127"/>
                      <a:pt x="86" y="127"/>
                      <a:pt x="86" y="127"/>
                    </a:cubicBezTo>
                    <a:cubicBezTo>
                      <a:pt x="86" y="0"/>
                      <a:pt x="86" y="0"/>
                      <a:pt x="86" y="0"/>
                    </a:cubicBezTo>
                    <a:cubicBezTo>
                      <a:pt x="43" y="0"/>
                      <a:pt x="43" y="0"/>
                      <a:pt x="43" y="0"/>
                    </a:cubicBezTo>
                    <a:cubicBezTo>
                      <a:pt x="43" y="11"/>
                      <a:pt x="43" y="11"/>
                      <a:pt x="43" y="11"/>
                    </a:cubicBezTo>
                    <a:cubicBezTo>
                      <a:pt x="43" y="11"/>
                      <a:pt x="43" y="11"/>
                      <a:pt x="43" y="11"/>
                    </a:cubicBezTo>
                    <a:cubicBezTo>
                      <a:pt x="43" y="11"/>
                      <a:pt x="43" y="11"/>
                      <a:pt x="43" y="11"/>
                    </a:cubicBezTo>
                    <a:cubicBezTo>
                      <a:pt x="62" y="11"/>
                      <a:pt x="77" y="26"/>
                      <a:pt x="77" y="44"/>
                    </a:cubicBezTo>
                    <a:cubicBezTo>
                      <a:pt x="77" y="63"/>
                      <a:pt x="62" y="78"/>
                      <a:pt x="43" y="78"/>
                    </a:cubicBezTo>
                    <a:cubicBezTo>
                      <a:pt x="43" y="78"/>
                      <a:pt x="43" y="78"/>
                      <a:pt x="43" y="78"/>
                    </a:cubicBezTo>
                    <a:cubicBezTo>
                      <a:pt x="43" y="93"/>
                      <a:pt x="43" y="93"/>
                      <a:pt x="43" y="93"/>
                    </a:cubicBezTo>
                    <a:cubicBezTo>
                      <a:pt x="43" y="93"/>
                      <a:pt x="43" y="93"/>
                      <a:pt x="43" y="93"/>
                    </a:cubicBezTo>
                    <a:cubicBezTo>
                      <a:pt x="49" y="93"/>
                      <a:pt x="54" y="98"/>
                      <a:pt x="54" y="104"/>
                    </a:cubicBezTo>
                    <a:cubicBezTo>
                      <a:pt x="54" y="110"/>
                      <a:pt x="49" y="115"/>
                      <a:pt x="43" y="115"/>
                    </a:cubicBezTo>
                    <a:cubicBezTo>
                      <a:pt x="43" y="115"/>
                      <a:pt x="43" y="115"/>
                      <a:pt x="43" y="115"/>
                    </a:cubicBezTo>
                    <a:cubicBezTo>
                      <a:pt x="43" y="115"/>
                      <a:pt x="43" y="115"/>
                      <a:pt x="43" y="115"/>
                    </a:cubicBezTo>
                    <a:lnTo>
                      <a:pt x="43" y="127"/>
                    </a:lnTo>
                    <a:close/>
                    <a:moveTo>
                      <a:pt x="0" y="127"/>
                    </a:moveTo>
                    <a:cubicBezTo>
                      <a:pt x="43" y="127"/>
                      <a:pt x="43" y="127"/>
                      <a:pt x="43" y="127"/>
                    </a:cubicBezTo>
                    <a:cubicBezTo>
                      <a:pt x="43" y="115"/>
                      <a:pt x="43" y="115"/>
                      <a:pt x="43" y="115"/>
                    </a:cubicBezTo>
                    <a:cubicBezTo>
                      <a:pt x="37" y="115"/>
                      <a:pt x="32" y="110"/>
                      <a:pt x="32" y="104"/>
                    </a:cubicBezTo>
                    <a:cubicBezTo>
                      <a:pt x="32" y="98"/>
                      <a:pt x="37" y="93"/>
                      <a:pt x="43" y="93"/>
                    </a:cubicBezTo>
                    <a:cubicBezTo>
                      <a:pt x="43" y="78"/>
                      <a:pt x="43" y="78"/>
                      <a:pt x="43" y="78"/>
                    </a:cubicBezTo>
                    <a:cubicBezTo>
                      <a:pt x="24" y="78"/>
                      <a:pt x="9" y="63"/>
                      <a:pt x="9" y="44"/>
                    </a:cubicBezTo>
                    <a:cubicBezTo>
                      <a:pt x="9" y="26"/>
                      <a:pt x="24" y="11"/>
                      <a:pt x="43" y="11"/>
                    </a:cubicBezTo>
                    <a:cubicBezTo>
                      <a:pt x="43" y="0"/>
                      <a:pt x="43" y="0"/>
                      <a:pt x="43" y="0"/>
                    </a:cubicBezTo>
                    <a:cubicBezTo>
                      <a:pt x="21" y="0"/>
                      <a:pt x="21" y="0"/>
                      <a:pt x="21" y="0"/>
                    </a:cubicBezTo>
                    <a:cubicBezTo>
                      <a:pt x="16" y="0"/>
                      <a:pt x="16" y="0"/>
                      <a:pt x="16" y="0"/>
                    </a:cubicBezTo>
                    <a:cubicBezTo>
                      <a:pt x="0" y="0"/>
                      <a:pt x="0" y="0"/>
                      <a:pt x="0" y="0"/>
                    </a:cubicBezTo>
                    <a:lnTo>
                      <a:pt x="0" y="1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7" name="Oval 112"/>
              <p:cNvSpPr>
                <a:spLocks noChangeArrowheads="1"/>
              </p:cNvSpPr>
              <p:nvPr/>
            </p:nvSpPr>
            <p:spPr bwMode="auto">
              <a:xfrm>
                <a:off x="5562600" y="1636713"/>
                <a:ext cx="173038" cy="173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8" name="Freeform 113"/>
              <p:cNvSpPr/>
              <p:nvPr/>
            </p:nvSpPr>
            <p:spPr bwMode="auto">
              <a:xfrm>
                <a:off x="9361488" y="2222500"/>
                <a:ext cx="63500" cy="60325"/>
              </a:xfrm>
              <a:custGeom>
                <a:avLst/>
                <a:gdLst>
                  <a:gd name="T0" fmla="*/ 0 w 17"/>
                  <a:gd name="T1" fmla="*/ 9 h 16"/>
                  <a:gd name="T2" fmla="*/ 3 w 17"/>
                  <a:gd name="T3" fmla="*/ 11 h 16"/>
                  <a:gd name="T4" fmla="*/ 12 w 17"/>
                  <a:gd name="T5" fmla="*/ 16 h 16"/>
                  <a:gd name="T6" fmla="*/ 17 w 17"/>
                  <a:gd name="T7" fmla="*/ 7 h 16"/>
                  <a:gd name="T8" fmla="*/ 5 w 17"/>
                  <a:gd name="T9" fmla="*/ 0 h 16"/>
                  <a:gd name="T10" fmla="*/ 0 w 17"/>
                  <a:gd name="T11" fmla="*/ 9 h 16"/>
                </a:gdLst>
                <a:ahLst/>
                <a:cxnLst>
                  <a:cxn ang="0">
                    <a:pos x="T0" y="T1"/>
                  </a:cxn>
                  <a:cxn ang="0">
                    <a:pos x="T2" y="T3"/>
                  </a:cxn>
                  <a:cxn ang="0">
                    <a:pos x="T4" y="T5"/>
                  </a:cxn>
                  <a:cxn ang="0">
                    <a:pos x="T6" y="T7"/>
                  </a:cxn>
                  <a:cxn ang="0">
                    <a:pos x="T8" y="T9"/>
                  </a:cxn>
                  <a:cxn ang="0">
                    <a:pos x="T10" y="T11"/>
                  </a:cxn>
                </a:cxnLst>
                <a:rect l="0" t="0" r="r" b="b"/>
                <a:pathLst>
                  <a:path w="17" h="16">
                    <a:moveTo>
                      <a:pt x="0" y="9"/>
                    </a:moveTo>
                    <a:cubicBezTo>
                      <a:pt x="1" y="10"/>
                      <a:pt x="2" y="10"/>
                      <a:pt x="3" y="11"/>
                    </a:cubicBezTo>
                    <a:cubicBezTo>
                      <a:pt x="6" y="12"/>
                      <a:pt x="9" y="14"/>
                      <a:pt x="12" y="16"/>
                    </a:cubicBezTo>
                    <a:cubicBezTo>
                      <a:pt x="17" y="7"/>
                      <a:pt x="17" y="7"/>
                      <a:pt x="17" y="7"/>
                    </a:cubicBezTo>
                    <a:cubicBezTo>
                      <a:pt x="5" y="0"/>
                      <a:pt x="5" y="0"/>
                      <a:pt x="5" y="0"/>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39" name="Freeform 114"/>
              <p:cNvSpPr/>
              <p:nvPr/>
            </p:nvSpPr>
            <p:spPr bwMode="auto">
              <a:xfrm>
                <a:off x="8910638" y="2571750"/>
                <a:ext cx="323850" cy="236538"/>
              </a:xfrm>
              <a:custGeom>
                <a:avLst/>
                <a:gdLst>
                  <a:gd name="T0" fmla="*/ 22 w 86"/>
                  <a:gd name="T1" fmla="*/ 60 h 63"/>
                  <a:gd name="T2" fmla="*/ 38 w 86"/>
                  <a:gd name="T3" fmla="*/ 63 h 63"/>
                  <a:gd name="T4" fmla="*/ 48 w 86"/>
                  <a:gd name="T5" fmla="*/ 62 h 63"/>
                  <a:gd name="T6" fmla="*/ 67 w 86"/>
                  <a:gd name="T7" fmla="*/ 46 h 63"/>
                  <a:gd name="T8" fmla="*/ 86 w 86"/>
                  <a:gd name="T9" fmla="*/ 9 h 63"/>
                  <a:gd name="T10" fmla="*/ 79 w 86"/>
                  <a:gd name="T11" fmla="*/ 1 h 63"/>
                  <a:gd name="T12" fmla="*/ 76 w 86"/>
                  <a:gd name="T13" fmla="*/ 0 h 63"/>
                  <a:gd name="T14" fmla="*/ 55 w 86"/>
                  <a:gd name="T15" fmla="*/ 39 h 63"/>
                  <a:gd name="T16" fmla="*/ 29 w 86"/>
                  <a:gd name="T17" fmla="*/ 47 h 63"/>
                  <a:gd name="T18" fmla="*/ 21 w 86"/>
                  <a:gd name="T19" fmla="*/ 22 h 63"/>
                  <a:gd name="T20" fmla="*/ 9 w 86"/>
                  <a:gd name="T21" fmla="*/ 15 h 63"/>
                  <a:gd name="T22" fmla="*/ 22 w 86"/>
                  <a:gd name="T2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63">
                    <a:moveTo>
                      <a:pt x="22" y="60"/>
                    </a:moveTo>
                    <a:cubicBezTo>
                      <a:pt x="27" y="62"/>
                      <a:pt x="33" y="63"/>
                      <a:pt x="38" y="63"/>
                    </a:cubicBezTo>
                    <a:cubicBezTo>
                      <a:pt x="41" y="63"/>
                      <a:pt x="44" y="63"/>
                      <a:pt x="48" y="62"/>
                    </a:cubicBezTo>
                    <a:cubicBezTo>
                      <a:pt x="56" y="59"/>
                      <a:pt x="63" y="54"/>
                      <a:pt x="67" y="46"/>
                    </a:cubicBezTo>
                    <a:cubicBezTo>
                      <a:pt x="86" y="9"/>
                      <a:pt x="86" y="9"/>
                      <a:pt x="86" y="9"/>
                    </a:cubicBezTo>
                    <a:cubicBezTo>
                      <a:pt x="85" y="6"/>
                      <a:pt x="82" y="3"/>
                      <a:pt x="79" y="1"/>
                    </a:cubicBezTo>
                    <a:cubicBezTo>
                      <a:pt x="78" y="1"/>
                      <a:pt x="77" y="0"/>
                      <a:pt x="76" y="0"/>
                    </a:cubicBezTo>
                    <a:cubicBezTo>
                      <a:pt x="55" y="39"/>
                      <a:pt x="55" y="39"/>
                      <a:pt x="55" y="39"/>
                    </a:cubicBezTo>
                    <a:cubicBezTo>
                      <a:pt x="50" y="49"/>
                      <a:pt x="38" y="52"/>
                      <a:pt x="29" y="47"/>
                    </a:cubicBezTo>
                    <a:cubicBezTo>
                      <a:pt x="20" y="42"/>
                      <a:pt x="16" y="31"/>
                      <a:pt x="21" y="22"/>
                    </a:cubicBezTo>
                    <a:cubicBezTo>
                      <a:pt x="9" y="15"/>
                      <a:pt x="9" y="15"/>
                      <a:pt x="9" y="15"/>
                    </a:cubicBezTo>
                    <a:cubicBezTo>
                      <a:pt x="0" y="31"/>
                      <a:pt x="6" y="51"/>
                      <a:pt x="2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0" name="Freeform 115"/>
              <p:cNvSpPr/>
              <p:nvPr/>
            </p:nvSpPr>
            <p:spPr bwMode="auto">
              <a:xfrm>
                <a:off x="8975725" y="2247900"/>
                <a:ext cx="561975" cy="474663"/>
              </a:xfrm>
              <a:custGeom>
                <a:avLst/>
                <a:gdLst>
                  <a:gd name="T0" fmla="*/ 113 w 150"/>
                  <a:gd name="T1" fmla="*/ 13 h 126"/>
                  <a:gd name="T2" fmla="*/ 104 w 150"/>
                  <a:gd name="T3" fmla="*/ 8 h 126"/>
                  <a:gd name="T4" fmla="*/ 101 w 150"/>
                  <a:gd name="T5" fmla="*/ 6 h 126"/>
                  <a:gd name="T6" fmla="*/ 71 w 150"/>
                  <a:gd name="T7" fmla="*/ 0 h 126"/>
                  <a:gd name="T8" fmla="*/ 9 w 150"/>
                  <a:gd name="T9" fmla="*/ 37 h 126"/>
                  <a:gd name="T10" fmla="*/ 1 w 150"/>
                  <a:gd name="T11" fmla="*/ 63 h 126"/>
                  <a:gd name="T12" fmla="*/ 0 w 150"/>
                  <a:gd name="T13" fmla="*/ 68 h 126"/>
                  <a:gd name="T14" fmla="*/ 1 w 150"/>
                  <a:gd name="T15" fmla="*/ 70 h 126"/>
                  <a:gd name="T16" fmla="*/ 3 w 150"/>
                  <a:gd name="T17" fmla="*/ 69 h 126"/>
                  <a:gd name="T18" fmla="*/ 7 w 150"/>
                  <a:gd name="T19" fmla="*/ 66 h 126"/>
                  <a:gd name="T20" fmla="*/ 19 w 150"/>
                  <a:gd name="T21" fmla="*/ 62 h 126"/>
                  <a:gd name="T22" fmla="*/ 28 w 150"/>
                  <a:gd name="T23" fmla="*/ 64 h 126"/>
                  <a:gd name="T24" fmla="*/ 39 w 150"/>
                  <a:gd name="T25" fmla="*/ 83 h 126"/>
                  <a:gd name="T26" fmla="*/ 39 w 150"/>
                  <a:gd name="T27" fmla="*/ 87 h 126"/>
                  <a:gd name="T28" fmla="*/ 42 w 150"/>
                  <a:gd name="T29" fmla="*/ 85 h 126"/>
                  <a:gd name="T30" fmla="*/ 54 w 150"/>
                  <a:gd name="T31" fmla="*/ 81 h 126"/>
                  <a:gd name="T32" fmla="*/ 61 w 150"/>
                  <a:gd name="T33" fmla="*/ 82 h 126"/>
                  <a:gd name="T34" fmla="*/ 64 w 150"/>
                  <a:gd name="T35" fmla="*/ 83 h 126"/>
                  <a:gd name="T36" fmla="*/ 72 w 150"/>
                  <a:gd name="T37" fmla="*/ 90 h 126"/>
                  <a:gd name="T38" fmla="*/ 75 w 150"/>
                  <a:gd name="T39" fmla="*/ 102 h 126"/>
                  <a:gd name="T40" fmla="*/ 75 w 150"/>
                  <a:gd name="T41" fmla="*/ 106 h 126"/>
                  <a:gd name="T42" fmla="*/ 79 w 150"/>
                  <a:gd name="T43" fmla="*/ 104 h 126"/>
                  <a:gd name="T44" fmla="*/ 91 w 150"/>
                  <a:gd name="T45" fmla="*/ 100 h 126"/>
                  <a:gd name="T46" fmla="*/ 100 w 150"/>
                  <a:gd name="T47" fmla="*/ 102 h 126"/>
                  <a:gd name="T48" fmla="*/ 111 w 150"/>
                  <a:gd name="T49" fmla="*/ 121 h 126"/>
                  <a:gd name="T50" fmla="*/ 113 w 150"/>
                  <a:gd name="T51" fmla="*/ 126 h 126"/>
                  <a:gd name="T52" fmla="*/ 116 w 150"/>
                  <a:gd name="T53" fmla="*/ 124 h 126"/>
                  <a:gd name="T54" fmla="*/ 133 w 150"/>
                  <a:gd name="T55" fmla="*/ 103 h 126"/>
                  <a:gd name="T56" fmla="*/ 113 w 150"/>
                  <a:gd name="T57" fmla="*/ 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26">
                    <a:moveTo>
                      <a:pt x="113" y="13"/>
                    </a:moveTo>
                    <a:cubicBezTo>
                      <a:pt x="110" y="11"/>
                      <a:pt x="107" y="9"/>
                      <a:pt x="104" y="8"/>
                    </a:cubicBezTo>
                    <a:cubicBezTo>
                      <a:pt x="103" y="7"/>
                      <a:pt x="102" y="7"/>
                      <a:pt x="101" y="6"/>
                    </a:cubicBezTo>
                    <a:cubicBezTo>
                      <a:pt x="91" y="2"/>
                      <a:pt x="81" y="0"/>
                      <a:pt x="71" y="0"/>
                    </a:cubicBezTo>
                    <a:cubicBezTo>
                      <a:pt x="46" y="0"/>
                      <a:pt x="21" y="13"/>
                      <a:pt x="9" y="37"/>
                    </a:cubicBezTo>
                    <a:cubicBezTo>
                      <a:pt x="4" y="46"/>
                      <a:pt x="2" y="54"/>
                      <a:pt x="1" y="63"/>
                    </a:cubicBezTo>
                    <a:cubicBezTo>
                      <a:pt x="1" y="65"/>
                      <a:pt x="1" y="67"/>
                      <a:pt x="0" y="68"/>
                    </a:cubicBezTo>
                    <a:cubicBezTo>
                      <a:pt x="0" y="69"/>
                      <a:pt x="1" y="70"/>
                      <a:pt x="1" y="70"/>
                    </a:cubicBezTo>
                    <a:cubicBezTo>
                      <a:pt x="2" y="70"/>
                      <a:pt x="2" y="70"/>
                      <a:pt x="3" y="69"/>
                    </a:cubicBezTo>
                    <a:cubicBezTo>
                      <a:pt x="4" y="68"/>
                      <a:pt x="5" y="67"/>
                      <a:pt x="7" y="66"/>
                    </a:cubicBezTo>
                    <a:cubicBezTo>
                      <a:pt x="10" y="63"/>
                      <a:pt x="14" y="62"/>
                      <a:pt x="19" y="62"/>
                    </a:cubicBezTo>
                    <a:cubicBezTo>
                      <a:pt x="22" y="62"/>
                      <a:pt x="25" y="62"/>
                      <a:pt x="28" y="64"/>
                    </a:cubicBezTo>
                    <a:cubicBezTo>
                      <a:pt x="35" y="68"/>
                      <a:pt x="39" y="75"/>
                      <a:pt x="39" y="83"/>
                    </a:cubicBezTo>
                    <a:cubicBezTo>
                      <a:pt x="38" y="85"/>
                      <a:pt x="38" y="87"/>
                      <a:pt x="39" y="87"/>
                    </a:cubicBezTo>
                    <a:cubicBezTo>
                      <a:pt x="39" y="87"/>
                      <a:pt x="40" y="86"/>
                      <a:pt x="42" y="85"/>
                    </a:cubicBezTo>
                    <a:cubicBezTo>
                      <a:pt x="46" y="82"/>
                      <a:pt x="50" y="81"/>
                      <a:pt x="54" y="81"/>
                    </a:cubicBezTo>
                    <a:cubicBezTo>
                      <a:pt x="56" y="81"/>
                      <a:pt x="59" y="81"/>
                      <a:pt x="61" y="82"/>
                    </a:cubicBezTo>
                    <a:cubicBezTo>
                      <a:pt x="62" y="82"/>
                      <a:pt x="63" y="83"/>
                      <a:pt x="64" y="83"/>
                    </a:cubicBezTo>
                    <a:cubicBezTo>
                      <a:pt x="67" y="85"/>
                      <a:pt x="70" y="87"/>
                      <a:pt x="72" y="90"/>
                    </a:cubicBezTo>
                    <a:cubicBezTo>
                      <a:pt x="74" y="94"/>
                      <a:pt x="75" y="98"/>
                      <a:pt x="75" y="102"/>
                    </a:cubicBezTo>
                    <a:cubicBezTo>
                      <a:pt x="75" y="105"/>
                      <a:pt x="75" y="106"/>
                      <a:pt x="75" y="106"/>
                    </a:cubicBezTo>
                    <a:cubicBezTo>
                      <a:pt x="76" y="106"/>
                      <a:pt x="77" y="105"/>
                      <a:pt x="79" y="104"/>
                    </a:cubicBezTo>
                    <a:cubicBezTo>
                      <a:pt x="82" y="101"/>
                      <a:pt x="86" y="100"/>
                      <a:pt x="91" y="100"/>
                    </a:cubicBezTo>
                    <a:cubicBezTo>
                      <a:pt x="94" y="100"/>
                      <a:pt x="97" y="101"/>
                      <a:pt x="100" y="102"/>
                    </a:cubicBezTo>
                    <a:cubicBezTo>
                      <a:pt x="107" y="106"/>
                      <a:pt x="111" y="113"/>
                      <a:pt x="111" y="121"/>
                    </a:cubicBezTo>
                    <a:cubicBezTo>
                      <a:pt x="111" y="124"/>
                      <a:pt x="111" y="126"/>
                      <a:pt x="113" y="126"/>
                    </a:cubicBezTo>
                    <a:cubicBezTo>
                      <a:pt x="114" y="126"/>
                      <a:pt x="115" y="126"/>
                      <a:pt x="116" y="124"/>
                    </a:cubicBezTo>
                    <a:cubicBezTo>
                      <a:pt x="123" y="119"/>
                      <a:pt x="129" y="112"/>
                      <a:pt x="133" y="103"/>
                    </a:cubicBezTo>
                    <a:cubicBezTo>
                      <a:pt x="150" y="72"/>
                      <a:pt x="140" y="34"/>
                      <a:pt x="11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1" name="Freeform 116"/>
              <p:cNvSpPr/>
              <p:nvPr/>
            </p:nvSpPr>
            <p:spPr bwMode="auto">
              <a:xfrm>
                <a:off x="954088" y="3427413"/>
                <a:ext cx="528638" cy="125413"/>
              </a:xfrm>
              <a:custGeom>
                <a:avLst/>
                <a:gdLst>
                  <a:gd name="T0" fmla="*/ 302 w 333"/>
                  <a:gd name="T1" fmla="*/ 48 h 79"/>
                  <a:gd name="T2" fmla="*/ 30 w 333"/>
                  <a:gd name="T3" fmla="*/ 48 h 79"/>
                  <a:gd name="T4" fmla="*/ 30 w 333"/>
                  <a:gd name="T5" fmla="*/ 0 h 79"/>
                  <a:gd name="T6" fmla="*/ 0 w 333"/>
                  <a:gd name="T7" fmla="*/ 0 h 79"/>
                  <a:gd name="T8" fmla="*/ 0 w 333"/>
                  <a:gd name="T9" fmla="*/ 79 h 79"/>
                  <a:gd name="T10" fmla="*/ 333 w 333"/>
                  <a:gd name="T11" fmla="*/ 79 h 79"/>
                  <a:gd name="T12" fmla="*/ 333 w 333"/>
                  <a:gd name="T13" fmla="*/ 0 h 79"/>
                  <a:gd name="T14" fmla="*/ 302 w 333"/>
                  <a:gd name="T15" fmla="*/ 0 h 79"/>
                  <a:gd name="T16" fmla="*/ 302 w 333"/>
                  <a:gd name="T17"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79">
                    <a:moveTo>
                      <a:pt x="302" y="48"/>
                    </a:moveTo>
                    <a:lnTo>
                      <a:pt x="30" y="48"/>
                    </a:lnTo>
                    <a:lnTo>
                      <a:pt x="30" y="0"/>
                    </a:lnTo>
                    <a:lnTo>
                      <a:pt x="0" y="0"/>
                    </a:lnTo>
                    <a:lnTo>
                      <a:pt x="0" y="79"/>
                    </a:lnTo>
                    <a:lnTo>
                      <a:pt x="333" y="79"/>
                    </a:lnTo>
                    <a:lnTo>
                      <a:pt x="333" y="0"/>
                    </a:lnTo>
                    <a:lnTo>
                      <a:pt x="302" y="0"/>
                    </a:lnTo>
                    <a:lnTo>
                      <a:pt x="30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2" name="Freeform 117"/>
              <p:cNvSpPr/>
              <p:nvPr/>
            </p:nvSpPr>
            <p:spPr bwMode="auto">
              <a:xfrm>
                <a:off x="1028700" y="3052763"/>
                <a:ext cx="390525" cy="415925"/>
              </a:xfrm>
              <a:custGeom>
                <a:avLst/>
                <a:gdLst>
                  <a:gd name="T0" fmla="*/ 42 w 246"/>
                  <a:gd name="T1" fmla="*/ 151 h 262"/>
                  <a:gd name="T2" fmla="*/ 42 w 246"/>
                  <a:gd name="T3" fmla="*/ 262 h 262"/>
                  <a:gd name="T4" fmla="*/ 203 w 246"/>
                  <a:gd name="T5" fmla="*/ 262 h 262"/>
                  <a:gd name="T6" fmla="*/ 203 w 246"/>
                  <a:gd name="T7" fmla="*/ 151 h 262"/>
                  <a:gd name="T8" fmla="*/ 246 w 246"/>
                  <a:gd name="T9" fmla="*/ 151 h 262"/>
                  <a:gd name="T10" fmla="*/ 123 w 246"/>
                  <a:gd name="T11" fmla="*/ 0 h 262"/>
                  <a:gd name="T12" fmla="*/ 0 w 246"/>
                  <a:gd name="T13" fmla="*/ 151 h 262"/>
                  <a:gd name="T14" fmla="*/ 42 w 246"/>
                  <a:gd name="T15" fmla="*/ 151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2">
                    <a:moveTo>
                      <a:pt x="42" y="151"/>
                    </a:moveTo>
                    <a:lnTo>
                      <a:pt x="42" y="262"/>
                    </a:lnTo>
                    <a:lnTo>
                      <a:pt x="203" y="262"/>
                    </a:lnTo>
                    <a:lnTo>
                      <a:pt x="203" y="151"/>
                    </a:lnTo>
                    <a:lnTo>
                      <a:pt x="246" y="151"/>
                    </a:lnTo>
                    <a:lnTo>
                      <a:pt x="123" y="0"/>
                    </a:lnTo>
                    <a:lnTo>
                      <a:pt x="0" y="151"/>
                    </a:lnTo>
                    <a:lnTo>
                      <a:pt x="42"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3" name="Freeform 118"/>
              <p:cNvSpPr>
                <a:spLocks noEditPoints="1"/>
              </p:cNvSpPr>
              <p:nvPr/>
            </p:nvSpPr>
            <p:spPr bwMode="auto">
              <a:xfrm>
                <a:off x="7323138" y="3198813"/>
                <a:ext cx="604838" cy="585788"/>
              </a:xfrm>
              <a:custGeom>
                <a:avLst/>
                <a:gdLst>
                  <a:gd name="T0" fmla="*/ 137 w 161"/>
                  <a:gd name="T1" fmla="*/ 104 h 156"/>
                  <a:gd name="T2" fmla="*/ 94 w 161"/>
                  <a:gd name="T3" fmla="*/ 122 h 156"/>
                  <a:gd name="T4" fmla="*/ 94 w 161"/>
                  <a:gd name="T5" fmla="*/ 98 h 156"/>
                  <a:gd name="T6" fmla="*/ 106 w 161"/>
                  <a:gd name="T7" fmla="*/ 98 h 156"/>
                  <a:gd name="T8" fmla="*/ 106 w 161"/>
                  <a:gd name="T9" fmla="*/ 73 h 156"/>
                  <a:gd name="T10" fmla="*/ 131 w 161"/>
                  <a:gd name="T11" fmla="*/ 73 h 156"/>
                  <a:gd name="T12" fmla="*/ 131 w 161"/>
                  <a:gd name="T13" fmla="*/ 50 h 156"/>
                  <a:gd name="T14" fmla="*/ 131 w 161"/>
                  <a:gd name="T15" fmla="*/ 50 h 156"/>
                  <a:gd name="T16" fmla="*/ 106 w 161"/>
                  <a:gd name="T17" fmla="*/ 50 h 156"/>
                  <a:gd name="T18" fmla="*/ 106 w 161"/>
                  <a:gd name="T19" fmla="*/ 24 h 156"/>
                  <a:gd name="T20" fmla="*/ 94 w 161"/>
                  <a:gd name="T21" fmla="*/ 24 h 156"/>
                  <a:gd name="T22" fmla="*/ 94 w 161"/>
                  <a:gd name="T23" fmla="*/ 0 h 156"/>
                  <a:gd name="T24" fmla="*/ 137 w 161"/>
                  <a:gd name="T25" fmla="*/ 18 h 156"/>
                  <a:gd name="T26" fmla="*/ 137 w 161"/>
                  <a:gd name="T27" fmla="*/ 104 h 156"/>
                  <a:gd name="T28" fmla="*/ 94 w 161"/>
                  <a:gd name="T29" fmla="*/ 122 h 156"/>
                  <a:gd name="T30" fmla="*/ 62 w 161"/>
                  <a:gd name="T31" fmla="*/ 113 h 156"/>
                  <a:gd name="T32" fmla="*/ 19 w 161"/>
                  <a:gd name="T33" fmla="*/ 156 h 156"/>
                  <a:gd name="T34" fmla="*/ 0 w 161"/>
                  <a:gd name="T35" fmla="*/ 136 h 156"/>
                  <a:gd name="T36" fmla="*/ 43 w 161"/>
                  <a:gd name="T37" fmla="*/ 93 h 156"/>
                  <a:gd name="T38" fmla="*/ 51 w 161"/>
                  <a:gd name="T39" fmla="*/ 18 h 156"/>
                  <a:gd name="T40" fmla="*/ 94 w 161"/>
                  <a:gd name="T41" fmla="*/ 0 h 156"/>
                  <a:gd name="T42" fmla="*/ 94 w 161"/>
                  <a:gd name="T43" fmla="*/ 24 h 156"/>
                  <a:gd name="T44" fmla="*/ 83 w 161"/>
                  <a:gd name="T45" fmla="*/ 24 h 156"/>
                  <a:gd name="T46" fmla="*/ 83 w 161"/>
                  <a:gd name="T47" fmla="*/ 50 h 156"/>
                  <a:gd name="T48" fmla="*/ 58 w 161"/>
                  <a:gd name="T49" fmla="*/ 50 h 156"/>
                  <a:gd name="T50" fmla="*/ 58 w 161"/>
                  <a:gd name="T51" fmla="*/ 73 h 156"/>
                  <a:gd name="T52" fmla="*/ 83 w 161"/>
                  <a:gd name="T53" fmla="*/ 73 h 156"/>
                  <a:gd name="T54" fmla="*/ 83 w 161"/>
                  <a:gd name="T55" fmla="*/ 98 h 156"/>
                  <a:gd name="T56" fmla="*/ 94 w 161"/>
                  <a:gd name="T57" fmla="*/ 98 h 156"/>
                  <a:gd name="T58" fmla="*/ 94 w 161"/>
                  <a:gd name="T59" fmla="*/ 1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56">
                    <a:moveTo>
                      <a:pt x="137" y="104"/>
                    </a:moveTo>
                    <a:cubicBezTo>
                      <a:pt x="126" y="116"/>
                      <a:pt x="110" y="122"/>
                      <a:pt x="94" y="122"/>
                    </a:cubicBezTo>
                    <a:cubicBezTo>
                      <a:pt x="94" y="98"/>
                      <a:pt x="94" y="98"/>
                      <a:pt x="94" y="98"/>
                    </a:cubicBezTo>
                    <a:cubicBezTo>
                      <a:pt x="106" y="98"/>
                      <a:pt x="106" y="98"/>
                      <a:pt x="106" y="98"/>
                    </a:cubicBezTo>
                    <a:cubicBezTo>
                      <a:pt x="106" y="73"/>
                      <a:pt x="106" y="73"/>
                      <a:pt x="106" y="73"/>
                    </a:cubicBezTo>
                    <a:cubicBezTo>
                      <a:pt x="131" y="73"/>
                      <a:pt x="131" y="73"/>
                      <a:pt x="131" y="73"/>
                    </a:cubicBezTo>
                    <a:cubicBezTo>
                      <a:pt x="131" y="50"/>
                      <a:pt x="131" y="50"/>
                      <a:pt x="131" y="50"/>
                    </a:cubicBezTo>
                    <a:cubicBezTo>
                      <a:pt x="131" y="50"/>
                      <a:pt x="131" y="50"/>
                      <a:pt x="131" y="50"/>
                    </a:cubicBezTo>
                    <a:cubicBezTo>
                      <a:pt x="106" y="50"/>
                      <a:pt x="106" y="50"/>
                      <a:pt x="106" y="50"/>
                    </a:cubicBezTo>
                    <a:cubicBezTo>
                      <a:pt x="106" y="24"/>
                      <a:pt x="106" y="24"/>
                      <a:pt x="106" y="24"/>
                    </a:cubicBezTo>
                    <a:cubicBezTo>
                      <a:pt x="94" y="24"/>
                      <a:pt x="94" y="24"/>
                      <a:pt x="94" y="24"/>
                    </a:cubicBezTo>
                    <a:cubicBezTo>
                      <a:pt x="94" y="0"/>
                      <a:pt x="94" y="0"/>
                      <a:pt x="94" y="0"/>
                    </a:cubicBezTo>
                    <a:cubicBezTo>
                      <a:pt x="110" y="0"/>
                      <a:pt x="126" y="6"/>
                      <a:pt x="137" y="18"/>
                    </a:cubicBezTo>
                    <a:cubicBezTo>
                      <a:pt x="161" y="42"/>
                      <a:pt x="161" y="80"/>
                      <a:pt x="137" y="104"/>
                    </a:cubicBezTo>
                    <a:close/>
                    <a:moveTo>
                      <a:pt x="94" y="122"/>
                    </a:moveTo>
                    <a:cubicBezTo>
                      <a:pt x="83" y="122"/>
                      <a:pt x="72" y="119"/>
                      <a:pt x="62" y="113"/>
                    </a:cubicBezTo>
                    <a:cubicBezTo>
                      <a:pt x="19" y="156"/>
                      <a:pt x="19" y="156"/>
                      <a:pt x="19" y="156"/>
                    </a:cubicBezTo>
                    <a:cubicBezTo>
                      <a:pt x="0" y="136"/>
                      <a:pt x="0" y="136"/>
                      <a:pt x="0" y="136"/>
                    </a:cubicBezTo>
                    <a:cubicBezTo>
                      <a:pt x="43" y="93"/>
                      <a:pt x="43" y="93"/>
                      <a:pt x="43" y="93"/>
                    </a:cubicBezTo>
                    <a:cubicBezTo>
                      <a:pt x="28" y="70"/>
                      <a:pt x="31" y="39"/>
                      <a:pt x="51" y="18"/>
                    </a:cubicBezTo>
                    <a:cubicBezTo>
                      <a:pt x="63" y="6"/>
                      <a:pt x="79" y="0"/>
                      <a:pt x="94" y="0"/>
                    </a:cubicBezTo>
                    <a:cubicBezTo>
                      <a:pt x="94" y="24"/>
                      <a:pt x="94" y="24"/>
                      <a:pt x="94" y="24"/>
                    </a:cubicBezTo>
                    <a:cubicBezTo>
                      <a:pt x="83" y="24"/>
                      <a:pt x="83" y="24"/>
                      <a:pt x="83" y="24"/>
                    </a:cubicBezTo>
                    <a:cubicBezTo>
                      <a:pt x="83" y="50"/>
                      <a:pt x="83" y="50"/>
                      <a:pt x="83" y="50"/>
                    </a:cubicBezTo>
                    <a:cubicBezTo>
                      <a:pt x="58" y="50"/>
                      <a:pt x="58" y="50"/>
                      <a:pt x="58" y="50"/>
                    </a:cubicBezTo>
                    <a:cubicBezTo>
                      <a:pt x="58" y="73"/>
                      <a:pt x="58" y="73"/>
                      <a:pt x="58" y="73"/>
                    </a:cubicBezTo>
                    <a:cubicBezTo>
                      <a:pt x="83" y="73"/>
                      <a:pt x="83" y="73"/>
                      <a:pt x="83" y="73"/>
                    </a:cubicBezTo>
                    <a:cubicBezTo>
                      <a:pt x="83" y="98"/>
                      <a:pt x="83" y="98"/>
                      <a:pt x="83" y="98"/>
                    </a:cubicBezTo>
                    <a:cubicBezTo>
                      <a:pt x="94" y="98"/>
                      <a:pt x="94" y="98"/>
                      <a:pt x="94" y="98"/>
                    </a:cubicBezTo>
                    <a:lnTo>
                      <a:pt x="94" y="1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4" name="Freeform 119"/>
              <p:cNvSpPr/>
              <p:nvPr/>
            </p:nvSpPr>
            <p:spPr bwMode="auto">
              <a:xfrm>
                <a:off x="2643188" y="3003550"/>
                <a:ext cx="239713" cy="695325"/>
              </a:xfrm>
              <a:custGeom>
                <a:avLst/>
                <a:gdLst>
                  <a:gd name="T0" fmla="*/ 7 w 64"/>
                  <a:gd name="T1" fmla="*/ 22 h 185"/>
                  <a:gd name="T2" fmla="*/ 0 w 64"/>
                  <a:gd name="T3" fmla="*/ 45 h 185"/>
                  <a:gd name="T4" fmla="*/ 5 w 64"/>
                  <a:gd name="T5" fmla="*/ 64 h 185"/>
                  <a:gd name="T6" fmla="*/ 23 w 64"/>
                  <a:gd name="T7" fmla="*/ 84 h 185"/>
                  <a:gd name="T8" fmla="*/ 23 w 64"/>
                  <a:gd name="T9" fmla="*/ 185 h 185"/>
                  <a:gd name="T10" fmla="*/ 40 w 64"/>
                  <a:gd name="T11" fmla="*/ 185 h 185"/>
                  <a:gd name="T12" fmla="*/ 40 w 64"/>
                  <a:gd name="T13" fmla="*/ 84 h 185"/>
                  <a:gd name="T14" fmla="*/ 58 w 64"/>
                  <a:gd name="T15" fmla="*/ 64 h 185"/>
                  <a:gd name="T16" fmla="*/ 63 w 64"/>
                  <a:gd name="T17" fmla="*/ 45 h 185"/>
                  <a:gd name="T18" fmla="*/ 56 w 64"/>
                  <a:gd name="T19" fmla="*/ 22 h 185"/>
                  <a:gd name="T20" fmla="*/ 42 w 64"/>
                  <a:gd name="T21" fmla="*/ 0 h 185"/>
                  <a:gd name="T22" fmla="*/ 47 w 64"/>
                  <a:gd name="T23" fmla="*/ 43 h 185"/>
                  <a:gd name="T24" fmla="*/ 41 w 64"/>
                  <a:gd name="T25" fmla="*/ 43 h 185"/>
                  <a:gd name="T26" fmla="*/ 36 w 64"/>
                  <a:gd name="T27" fmla="*/ 0 h 185"/>
                  <a:gd name="T28" fmla="*/ 32 w 64"/>
                  <a:gd name="T29" fmla="*/ 0 h 185"/>
                  <a:gd name="T30" fmla="*/ 27 w 64"/>
                  <a:gd name="T31" fmla="*/ 0 h 185"/>
                  <a:gd name="T32" fmla="*/ 22 w 64"/>
                  <a:gd name="T33" fmla="*/ 43 h 185"/>
                  <a:gd name="T34" fmla="*/ 17 w 64"/>
                  <a:gd name="T35" fmla="*/ 43 h 185"/>
                  <a:gd name="T36" fmla="*/ 21 w 64"/>
                  <a:gd name="T37" fmla="*/ 0 h 185"/>
                  <a:gd name="T38" fmla="*/ 7 w 64"/>
                  <a:gd name="T39" fmla="*/ 2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85">
                    <a:moveTo>
                      <a:pt x="7" y="22"/>
                    </a:moveTo>
                    <a:cubicBezTo>
                      <a:pt x="4" y="29"/>
                      <a:pt x="1" y="37"/>
                      <a:pt x="0" y="45"/>
                    </a:cubicBezTo>
                    <a:cubicBezTo>
                      <a:pt x="0" y="52"/>
                      <a:pt x="1" y="58"/>
                      <a:pt x="5" y="64"/>
                    </a:cubicBezTo>
                    <a:cubicBezTo>
                      <a:pt x="9" y="70"/>
                      <a:pt x="15" y="80"/>
                      <a:pt x="23" y="84"/>
                    </a:cubicBezTo>
                    <a:cubicBezTo>
                      <a:pt x="23" y="185"/>
                      <a:pt x="23" y="185"/>
                      <a:pt x="23" y="185"/>
                    </a:cubicBezTo>
                    <a:cubicBezTo>
                      <a:pt x="40" y="185"/>
                      <a:pt x="40" y="185"/>
                      <a:pt x="40" y="185"/>
                    </a:cubicBezTo>
                    <a:cubicBezTo>
                      <a:pt x="40" y="84"/>
                      <a:pt x="40" y="84"/>
                      <a:pt x="40" y="84"/>
                    </a:cubicBezTo>
                    <a:cubicBezTo>
                      <a:pt x="48" y="80"/>
                      <a:pt x="55" y="71"/>
                      <a:pt x="58" y="64"/>
                    </a:cubicBezTo>
                    <a:cubicBezTo>
                      <a:pt x="62" y="58"/>
                      <a:pt x="64" y="52"/>
                      <a:pt x="63" y="45"/>
                    </a:cubicBezTo>
                    <a:cubicBezTo>
                      <a:pt x="62" y="37"/>
                      <a:pt x="59" y="29"/>
                      <a:pt x="56" y="22"/>
                    </a:cubicBezTo>
                    <a:cubicBezTo>
                      <a:pt x="54" y="16"/>
                      <a:pt x="50" y="1"/>
                      <a:pt x="42" y="0"/>
                    </a:cubicBezTo>
                    <a:cubicBezTo>
                      <a:pt x="47" y="43"/>
                      <a:pt x="47" y="43"/>
                      <a:pt x="47" y="43"/>
                    </a:cubicBezTo>
                    <a:cubicBezTo>
                      <a:pt x="41" y="43"/>
                      <a:pt x="41" y="43"/>
                      <a:pt x="41" y="43"/>
                    </a:cubicBezTo>
                    <a:cubicBezTo>
                      <a:pt x="36" y="0"/>
                      <a:pt x="36" y="0"/>
                      <a:pt x="36" y="0"/>
                    </a:cubicBezTo>
                    <a:cubicBezTo>
                      <a:pt x="32" y="0"/>
                      <a:pt x="32" y="0"/>
                      <a:pt x="32" y="0"/>
                    </a:cubicBezTo>
                    <a:cubicBezTo>
                      <a:pt x="27" y="0"/>
                      <a:pt x="27" y="0"/>
                      <a:pt x="27" y="0"/>
                    </a:cubicBezTo>
                    <a:cubicBezTo>
                      <a:pt x="22" y="43"/>
                      <a:pt x="22" y="43"/>
                      <a:pt x="22" y="43"/>
                    </a:cubicBezTo>
                    <a:cubicBezTo>
                      <a:pt x="17" y="43"/>
                      <a:pt x="17" y="43"/>
                      <a:pt x="17" y="43"/>
                    </a:cubicBezTo>
                    <a:cubicBezTo>
                      <a:pt x="21" y="0"/>
                      <a:pt x="21" y="0"/>
                      <a:pt x="21" y="0"/>
                    </a:cubicBezTo>
                    <a:cubicBezTo>
                      <a:pt x="13" y="1"/>
                      <a:pt x="9" y="16"/>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5" name="Freeform 120"/>
              <p:cNvSpPr/>
              <p:nvPr/>
            </p:nvSpPr>
            <p:spPr bwMode="auto">
              <a:xfrm>
                <a:off x="2957513" y="2989263"/>
                <a:ext cx="252413" cy="709613"/>
              </a:xfrm>
              <a:custGeom>
                <a:avLst/>
                <a:gdLst>
                  <a:gd name="T0" fmla="*/ 42 w 67"/>
                  <a:gd name="T1" fmla="*/ 189 h 189"/>
                  <a:gd name="T2" fmla="*/ 42 w 67"/>
                  <a:gd name="T3" fmla="*/ 90 h 189"/>
                  <a:gd name="T4" fmla="*/ 67 w 67"/>
                  <a:gd name="T5" fmla="*/ 50 h 189"/>
                  <a:gd name="T6" fmla="*/ 34 w 67"/>
                  <a:gd name="T7" fmla="*/ 0 h 189"/>
                  <a:gd name="T8" fmla="*/ 0 w 67"/>
                  <a:gd name="T9" fmla="*/ 50 h 189"/>
                  <a:gd name="T10" fmla="*/ 25 w 67"/>
                  <a:gd name="T11" fmla="*/ 90 h 189"/>
                  <a:gd name="T12" fmla="*/ 25 w 67"/>
                  <a:gd name="T13" fmla="*/ 189 h 189"/>
                  <a:gd name="T14" fmla="*/ 42 w 67"/>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89">
                    <a:moveTo>
                      <a:pt x="42" y="189"/>
                    </a:moveTo>
                    <a:cubicBezTo>
                      <a:pt x="42" y="90"/>
                      <a:pt x="42" y="90"/>
                      <a:pt x="42" y="90"/>
                    </a:cubicBezTo>
                    <a:cubicBezTo>
                      <a:pt x="57" y="85"/>
                      <a:pt x="67" y="69"/>
                      <a:pt x="67" y="50"/>
                    </a:cubicBezTo>
                    <a:cubicBezTo>
                      <a:pt x="67" y="27"/>
                      <a:pt x="52" y="0"/>
                      <a:pt x="34" y="0"/>
                    </a:cubicBezTo>
                    <a:cubicBezTo>
                      <a:pt x="15" y="0"/>
                      <a:pt x="0" y="27"/>
                      <a:pt x="0" y="50"/>
                    </a:cubicBezTo>
                    <a:cubicBezTo>
                      <a:pt x="0" y="69"/>
                      <a:pt x="10" y="85"/>
                      <a:pt x="25" y="90"/>
                    </a:cubicBezTo>
                    <a:cubicBezTo>
                      <a:pt x="25" y="189"/>
                      <a:pt x="25" y="189"/>
                      <a:pt x="25" y="189"/>
                    </a:cubicBezTo>
                    <a:lnTo>
                      <a:pt x="42"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6" name="Rectangle 121"/>
              <p:cNvSpPr>
                <a:spLocks noChangeArrowheads="1"/>
              </p:cNvSpPr>
              <p:nvPr/>
            </p:nvSpPr>
            <p:spPr bwMode="auto">
              <a:xfrm>
                <a:off x="8194675" y="1827213"/>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7" name="Freeform 122"/>
              <p:cNvSpPr/>
              <p:nvPr/>
            </p:nvSpPr>
            <p:spPr bwMode="auto">
              <a:xfrm>
                <a:off x="8397875" y="1827213"/>
                <a:ext cx="198438" cy="120650"/>
              </a:xfrm>
              <a:custGeom>
                <a:avLst/>
                <a:gdLst>
                  <a:gd name="T0" fmla="*/ 125 w 125"/>
                  <a:gd name="T1" fmla="*/ 76 h 76"/>
                  <a:gd name="T2" fmla="*/ 125 w 125"/>
                  <a:gd name="T3" fmla="*/ 0 h 76"/>
                  <a:gd name="T4" fmla="*/ 75 w 125"/>
                  <a:gd name="T5" fmla="*/ 0 h 76"/>
                  <a:gd name="T6" fmla="*/ 0 w 125"/>
                  <a:gd name="T7" fmla="*/ 76 h 76"/>
                  <a:gd name="T8" fmla="*/ 125 w 125"/>
                  <a:gd name="T9" fmla="*/ 76 h 76"/>
                </a:gdLst>
                <a:ahLst/>
                <a:cxnLst>
                  <a:cxn ang="0">
                    <a:pos x="T0" y="T1"/>
                  </a:cxn>
                  <a:cxn ang="0">
                    <a:pos x="T2" y="T3"/>
                  </a:cxn>
                  <a:cxn ang="0">
                    <a:pos x="T4" y="T5"/>
                  </a:cxn>
                  <a:cxn ang="0">
                    <a:pos x="T6" y="T7"/>
                  </a:cxn>
                  <a:cxn ang="0">
                    <a:pos x="T8" y="T9"/>
                  </a:cxn>
                </a:cxnLst>
                <a:rect l="0" t="0" r="r" b="b"/>
                <a:pathLst>
                  <a:path w="125" h="76">
                    <a:moveTo>
                      <a:pt x="125" y="76"/>
                    </a:moveTo>
                    <a:lnTo>
                      <a:pt x="125" y="0"/>
                    </a:lnTo>
                    <a:lnTo>
                      <a:pt x="75" y="0"/>
                    </a:lnTo>
                    <a:lnTo>
                      <a:pt x="0" y="76"/>
                    </a:lnTo>
                    <a:lnTo>
                      <a:pt x="12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8" name="Freeform 123"/>
              <p:cNvSpPr/>
              <p:nvPr/>
            </p:nvSpPr>
            <p:spPr bwMode="auto">
              <a:xfrm>
                <a:off x="8261350" y="1827213"/>
                <a:ext cx="131763" cy="120650"/>
              </a:xfrm>
              <a:custGeom>
                <a:avLst/>
                <a:gdLst>
                  <a:gd name="T0" fmla="*/ 83 w 83"/>
                  <a:gd name="T1" fmla="*/ 0 h 76"/>
                  <a:gd name="T2" fmla="*/ 0 w 83"/>
                  <a:gd name="T3" fmla="*/ 0 h 76"/>
                  <a:gd name="T4" fmla="*/ 0 w 83"/>
                  <a:gd name="T5" fmla="*/ 76 h 76"/>
                  <a:gd name="T6" fmla="*/ 5 w 83"/>
                  <a:gd name="T7" fmla="*/ 76 h 76"/>
                  <a:gd name="T8" fmla="*/ 83 w 83"/>
                  <a:gd name="T9" fmla="*/ 0 h 76"/>
                </a:gdLst>
                <a:ahLst/>
                <a:cxnLst>
                  <a:cxn ang="0">
                    <a:pos x="T0" y="T1"/>
                  </a:cxn>
                  <a:cxn ang="0">
                    <a:pos x="T2" y="T3"/>
                  </a:cxn>
                  <a:cxn ang="0">
                    <a:pos x="T4" y="T5"/>
                  </a:cxn>
                  <a:cxn ang="0">
                    <a:pos x="T6" y="T7"/>
                  </a:cxn>
                  <a:cxn ang="0">
                    <a:pos x="T8" y="T9"/>
                  </a:cxn>
                </a:cxnLst>
                <a:rect l="0" t="0" r="r" b="b"/>
                <a:pathLst>
                  <a:path w="83" h="76">
                    <a:moveTo>
                      <a:pt x="83" y="0"/>
                    </a:moveTo>
                    <a:lnTo>
                      <a:pt x="0" y="0"/>
                    </a:lnTo>
                    <a:lnTo>
                      <a:pt x="0" y="76"/>
                    </a:lnTo>
                    <a:lnTo>
                      <a:pt x="5" y="76"/>
                    </a:lnTo>
                    <a:lnTo>
                      <a:pt x="8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49" name="Freeform 124"/>
              <p:cNvSpPr>
                <a:spLocks noEditPoints="1"/>
              </p:cNvSpPr>
              <p:nvPr/>
            </p:nvSpPr>
            <p:spPr bwMode="auto">
              <a:xfrm>
                <a:off x="8074025" y="1568450"/>
                <a:ext cx="641350" cy="638175"/>
              </a:xfrm>
              <a:custGeom>
                <a:avLst/>
                <a:gdLst>
                  <a:gd name="T0" fmla="*/ 98 w 171"/>
                  <a:gd name="T1" fmla="*/ 170 h 170"/>
                  <a:gd name="T2" fmla="*/ 171 w 171"/>
                  <a:gd name="T3" fmla="*/ 85 h 170"/>
                  <a:gd name="T4" fmla="*/ 98 w 171"/>
                  <a:gd name="T5" fmla="*/ 1 h 170"/>
                  <a:gd name="T6" fmla="*/ 98 w 171"/>
                  <a:gd name="T7" fmla="*/ 15 h 170"/>
                  <a:gd name="T8" fmla="*/ 130 w 171"/>
                  <a:gd name="T9" fmla="*/ 30 h 170"/>
                  <a:gd name="T10" fmla="*/ 98 w 171"/>
                  <a:gd name="T11" fmla="*/ 62 h 170"/>
                  <a:gd name="T12" fmla="*/ 98 w 171"/>
                  <a:gd name="T13" fmla="*/ 82 h 170"/>
                  <a:gd name="T14" fmla="*/ 112 w 171"/>
                  <a:gd name="T15" fmla="*/ 69 h 170"/>
                  <a:gd name="T16" fmla="*/ 114 w 171"/>
                  <a:gd name="T17" fmla="*/ 67 h 170"/>
                  <a:gd name="T18" fmla="*/ 116 w 171"/>
                  <a:gd name="T19" fmla="*/ 64 h 170"/>
                  <a:gd name="T20" fmla="*/ 140 w 171"/>
                  <a:gd name="T21" fmla="*/ 40 h 170"/>
                  <a:gd name="T22" fmla="*/ 156 w 171"/>
                  <a:gd name="T23" fmla="*/ 85 h 170"/>
                  <a:gd name="T24" fmla="*/ 156 w 171"/>
                  <a:gd name="T25" fmla="*/ 85 h 170"/>
                  <a:gd name="T26" fmla="*/ 98 w 171"/>
                  <a:gd name="T27" fmla="*/ 155 h 170"/>
                  <a:gd name="T28" fmla="*/ 98 w 171"/>
                  <a:gd name="T29" fmla="*/ 170 h 170"/>
                  <a:gd name="T30" fmla="*/ 85 w 171"/>
                  <a:gd name="T31" fmla="*/ 170 h 170"/>
                  <a:gd name="T32" fmla="*/ 98 w 171"/>
                  <a:gd name="T33" fmla="*/ 170 h 170"/>
                  <a:gd name="T34" fmla="*/ 98 w 171"/>
                  <a:gd name="T35" fmla="*/ 155 h 170"/>
                  <a:gd name="T36" fmla="*/ 85 w 171"/>
                  <a:gd name="T37" fmla="*/ 156 h 170"/>
                  <a:gd name="T38" fmla="*/ 40 w 171"/>
                  <a:gd name="T39" fmla="*/ 140 h 170"/>
                  <a:gd name="T40" fmla="*/ 74 w 171"/>
                  <a:gd name="T41" fmla="*/ 106 h 170"/>
                  <a:gd name="T42" fmla="*/ 77 w 171"/>
                  <a:gd name="T43" fmla="*/ 104 h 170"/>
                  <a:gd name="T44" fmla="*/ 79 w 171"/>
                  <a:gd name="T45" fmla="*/ 101 h 170"/>
                  <a:gd name="T46" fmla="*/ 98 w 171"/>
                  <a:gd name="T47" fmla="*/ 82 h 170"/>
                  <a:gd name="T48" fmla="*/ 98 w 171"/>
                  <a:gd name="T49" fmla="*/ 62 h 170"/>
                  <a:gd name="T50" fmla="*/ 96 w 171"/>
                  <a:gd name="T51" fmla="*/ 64 h 170"/>
                  <a:gd name="T52" fmla="*/ 94 w 171"/>
                  <a:gd name="T53" fmla="*/ 67 h 170"/>
                  <a:gd name="T54" fmla="*/ 91 w 171"/>
                  <a:gd name="T55" fmla="*/ 69 h 170"/>
                  <a:gd name="T56" fmla="*/ 59 w 171"/>
                  <a:gd name="T57" fmla="*/ 101 h 170"/>
                  <a:gd name="T58" fmla="*/ 57 w 171"/>
                  <a:gd name="T59" fmla="*/ 104 h 170"/>
                  <a:gd name="T60" fmla="*/ 54 w 171"/>
                  <a:gd name="T61" fmla="*/ 106 h 170"/>
                  <a:gd name="T62" fmla="*/ 30 w 171"/>
                  <a:gd name="T63" fmla="*/ 130 h 170"/>
                  <a:gd name="T64" fmla="*/ 14 w 171"/>
                  <a:gd name="T65" fmla="*/ 85 h 170"/>
                  <a:gd name="T66" fmla="*/ 85 w 171"/>
                  <a:gd name="T67" fmla="*/ 14 h 170"/>
                  <a:gd name="T68" fmla="*/ 85 w 171"/>
                  <a:gd name="T69" fmla="*/ 14 h 170"/>
                  <a:gd name="T70" fmla="*/ 98 w 171"/>
                  <a:gd name="T71" fmla="*/ 15 h 170"/>
                  <a:gd name="T72" fmla="*/ 98 w 171"/>
                  <a:gd name="T73" fmla="*/ 1 h 170"/>
                  <a:gd name="T74" fmla="*/ 85 w 171"/>
                  <a:gd name="T75" fmla="*/ 0 h 170"/>
                  <a:gd name="T76" fmla="*/ 0 w 171"/>
                  <a:gd name="T77" fmla="*/ 85 h 170"/>
                  <a:gd name="T78" fmla="*/ 85 w 171"/>
                  <a:gd name="T7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170">
                    <a:moveTo>
                      <a:pt x="98" y="170"/>
                    </a:moveTo>
                    <a:cubicBezTo>
                      <a:pt x="139" y="163"/>
                      <a:pt x="171" y="128"/>
                      <a:pt x="171" y="85"/>
                    </a:cubicBezTo>
                    <a:cubicBezTo>
                      <a:pt x="171" y="42"/>
                      <a:pt x="139" y="7"/>
                      <a:pt x="98" y="1"/>
                    </a:cubicBezTo>
                    <a:cubicBezTo>
                      <a:pt x="98" y="15"/>
                      <a:pt x="98" y="15"/>
                      <a:pt x="98" y="15"/>
                    </a:cubicBezTo>
                    <a:cubicBezTo>
                      <a:pt x="110" y="17"/>
                      <a:pt x="121" y="23"/>
                      <a:pt x="130" y="30"/>
                    </a:cubicBezTo>
                    <a:cubicBezTo>
                      <a:pt x="98" y="62"/>
                      <a:pt x="98" y="62"/>
                      <a:pt x="98" y="62"/>
                    </a:cubicBezTo>
                    <a:cubicBezTo>
                      <a:pt x="98" y="82"/>
                      <a:pt x="98" y="82"/>
                      <a:pt x="98" y="82"/>
                    </a:cubicBezTo>
                    <a:cubicBezTo>
                      <a:pt x="112" y="69"/>
                      <a:pt x="112" y="69"/>
                      <a:pt x="112" y="69"/>
                    </a:cubicBezTo>
                    <a:cubicBezTo>
                      <a:pt x="114" y="67"/>
                      <a:pt x="114" y="67"/>
                      <a:pt x="114" y="67"/>
                    </a:cubicBezTo>
                    <a:cubicBezTo>
                      <a:pt x="116" y="64"/>
                      <a:pt x="116" y="64"/>
                      <a:pt x="116" y="64"/>
                    </a:cubicBezTo>
                    <a:cubicBezTo>
                      <a:pt x="140" y="40"/>
                      <a:pt x="140" y="40"/>
                      <a:pt x="140" y="40"/>
                    </a:cubicBezTo>
                    <a:cubicBezTo>
                      <a:pt x="150" y="52"/>
                      <a:pt x="156" y="68"/>
                      <a:pt x="156" y="85"/>
                    </a:cubicBezTo>
                    <a:cubicBezTo>
                      <a:pt x="156" y="85"/>
                      <a:pt x="156" y="85"/>
                      <a:pt x="156" y="85"/>
                    </a:cubicBezTo>
                    <a:cubicBezTo>
                      <a:pt x="156" y="120"/>
                      <a:pt x="131" y="149"/>
                      <a:pt x="98" y="155"/>
                    </a:cubicBezTo>
                    <a:lnTo>
                      <a:pt x="98" y="170"/>
                    </a:lnTo>
                    <a:close/>
                    <a:moveTo>
                      <a:pt x="85" y="170"/>
                    </a:moveTo>
                    <a:cubicBezTo>
                      <a:pt x="90" y="170"/>
                      <a:pt x="94" y="170"/>
                      <a:pt x="98" y="170"/>
                    </a:cubicBezTo>
                    <a:cubicBezTo>
                      <a:pt x="98" y="155"/>
                      <a:pt x="98" y="155"/>
                      <a:pt x="98" y="155"/>
                    </a:cubicBezTo>
                    <a:cubicBezTo>
                      <a:pt x="94" y="156"/>
                      <a:pt x="90" y="156"/>
                      <a:pt x="85" y="156"/>
                    </a:cubicBezTo>
                    <a:cubicBezTo>
                      <a:pt x="68" y="156"/>
                      <a:pt x="52" y="150"/>
                      <a:pt x="40" y="140"/>
                    </a:cubicBezTo>
                    <a:cubicBezTo>
                      <a:pt x="74" y="106"/>
                      <a:pt x="74" y="106"/>
                      <a:pt x="74" y="106"/>
                    </a:cubicBezTo>
                    <a:cubicBezTo>
                      <a:pt x="77" y="104"/>
                      <a:pt x="77" y="104"/>
                      <a:pt x="77" y="104"/>
                    </a:cubicBezTo>
                    <a:cubicBezTo>
                      <a:pt x="79" y="101"/>
                      <a:pt x="79" y="101"/>
                      <a:pt x="79" y="101"/>
                    </a:cubicBezTo>
                    <a:cubicBezTo>
                      <a:pt x="98" y="82"/>
                      <a:pt x="98" y="82"/>
                      <a:pt x="98" y="82"/>
                    </a:cubicBezTo>
                    <a:cubicBezTo>
                      <a:pt x="98" y="62"/>
                      <a:pt x="98" y="62"/>
                      <a:pt x="98" y="62"/>
                    </a:cubicBezTo>
                    <a:cubicBezTo>
                      <a:pt x="96" y="64"/>
                      <a:pt x="96" y="64"/>
                      <a:pt x="96" y="64"/>
                    </a:cubicBezTo>
                    <a:cubicBezTo>
                      <a:pt x="94" y="67"/>
                      <a:pt x="94" y="67"/>
                      <a:pt x="94" y="67"/>
                    </a:cubicBezTo>
                    <a:cubicBezTo>
                      <a:pt x="91" y="69"/>
                      <a:pt x="91" y="69"/>
                      <a:pt x="91" y="69"/>
                    </a:cubicBezTo>
                    <a:cubicBezTo>
                      <a:pt x="59" y="101"/>
                      <a:pt x="59" y="101"/>
                      <a:pt x="59" y="101"/>
                    </a:cubicBezTo>
                    <a:cubicBezTo>
                      <a:pt x="57" y="104"/>
                      <a:pt x="57" y="104"/>
                      <a:pt x="57" y="104"/>
                    </a:cubicBezTo>
                    <a:cubicBezTo>
                      <a:pt x="54" y="106"/>
                      <a:pt x="54" y="106"/>
                      <a:pt x="54" y="106"/>
                    </a:cubicBezTo>
                    <a:cubicBezTo>
                      <a:pt x="30" y="130"/>
                      <a:pt x="30" y="130"/>
                      <a:pt x="30" y="130"/>
                    </a:cubicBezTo>
                    <a:cubicBezTo>
                      <a:pt x="20" y="118"/>
                      <a:pt x="14" y="102"/>
                      <a:pt x="14" y="85"/>
                    </a:cubicBezTo>
                    <a:cubicBezTo>
                      <a:pt x="14" y="46"/>
                      <a:pt x="46" y="14"/>
                      <a:pt x="85" y="14"/>
                    </a:cubicBezTo>
                    <a:cubicBezTo>
                      <a:pt x="85" y="14"/>
                      <a:pt x="85" y="14"/>
                      <a:pt x="85" y="14"/>
                    </a:cubicBezTo>
                    <a:cubicBezTo>
                      <a:pt x="90" y="14"/>
                      <a:pt x="94" y="14"/>
                      <a:pt x="98" y="15"/>
                    </a:cubicBezTo>
                    <a:cubicBezTo>
                      <a:pt x="98" y="1"/>
                      <a:pt x="98" y="1"/>
                      <a:pt x="98" y="1"/>
                    </a:cubicBezTo>
                    <a:cubicBezTo>
                      <a:pt x="94" y="0"/>
                      <a:pt x="90" y="0"/>
                      <a:pt x="85" y="0"/>
                    </a:cubicBezTo>
                    <a:cubicBezTo>
                      <a:pt x="38" y="0"/>
                      <a:pt x="0" y="38"/>
                      <a:pt x="0" y="85"/>
                    </a:cubicBezTo>
                    <a:cubicBezTo>
                      <a:pt x="0" y="132"/>
                      <a:pt x="38" y="170"/>
                      <a:pt x="85"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0" name="Freeform 125"/>
              <p:cNvSpPr>
                <a:spLocks noEditPoints="1"/>
              </p:cNvSpPr>
              <p:nvPr/>
            </p:nvSpPr>
            <p:spPr bwMode="auto">
              <a:xfrm>
                <a:off x="6524625" y="2305050"/>
                <a:ext cx="608013" cy="150813"/>
              </a:xfrm>
              <a:custGeom>
                <a:avLst/>
                <a:gdLst>
                  <a:gd name="T0" fmla="*/ 191 w 383"/>
                  <a:gd name="T1" fmla="*/ 78 h 95"/>
                  <a:gd name="T2" fmla="*/ 328 w 383"/>
                  <a:gd name="T3" fmla="*/ 78 h 95"/>
                  <a:gd name="T4" fmla="*/ 340 w 383"/>
                  <a:gd name="T5" fmla="*/ 95 h 95"/>
                  <a:gd name="T6" fmla="*/ 383 w 383"/>
                  <a:gd name="T7" fmla="*/ 95 h 95"/>
                  <a:gd name="T8" fmla="*/ 312 w 383"/>
                  <a:gd name="T9" fmla="*/ 0 h 95"/>
                  <a:gd name="T10" fmla="*/ 267 w 383"/>
                  <a:gd name="T11" fmla="*/ 0 h 95"/>
                  <a:gd name="T12" fmla="*/ 276 w 383"/>
                  <a:gd name="T13" fmla="*/ 12 h 95"/>
                  <a:gd name="T14" fmla="*/ 191 w 383"/>
                  <a:gd name="T15" fmla="*/ 12 h 95"/>
                  <a:gd name="T16" fmla="*/ 191 w 383"/>
                  <a:gd name="T17" fmla="*/ 38 h 95"/>
                  <a:gd name="T18" fmla="*/ 295 w 383"/>
                  <a:gd name="T19" fmla="*/ 38 h 95"/>
                  <a:gd name="T20" fmla="*/ 309 w 383"/>
                  <a:gd name="T21" fmla="*/ 54 h 95"/>
                  <a:gd name="T22" fmla="*/ 191 w 383"/>
                  <a:gd name="T23" fmla="*/ 54 h 95"/>
                  <a:gd name="T24" fmla="*/ 191 w 383"/>
                  <a:gd name="T25" fmla="*/ 78 h 95"/>
                  <a:gd name="T26" fmla="*/ 56 w 383"/>
                  <a:gd name="T27" fmla="*/ 78 h 95"/>
                  <a:gd name="T28" fmla="*/ 191 w 383"/>
                  <a:gd name="T29" fmla="*/ 78 h 95"/>
                  <a:gd name="T30" fmla="*/ 191 w 383"/>
                  <a:gd name="T31" fmla="*/ 54 h 95"/>
                  <a:gd name="T32" fmla="*/ 75 w 383"/>
                  <a:gd name="T33" fmla="*/ 54 h 95"/>
                  <a:gd name="T34" fmla="*/ 87 w 383"/>
                  <a:gd name="T35" fmla="*/ 38 h 95"/>
                  <a:gd name="T36" fmla="*/ 87 w 383"/>
                  <a:gd name="T37" fmla="*/ 38 h 95"/>
                  <a:gd name="T38" fmla="*/ 191 w 383"/>
                  <a:gd name="T39" fmla="*/ 38 h 95"/>
                  <a:gd name="T40" fmla="*/ 191 w 383"/>
                  <a:gd name="T41" fmla="*/ 12 h 95"/>
                  <a:gd name="T42" fmla="*/ 106 w 383"/>
                  <a:gd name="T43" fmla="*/ 12 h 95"/>
                  <a:gd name="T44" fmla="*/ 115 w 383"/>
                  <a:gd name="T45" fmla="*/ 0 h 95"/>
                  <a:gd name="T46" fmla="*/ 73 w 383"/>
                  <a:gd name="T47" fmla="*/ 0 h 95"/>
                  <a:gd name="T48" fmla="*/ 0 w 383"/>
                  <a:gd name="T49" fmla="*/ 95 h 95"/>
                  <a:gd name="T50" fmla="*/ 45 w 383"/>
                  <a:gd name="T51" fmla="*/ 95 h 95"/>
                  <a:gd name="T52" fmla="*/ 56 w 383"/>
                  <a:gd name="T53"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95">
                    <a:moveTo>
                      <a:pt x="191" y="78"/>
                    </a:moveTo>
                    <a:lnTo>
                      <a:pt x="328" y="78"/>
                    </a:lnTo>
                    <a:lnTo>
                      <a:pt x="340" y="95"/>
                    </a:lnTo>
                    <a:lnTo>
                      <a:pt x="383" y="95"/>
                    </a:lnTo>
                    <a:lnTo>
                      <a:pt x="312" y="0"/>
                    </a:lnTo>
                    <a:lnTo>
                      <a:pt x="267" y="0"/>
                    </a:lnTo>
                    <a:lnTo>
                      <a:pt x="276" y="12"/>
                    </a:lnTo>
                    <a:lnTo>
                      <a:pt x="191" y="12"/>
                    </a:lnTo>
                    <a:lnTo>
                      <a:pt x="191" y="38"/>
                    </a:lnTo>
                    <a:lnTo>
                      <a:pt x="295" y="38"/>
                    </a:lnTo>
                    <a:lnTo>
                      <a:pt x="309" y="54"/>
                    </a:lnTo>
                    <a:lnTo>
                      <a:pt x="191" y="54"/>
                    </a:lnTo>
                    <a:lnTo>
                      <a:pt x="191" y="78"/>
                    </a:lnTo>
                    <a:close/>
                    <a:moveTo>
                      <a:pt x="56" y="78"/>
                    </a:moveTo>
                    <a:lnTo>
                      <a:pt x="191" y="78"/>
                    </a:lnTo>
                    <a:lnTo>
                      <a:pt x="191" y="54"/>
                    </a:lnTo>
                    <a:lnTo>
                      <a:pt x="75" y="54"/>
                    </a:lnTo>
                    <a:lnTo>
                      <a:pt x="87" y="38"/>
                    </a:lnTo>
                    <a:lnTo>
                      <a:pt x="87" y="38"/>
                    </a:lnTo>
                    <a:lnTo>
                      <a:pt x="191" y="38"/>
                    </a:lnTo>
                    <a:lnTo>
                      <a:pt x="191" y="12"/>
                    </a:lnTo>
                    <a:lnTo>
                      <a:pt x="106" y="12"/>
                    </a:lnTo>
                    <a:lnTo>
                      <a:pt x="115" y="0"/>
                    </a:lnTo>
                    <a:lnTo>
                      <a:pt x="73" y="0"/>
                    </a:lnTo>
                    <a:lnTo>
                      <a:pt x="0" y="95"/>
                    </a:lnTo>
                    <a:lnTo>
                      <a:pt x="45" y="95"/>
                    </a:lnTo>
                    <a:lnTo>
                      <a:pt x="56"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1" name="Freeform 126"/>
              <p:cNvSpPr>
                <a:spLocks noEditPoints="1"/>
              </p:cNvSpPr>
              <p:nvPr/>
            </p:nvSpPr>
            <p:spPr bwMode="auto">
              <a:xfrm>
                <a:off x="6557963" y="1714500"/>
                <a:ext cx="555625" cy="568325"/>
              </a:xfrm>
              <a:custGeom>
                <a:avLst/>
                <a:gdLst>
                  <a:gd name="T0" fmla="*/ 291 w 350"/>
                  <a:gd name="T1" fmla="*/ 0 h 358"/>
                  <a:gd name="T2" fmla="*/ 321 w 350"/>
                  <a:gd name="T3" fmla="*/ 74 h 358"/>
                  <a:gd name="T4" fmla="*/ 321 w 350"/>
                  <a:gd name="T5" fmla="*/ 251 h 358"/>
                  <a:gd name="T6" fmla="*/ 291 w 350"/>
                  <a:gd name="T7" fmla="*/ 284 h 358"/>
                  <a:gd name="T8" fmla="*/ 321 w 350"/>
                  <a:gd name="T9" fmla="*/ 317 h 358"/>
                  <a:gd name="T10" fmla="*/ 291 w 350"/>
                  <a:gd name="T11" fmla="*/ 317 h 358"/>
                  <a:gd name="T12" fmla="*/ 350 w 350"/>
                  <a:gd name="T13" fmla="*/ 358 h 358"/>
                  <a:gd name="T14" fmla="*/ 350 w 350"/>
                  <a:gd name="T15" fmla="*/ 0 h 358"/>
                  <a:gd name="T16" fmla="*/ 175 w 350"/>
                  <a:gd name="T17" fmla="*/ 0 h 358"/>
                  <a:gd name="T18" fmla="*/ 277 w 350"/>
                  <a:gd name="T19" fmla="*/ 24 h 358"/>
                  <a:gd name="T20" fmla="*/ 175 w 350"/>
                  <a:gd name="T21" fmla="*/ 45 h 358"/>
                  <a:gd name="T22" fmla="*/ 291 w 350"/>
                  <a:gd name="T23" fmla="*/ 74 h 358"/>
                  <a:gd name="T24" fmla="*/ 291 w 350"/>
                  <a:gd name="T25" fmla="*/ 0 h 358"/>
                  <a:gd name="T26" fmla="*/ 291 w 350"/>
                  <a:gd name="T27" fmla="*/ 358 h 358"/>
                  <a:gd name="T28" fmla="*/ 260 w 350"/>
                  <a:gd name="T29" fmla="*/ 317 h 358"/>
                  <a:gd name="T30" fmla="*/ 291 w 350"/>
                  <a:gd name="T31" fmla="*/ 284 h 358"/>
                  <a:gd name="T32" fmla="*/ 175 w 350"/>
                  <a:gd name="T33" fmla="*/ 251 h 358"/>
                  <a:gd name="T34" fmla="*/ 175 w 350"/>
                  <a:gd name="T35" fmla="*/ 0 h 358"/>
                  <a:gd name="T36" fmla="*/ 59 w 350"/>
                  <a:gd name="T37" fmla="*/ 74 h 358"/>
                  <a:gd name="T38" fmla="*/ 175 w 350"/>
                  <a:gd name="T39" fmla="*/ 45 h 358"/>
                  <a:gd name="T40" fmla="*/ 73 w 350"/>
                  <a:gd name="T41" fmla="*/ 24 h 358"/>
                  <a:gd name="T42" fmla="*/ 175 w 350"/>
                  <a:gd name="T43" fmla="*/ 24 h 358"/>
                  <a:gd name="T44" fmla="*/ 175 w 350"/>
                  <a:gd name="T45" fmla="*/ 0 h 358"/>
                  <a:gd name="T46" fmla="*/ 175 w 350"/>
                  <a:gd name="T47" fmla="*/ 358 h 358"/>
                  <a:gd name="T48" fmla="*/ 59 w 350"/>
                  <a:gd name="T49" fmla="*/ 251 h 358"/>
                  <a:gd name="T50" fmla="*/ 90 w 350"/>
                  <a:gd name="T51" fmla="*/ 284 h 358"/>
                  <a:gd name="T52" fmla="*/ 90 w 350"/>
                  <a:gd name="T53" fmla="*/ 317 h 358"/>
                  <a:gd name="T54" fmla="*/ 59 w 350"/>
                  <a:gd name="T55" fmla="*/ 358 h 358"/>
                  <a:gd name="T56" fmla="*/ 0 w 350"/>
                  <a:gd name="T57" fmla="*/ 0 h 358"/>
                  <a:gd name="T58" fmla="*/ 59 w 350"/>
                  <a:gd name="T59" fmla="*/ 358 h 358"/>
                  <a:gd name="T60" fmla="*/ 26 w 350"/>
                  <a:gd name="T61" fmla="*/ 317 h 358"/>
                  <a:gd name="T62" fmla="*/ 59 w 350"/>
                  <a:gd name="T63" fmla="*/ 284 h 358"/>
                  <a:gd name="T64" fmla="*/ 26 w 350"/>
                  <a:gd name="T65" fmla="*/ 251 h 358"/>
                  <a:gd name="T66" fmla="*/ 59 w 350"/>
                  <a:gd name="T67" fmla="*/ 7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0" h="358">
                    <a:moveTo>
                      <a:pt x="350" y="0"/>
                    </a:moveTo>
                    <a:lnTo>
                      <a:pt x="291" y="0"/>
                    </a:lnTo>
                    <a:lnTo>
                      <a:pt x="291" y="74"/>
                    </a:lnTo>
                    <a:lnTo>
                      <a:pt x="321" y="74"/>
                    </a:lnTo>
                    <a:lnTo>
                      <a:pt x="321" y="251"/>
                    </a:lnTo>
                    <a:lnTo>
                      <a:pt x="321" y="251"/>
                    </a:lnTo>
                    <a:lnTo>
                      <a:pt x="291" y="251"/>
                    </a:lnTo>
                    <a:lnTo>
                      <a:pt x="291" y="284"/>
                    </a:lnTo>
                    <a:lnTo>
                      <a:pt x="321" y="284"/>
                    </a:lnTo>
                    <a:lnTo>
                      <a:pt x="321" y="317"/>
                    </a:lnTo>
                    <a:lnTo>
                      <a:pt x="321" y="317"/>
                    </a:lnTo>
                    <a:lnTo>
                      <a:pt x="291" y="317"/>
                    </a:lnTo>
                    <a:lnTo>
                      <a:pt x="291" y="358"/>
                    </a:lnTo>
                    <a:lnTo>
                      <a:pt x="350" y="358"/>
                    </a:lnTo>
                    <a:lnTo>
                      <a:pt x="350" y="0"/>
                    </a:lnTo>
                    <a:lnTo>
                      <a:pt x="350" y="0"/>
                    </a:lnTo>
                    <a:close/>
                    <a:moveTo>
                      <a:pt x="291" y="0"/>
                    </a:moveTo>
                    <a:lnTo>
                      <a:pt x="175" y="0"/>
                    </a:lnTo>
                    <a:lnTo>
                      <a:pt x="175" y="24"/>
                    </a:lnTo>
                    <a:lnTo>
                      <a:pt x="277" y="24"/>
                    </a:lnTo>
                    <a:lnTo>
                      <a:pt x="277" y="45"/>
                    </a:lnTo>
                    <a:lnTo>
                      <a:pt x="175" y="45"/>
                    </a:lnTo>
                    <a:lnTo>
                      <a:pt x="175" y="74"/>
                    </a:lnTo>
                    <a:lnTo>
                      <a:pt x="291" y="74"/>
                    </a:lnTo>
                    <a:lnTo>
                      <a:pt x="291" y="0"/>
                    </a:lnTo>
                    <a:lnTo>
                      <a:pt x="291" y="0"/>
                    </a:lnTo>
                    <a:close/>
                    <a:moveTo>
                      <a:pt x="175" y="358"/>
                    </a:moveTo>
                    <a:lnTo>
                      <a:pt x="291" y="358"/>
                    </a:lnTo>
                    <a:lnTo>
                      <a:pt x="291" y="317"/>
                    </a:lnTo>
                    <a:lnTo>
                      <a:pt x="260" y="317"/>
                    </a:lnTo>
                    <a:lnTo>
                      <a:pt x="260" y="284"/>
                    </a:lnTo>
                    <a:lnTo>
                      <a:pt x="291" y="284"/>
                    </a:lnTo>
                    <a:lnTo>
                      <a:pt x="291" y="251"/>
                    </a:lnTo>
                    <a:lnTo>
                      <a:pt x="175" y="251"/>
                    </a:lnTo>
                    <a:lnTo>
                      <a:pt x="175" y="358"/>
                    </a:lnTo>
                    <a:close/>
                    <a:moveTo>
                      <a:pt x="175" y="0"/>
                    </a:moveTo>
                    <a:lnTo>
                      <a:pt x="59" y="0"/>
                    </a:lnTo>
                    <a:lnTo>
                      <a:pt x="59" y="74"/>
                    </a:lnTo>
                    <a:lnTo>
                      <a:pt x="175" y="74"/>
                    </a:lnTo>
                    <a:lnTo>
                      <a:pt x="175" y="45"/>
                    </a:lnTo>
                    <a:lnTo>
                      <a:pt x="73" y="45"/>
                    </a:lnTo>
                    <a:lnTo>
                      <a:pt x="73" y="24"/>
                    </a:lnTo>
                    <a:lnTo>
                      <a:pt x="73" y="24"/>
                    </a:lnTo>
                    <a:lnTo>
                      <a:pt x="175" y="24"/>
                    </a:lnTo>
                    <a:lnTo>
                      <a:pt x="175" y="0"/>
                    </a:lnTo>
                    <a:lnTo>
                      <a:pt x="175" y="0"/>
                    </a:lnTo>
                    <a:close/>
                    <a:moveTo>
                      <a:pt x="59" y="358"/>
                    </a:moveTo>
                    <a:lnTo>
                      <a:pt x="175" y="358"/>
                    </a:lnTo>
                    <a:lnTo>
                      <a:pt x="175" y="251"/>
                    </a:lnTo>
                    <a:lnTo>
                      <a:pt x="59" y="251"/>
                    </a:lnTo>
                    <a:lnTo>
                      <a:pt x="59" y="284"/>
                    </a:lnTo>
                    <a:lnTo>
                      <a:pt x="90" y="284"/>
                    </a:lnTo>
                    <a:lnTo>
                      <a:pt x="90" y="317"/>
                    </a:lnTo>
                    <a:lnTo>
                      <a:pt x="90" y="317"/>
                    </a:lnTo>
                    <a:lnTo>
                      <a:pt x="59" y="317"/>
                    </a:lnTo>
                    <a:lnTo>
                      <a:pt x="59" y="358"/>
                    </a:lnTo>
                    <a:close/>
                    <a:moveTo>
                      <a:pt x="59" y="0"/>
                    </a:moveTo>
                    <a:lnTo>
                      <a:pt x="0" y="0"/>
                    </a:lnTo>
                    <a:lnTo>
                      <a:pt x="0" y="358"/>
                    </a:lnTo>
                    <a:lnTo>
                      <a:pt x="59" y="358"/>
                    </a:lnTo>
                    <a:lnTo>
                      <a:pt x="59" y="317"/>
                    </a:lnTo>
                    <a:lnTo>
                      <a:pt x="26" y="317"/>
                    </a:lnTo>
                    <a:lnTo>
                      <a:pt x="26" y="284"/>
                    </a:lnTo>
                    <a:lnTo>
                      <a:pt x="59" y="284"/>
                    </a:lnTo>
                    <a:lnTo>
                      <a:pt x="59" y="251"/>
                    </a:lnTo>
                    <a:lnTo>
                      <a:pt x="26" y="251"/>
                    </a:lnTo>
                    <a:lnTo>
                      <a:pt x="26" y="74"/>
                    </a:lnTo>
                    <a:lnTo>
                      <a:pt x="59" y="74"/>
                    </a:lnTo>
                    <a:lnTo>
                      <a:pt x="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2" name="Freeform 127"/>
              <p:cNvSpPr/>
              <p:nvPr/>
            </p:nvSpPr>
            <p:spPr bwMode="auto">
              <a:xfrm>
                <a:off x="4197350" y="5392738"/>
                <a:ext cx="495300" cy="128588"/>
              </a:xfrm>
              <a:custGeom>
                <a:avLst/>
                <a:gdLst>
                  <a:gd name="T0" fmla="*/ 203 w 312"/>
                  <a:gd name="T1" fmla="*/ 43 h 81"/>
                  <a:gd name="T2" fmla="*/ 108 w 312"/>
                  <a:gd name="T3" fmla="*/ 43 h 81"/>
                  <a:gd name="T4" fmla="*/ 108 w 312"/>
                  <a:gd name="T5" fmla="*/ 0 h 81"/>
                  <a:gd name="T6" fmla="*/ 0 w 312"/>
                  <a:gd name="T7" fmla="*/ 0 h 81"/>
                  <a:gd name="T8" fmla="*/ 0 w 312"/>
                  <a:gd name="T9" fmla="*/ 81 h 81"/>
                  <a:gd name="T10" fmla="*/ 312 w 312"/>
                  <a:gd name="T11" fmla="*/ 81 h 81"/>
                  <a:gd name="T12" fmla="*/ 312 w 312"/>
                  <a:gd name="T13" fmla="*/ 0 h 81"/>
                  <a:gd name="T14" fmla="*/ 203 w 312"/>
                  <a:gd name="T15" fmla="*/ 0 h 81"/>
                  <a:gd name="T16" fmla="*/ 203 w 312"/>
                  <a:gd name="T17" fmla="*/ 4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1">
                    <a:moveTo>
                      <a:pt x="203" y="43"/>
                    </a:moveTo>
                    <a:lnTo>
                      <a:pt x="108" y="43"/>
                    </a:lnTo>
                    <a:lnTo>
                      <a:pt x="108" y="0"/>
                    </a:lnTo>
                    <a:lnTo>
                      <a:pt x="0" y="0"/>
                    </a:lnTo>
                    <a:lnTo>
                      <a:pt x="0" y="81"/>
                    </a:lnTo>
                    <a:lnTo>
                      <a:pt x="312" y="81"/>
                    </a:lnTo>
                    <a:lnTo>
                      <a:pt x="312" y="0"/>
                    </a:lnTo>
                    <a:lnTo>
                      <a:pt x="203" y="0"/>
                    </a:lnTo>
                    <a:lnTo>
                      <a:pt x="203" y="4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3" name="Rectangle 128"/>
              <p:cNvSpPr>
                <a:spLocks noChangeArrowheads="1"/>
              </p:cNvSpPr>
              <p:nvPr/>
            </p:nvSpPr>
            <p:spPr bwMode="auto">
              <a:xfrm>
                <a:off x="4398963" y="5392738"/>
                <a:ext cx="936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4" name="Freeform 129"/>
              <p:cNvSpPr>
                <a:spLocks noEditPoints="1"/>
              </p:cNvSpPr>
              <p:nvPr/>
            </p:nvSpPr>
            <p:spPr bwMode="auto">
              <a:xfrm>
                <a:off x="4197350" y="5103813"/>
                <a:ext cx="495300" cy="258763"/>
              </a:xfrm>
              <a:custGeom>
                <a:avLst/>
                <a:gdLst>
                  <a:gd name="T0" fmla="*/ 234 w 312"/>
                  <a:gd name="T1" fmla="*/ 0 h 163"/>
                  <a:gd name="T2" fmla="*/ 156 w 312"/>
                  <a:gd name="T3" fmla="*/ 0 h 163"/>
                  <a:gd name="T4" fmla="*/ 156 w 312"/>
                  <a:gd name="T5" fmla="*/ 28 h 163"/>
                  <a:gd name="T6" fmla="*/ 205 w 312"/>
                  <a:gd name="T7" fmla="*/ 28 h 163"/>
                  <a:gd name="T8" fmla="*/ 205 w 312"/>
                  <a:gd name="T9" fmla="*/ 59 h 163"/>
                  <a:gd name="T10" fmla="*/ 156 w 312"/>
                  <a:gd name="T11" fmla="*/ 59 h 163"/>
                  <a:gd name="T12" fmla="*/ 156 w 312"/>
                  <a:gd name="T13" fmla="*/ 163 h 163"/>
                  <a:gd name="T14" fmla="*/ 203 w 312"/>
                  <a:gd name="T15" fmla="*/ 163 h 163"/>
                  <a:gd name="T16" fmla="*/ 312 w 312"/>
                  <a:gd name="T17" fmla="*/ 163 h 163"/>
                  <a:gd name="T18" fmla="*/ 312 w 312"/>
                  <a:gd name="T19" fmla="*/ 59 h 163"/>
                  <a:gd name="T20" fmla="*/ 234 w 312"/>
                  <a:gd name="T21" fmla="*/ 59 h 163"/>
                  <a:gd name="T22" fmla="*/ 234 w 312"/>
                  <a:gd name="T23" fmla="*/ 0 h 163"/>
                  <a:gd name="T24" fmla="*/ 156 w 312"/>
                  <a:gd name="T25" fmla="*/ 0 h 163"/>
                  <a:gd name="T26" fmla="*/ 80 w 312"/>
                  <a:gd name="T27" fmla="*/ 0 h 163"/>
                  <a:gd name="T28" fmla="*/ 80 w 312"/>
                  <a:gd name="T29" fmla="*/ 59 h 163"/>
                  <a:gd name="T30" fmla="*/ 0 w 312"/>
                  <a:gd name="T31" fmla="*/ 59 h 163"/>
                  <a:gd name="T32" fmla="*/ 0 w 312"/>
                  <a:gd name="T33" fmla="*/ 163 h 163"/>
                  <a:gd name="T34" fmla="*/ 108 w 312"/>
                  <a:gd name="T35" fmla="*/ 163 h 163"/>
                  <a:gd name="T36" fmla="*/ 156 w 312"/>
                  <a:gd name="T37" fmla="*/ 163 h 163"/>
                  <a:gd name="T38" fmla="*/ 156 w 312"/>
                  <a:gd name="T39" fmla="*/ 59 h 163"/>
                  <a:gd name="T40" fmla="*/ 106 w 312"/>
                  <a:gd name="T41" fmla="*/ 59 h 163"/>
                  <a:gd name="T42" fmla="*/ 106 w 312"/>
                  <a:gd name="T43" fmla="*/ 59 h 163"/>
                  <a:gd name="T44" fmla="*/ 106 w 312"/>
                  <a:gd name="T45" fmla="*/ 28 h 163"/>
                  <a:gd name="T46" fmla="*/ 156 w 312"/>
                  <a:gd name="T47" fmla="*/ 28 h 163"/>
                  <a:gd name="T48" fmla="*/ 156 w 312"/>
                  <a:gd name="T4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163">
                    <a:moveTo>
                      <a:pt x="234" y="0"/>
                    </a:moveTo>
                    <a:lnTo>
                      <a:pt x="156" y="0"/>
                    </a:lnTo>
                    <a:lnTo>
                      <a:pt x="156" y="28"/>
                    </a:lnTo>
                    <a:lnTo>
                      <a:pt x="205" y="28"/>
                    </a:lnTo>
                    <a:lnTo>
                      <a:pt x="205" y="59"/>
                    </a:lnTo>
                    <a:lnTo>
                      <a:pt x="156" y="59"/>
                    </a:lnTo>
                    <a:lnTo>
                      <a:pt x="156" y="163"/>
                    </a:lnTo>
                    <a:lnTo>
                      <a:pt x="203" y="163"/>
                    </a:lnTo>
                    <a:lnTo>
                      <a:pt x="312" y="163"/>
                    </a:lnTo>
                    <a:lnTo>
                      <a:pt x="312" y="59"/>
                    </a:lnTo>
                    <a:lnTo>
                      <a:pt x="234" y="59"/>
                    </a:lnTo>
                    <a:lnTo>
                      <a:pt x="234" y="0"/>
                    </a:lnTo>
                    <a:close/>
                    <a:moveTo>
                      <a:pt x="156" y="0"/>
                    </a:moveTo>
                    <a:lnTo>
                      <a:pt x="80" y="0"/>
                    </a:lnTo>
                    <a:lnTo>
                      <a:pt x="80" y="59"/>
                    </a:lnTo>
                    <a:lnTo>
                      <a:pt x="0" y="59"/>
                    </a:lnTo>
                    <a:lnTo>
                      <a:pt x="0" y="163"/>
                    </a:lnTo>
                    <a:lnTo>
                      <a:pt x="108" y="163"/>
                    </a:lnTo>
                    <a:lnTo>
                      <a:pt x="156" y="163"/>
                    </a:lnTo>
                    <a:lnTo>
                      <a:pt x="156" y="59"/>
                    </a:lnTo>
                    <a:lnTo>
                      <a:pt x="106" y="59"/>
                    </a:lnTo>
                    <a:lnTo>
                      <a:pt x="106" y="59"/>
                    </a:lnTo>
                    <a:lnTo>
                      <a:pt x="106" y="28"/>
                    </a:lnTo>
                    <a:lnTo>
                      <a:pt x="156" y="28"/>
                    </a:lnTo>
                    <a:lnTo>
                      <a:pt x="156"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5" name="Freeform 130"/>
              <p:cNvSpPr/>
              <p:nvPr/>
            </p:nvSpPr>
            <p:spPr bwMode="auto">
              <a:xfrm>
                <a:off x="9556750" y="1790700"/>
                <a:ext cx="623888" cy="712788"/>
              </a:xfrm>
              <a:custGeom>
                <a:avLst/>
                <a:gdLst>
                  <a:gd name="T0" fmla="*/ 146 w 166"/>
                  <a:gd name="T1" fmla="*/ 6 h 190"/>
                  <a:gd name="T2" fmla="*/ 107 w 166"/>
                  <a:gd name="T3" fmla="*/ 29 h 190"/>
                  <a:gd name="T4" fmla="*/ 91 w 166"/>
                  <a:gd name="T5" fmla="*/ 52 h 190"/>
                  <a:gd name="T6" fmla="*/ 14 w 166"/>
                  <a:gd name="T7" fmla="*/ 38 h 190"/>
                  <a:gd name="T8" fmla="*/ 3 w 166"/>
                  <a:gd name="T9" fmla="*/ 55 h 190"/>
                  <a:gd name="T10" fmla="*/ 71 w 166"/>
                  <a:gd name="T11" fmla="*/ 83 h 190"/>
                  <a:gd name="T12" fmla="*/ 49 w 166"/>
                  <a:gd name="T13" fmla="*/ 115 h 190"/>
                  <a:gd name="T14" fmla="*/ 11 w 166"/>
                  <a:gd name="T15" fmla="*/ 117 h 190"/>
                  <a:gd name="T16" fmla="*/ 0 w 166"/>
                  <a:gd name="T17" fmla="*/ 134 h 190"/>
                  <a:gd name="T18" fmla="*/ 52 w 166"/>
                  <a:gd name="T19" fmla="*/ 147 h 190"/>
                  <a:gd name="T20" fmla="*/ 83 w 166"/>
                  <a:gd name="T21" fmla="*/ 190 h 190"/>
                  <a:gd name="T22" fmla="*/ 95 w 166"/>
                  <a:gd name="T23" fmla="*/ 173 h 190"/>
                  <a:gd name="T24" fmla="*/ 82 w 166"/>
                  <a:gd name="T25" fmla="*/ 139 h 190"/>
                  <a:gd name="T26" fmla="*/ 104 w 166"/>
                  <a:gd name="T27" fmla="*/ 105 h 190"/>
                  <a:gd name="T28" fmla="*/ 155 w 166"/>
                  <a:gd name="T29" fmla="*/ 156 h 190"/>
                  <a:gd name="T30" fmla="*/ 166 w 166"/>
                  <a:gd name="T31" fmla="*/ 139 h 190"/>
                  <a:gd name="T32" fmla="*/ 125 w 166"/>
                  <a:gd name="T33" fmla="*/ 75 h 190"/>
                  <a:gd name="T34" fmla="*/ 140 w 166"/>
                  <a:gd name="T35" fmla="*/ 51 h 190"/>
                  <a:gd name="T36" fmla="*/ 146 w 166"/>
                  <a:gd name="T37" fmla="*/ 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190">
                    <a:moveTo>
                      <a:pt x="146" y="6"/>
                    </a:moveTo>
                    <a:cubicBezTo>
                      <a:pt x="137" y="0"/>
                      <a:pt x="113" y="19"/>
                      <a:pt x="107" y="29"/>
                    </a:cubicBezTo>
                    <a:cubicBezTo>
                      <a:pt x="91" y="52"/>
                      <a:pt x="91" y="52"/>
                      <a:pt x="91" y="52"/>
                    </a:cubicBezTo>
                    <a:cubicBezTo>
                      <a:pt x="14" y="38"/>
                      <a:pt x="14" y="38"/>
                      <a:pt x="14" y="38"/>
                    </a:cubicBezTo>
                    <a:cubicBezTo>
                      <a:pt x="3" y="55"/>
                      <a:pt x="3" y="55"/>
                      <a:pt x="3" y="55"/>
                    </a:cubicBezTo>
                    <a:cubicBezTo>
                      <a:pt x="71" y="83"/>
                      <a:pt x="71" y="83"/>
                      <a:pt x="71" y="83"/>
                    </a:cubicBezTo>
                    <a:cubicBezTo>
                      <a:pt x="49" y="115"/>
                      <a:pt x="49" y="115"/>
                      <a:pt x="49" y="115"/>
                    </a:cubicBezTo>
                    <a:cubicBezTo>
                      <a:pt x="11" y="117"/>
                      <a:pt x="11" y="117"/>
                      <a:pt x="11" y="117"/>
                    </a:cubicBezTo>
                    <a:cubicBezTo>
                      <a:pt x="0" y="134"/>
                      <a:pt x="0" y="134"/>
                      <a:pt x="0" y="134"/>
                    </a:cubicBezTo>
                    <a:cubicBezTo>
                      <a:pt x="52" y="147"/>
                      <a:pt x="52" y="147"/>
                      <a:pt x="52" y="147"/>
                    </a:cubicBezTo>
                    <a:cubicBezTo>
                      <a:pt x="83" y="190"/>
                      <a:pt x="83" y="190"/>
                      <a:pt x="83" y="190"/>
                    </a:cubicBezTo>
                    <a:cubicBezTo>
                      <a:pt x="95" y="173"/>
                      <a:pt x="95" y="173"/>
                      <a:pt x="95" y="173"/>
                    </a:cubicBezTo>
                    <a:cubicBezTo>
                      <a:pt x="82" y="139"/>
                      <a:pt x="82" y="139"/>
                      <a:pt x="82" y="139"/>
                    </a:cubicBezTo>
                    <a:cubicBezTo>
                      <a:pt x="104" y="105"/>
                      <a:pt x="104" y="105"/>
                      <a:pt x="104" y="105"/>
                    </a:cubicBezTo>
                    <a:cubicBezTo>
                      <a:pt x="155" y="156"/>
                      <a:pt x="155" y="156"/>
                      <a:pt x="155" y="156"/>
                    </a:cubicBezTo>
                    <a:cubicBezTo>
                      <a:pt x="166" y="139"/>
                      <a:pt x="166" y="139"/>
                      <a:pt x="166" y="139"/>
                    </a:cubicBezTo>
                    <a:cubicBezTo>
                      <a:pt x="125" y="75"/>
                      <a:pt x="125" y="75"/>
                      <a:pt x="125" y="75"/>
                    </a:cubicBezTo>
                    <a:cubicBezTo>
                      <a:pt x="140" y="51"/>
                      <a:pt x="140" y="51"/>
                      <a:pt x="140" y="51"/>
                    </a:cubicBezTo>
                    <a:cubicBezTo>
                      <a:pt x="147" y="42"/>
                      <a:pt x="155" y="12"/>
                      <a:pt x="14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6" name="Freeform 131"/>
              <p:cNvSpPr>
                <a:spLocks noEditPoints="1"/>
              </p:cNvSpPr>
              <p:nvPr/>
            </p:nvSpPr>
            <p:spPr bwMode="auto">
              <a:xfrm>
                <a:off x="2732088" y="771525"/>
                <a:ext cx="544513" cy="338138"/>
              </a:xfrm>
              <a:custGeom>
                <a:avLst/>
                <a:gdLst>
                  <a:gd name="T0" fmla="*/ 270 w 343"/>
                  <a:gd name="T1" fmla="*/ 213 h 213"/>
                  <a:gd name="T2" fmla="*/ 343 w 343"/>
                  <a:gd name="T3" fmla="*/ 213 h 213"/>
                  <a:gd name="T4" fmla="*/ 343 w 343"/>
                  <a:gd name="T5" fmla="*/ 119 h 213"/>
                  <a:gd name="T6" fmla="*/ 303 w 343"/>
                  <a:gd name="T7" fmla="*/ 119 h 213"/>
                  <a:gd name="T8" fmla="*/ 303 w 343"/>
                  <a:gd name="T9" fmla="*/ 0 h 213"/>
                  <a:gd name="T10" fmla="*/ 270 w 343"/>
                  <a:gd name="T11" fmla="*/ 0 h 213"/>
                  <a:gd name="T12" fmla="*/ 270 w 343"/>
                  <a:gd name="T13" fmla="*/ 149 h 213"/>
                  <a:gd name="T14" fmla="*/ 301 w 343"/>
                  <a:gd name="T15" fmla="*/ 149 h 213"/>
                  <a:gd name="T16" fmla="*/ 301 w 343"/>
                  <a:gd name="T17" fmla="*/ 190 h 213"/>
                  <a:gd name="T18" fmla="*/ 301 w 343"/>
                  <a:gd name="T19" fmla="*/ 190 h 213"/>
                  <a:gd name="T20" fmla="*/ 270 w 343"/>
                  <a:gd name="T21" fmla="*/ 190 h 213"/>
                  <a:gd name="T22" fmla="*/ 270 w 343"/>
                  <a:gd name="T23" fmla="*/ 213 h 213"/>
                  <a:gd name="T24" fmla="*/ 223 w 343"/>
                  <a:gd name="T25" fmla="*/ 0 h 213"/>
                  <a:gd name="T26" fmla="*/ 223 w 343"/>
                  <a:gd name="T27" fmla="*/ 119 h 213"/>
                  <a:gd name="T28" fmla="*/ 171 w 343"/>
                  <a:gd name="T29" fmla="*/ 119 h 213"/>
                  <a:gd name="T30" fmla="*/ 171 w 343"/>
                  <a:gd name="T31" fmla="*/ 149 h 213"/>
                  <a:gd name="T32" fmla="*/ 201 w 343"/>
                  <a:gd name="T33" fmla="*/ 149 h 213"/>
                  <a:gd name="T34" fmla="*/ 201 w 343"/>
                  <a:gd name="T35" fmla="*/ 190 h 213"/>
                  <a:gd name="T36" fmla="*/ 201 w 343"/>
                  <a:gd name="T37" fmla="*/ 190 h 213"/>
                  <a:gd name="T38" fmla="*/ 171 w 343"/>
                  <a:gd name="T39" fmla="*/ 190 h 213"/>
                  <a:gd name="T40" fmla="*/ 171 w 343"/>
                  <a:gd name="T41" fmla="*/ 213 h 213"/>
                  <a:gd name="T42" fmla="*/ 270 w 343"/>
                  <a:gd name="T43" fmla="*/ 213 h 213"/>
                  <a:gd name="T44" fmla="*/ 270 w 343"/>
                  <a:gd name="T45" fmla="*/ 190 h 213"/>
                  <a:gd name="T46" fmla="*/ 242 w 343"/>
                  <a:gd name="T47" fmla="*/ 190 h 213"/>
                  <a:gd name="T48" fmla="*/ 242 w 343"/>
                  <a:gd name="T49" fmla="*/ 149 h 213"/>
                  <a:gd name="T50" fmla="*/ 270 w 343"/>
                  <a:gd name="T51" fmla="*/ 149 h 213"/>
                  <a:gd name="T52" fmla="*/ 270 w 343"/>
                  <a:gd name="T53" fmla="*/ 0 h 213"/>
                  <a:gd name="T54" fmla="*/ 223 w 343"/>
                  <a:gd name="T55" fmla="*/ 0 h 213"/>
                  <a:gd name="T56" fmla="*/ 171 w 343"/>
                  <a:gd name="T57" fmla="*/ 119 h 213"/>
                  <a:gd name="T58" fmla="*/ 74 w 343"/>
                  <a:gd name="T59" fmla="*/ 119 h 213"/>
                  <a:gd name="T60" fmla="*/ 74 w 343"/>
                  <a:gd name="T61" fmla="*/ 149 h 213"/>
                  <a:gd name="T62" fmla="*/ 102 w 343"/>
                  <a:gd name="T63" fmla="*/ 149 h 213"/>
                  <a:gd name="T64" fmla="*/ 102 w 343"/>
                  <a:gd name="T65" fmla="*/ 190 h 213"/>
                  <a:gd name="T66" fmla="*/ 102 w 343"/>
                  <a:gd name="T67" fmla="*/ 190 h 213"/>
                  <a:gd name="T68" fmla="*/ 74 w 343"/>
                  <a:gd name="T69" fmla="*/ 190 h 213"/>
                  <a:gd name="T70" fmla="*/ 74 w 343"/>
                  <a:gd name="T71" fmla="*/ 213 h 213"/>
                  <a:gd name="T72" fmla="*/ 171 w 343"/>
                  <a:gd name="T73" fmla="*/ 213 h 213"/>
                  <a:gd name="T74" fmla="*/ 171 w 343"/>
                  <a:gd name="T75" fmla="*/ 190 h 213"/>
                  <a:gd name="T76" fmla="*/ 142 w 343"/>
                  <a:gd name="T77" fmla="*/ 190 h 213"/>
                  <a:gd name="T78" fmla="*/ 142 w 343"/>
                  <a:gd name="T79" fmla="*/ 149 h 213"/>
                  <a:gd name="T80" fmla="*/ 171 w 343"/>
                  <a:gd name="T81" fmla="*/ 149 h 213"/>
                  <a:gd name="T82" fmla="*/ 171 w 343"/>
                  <a:gd name="T83" fmla="*/ 119 h 213"/>
                  <a:gd name="T84" fmla="*/ 74 w 343"/>
                  <a:gd name="T85" fmla="*/ 119 h 213"/>
                  <a:gd name="T86" fmla="*/ 0 w 343"/>
                  <a:gd name="T87" fmla="*/ 119 h 213"/>
                  <a:gd name="T88" fmla="*/ 0 w 343"/>
                  <a:gd name="T89" fmla="*/ 213 h 213"/>
                  <a:gd name="T90" fmla="*/ 74 w 343"/>
                  <a:gd name="T91" fmla="*/ 213 h 213"/>
                  <a:gd name="T92" fmla="*/ 74 w 343"/>
                  <a:gd name="T93" fmla="*/ 190 h 213"/>
                  <a:gd name="T94" fmla="*/ 43 w 343"/>
                  <a:gd name="T95" fmla="*/ 190 h 213"/>
                  <a:gd name="T96" fmla="*/ 43 w 343"/>
                  <a:gd name="T97" fmla="*/ 149 h 213"/>
                  <a:gd name="T98" fmla="*/ 74 w 343"/>
                  <a:gd name="T99" fmla="*/ 149 h 213"/>
                  <a:gd name="T100" fmla="*/ 74 w 343"/>
                  <a:gd name="T101" fmla="*/ 11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3" h="213">
                    <a:moveTo>
                      <a:pt x="270" y="213"/>
                    </a:moveTo>
                    <a:lnTo>
                      <a:pt x="343" y="213"/>
                    </a:lnTo>
                    <a:lnTo>
                      <a:pt x="343" y="119"/>
                    </a:lnTo>
                    <a:lnTo>
                      <a:pt x="303" y="119"/>
                    </a:lnTo>
                    <a:lnTo>
                      <a:pt x="303" y="0"/>
                    </a:lnTo>
                    <a:lnTo>
                      <a:pt x="270" y="0"/>
                    </a:lnTo>
                    <a:lnTo>
                      <a:pt x="270" y="149"/>
                    </a:lnTo>
                    <a:lnTo>
                      <a:pt x="301" y="149"/>
                    </a:lnTo>
                    <a:lnTo>
                      <a:pt x="301" y="190"/>
                    </a:lnTo>
                    <a:lnTo>
                      <a:pt x="301" y="190"/>
                    </a:lnTo>
                    <a:lnTo>
                      <a:pt x="270" y="190"/>
                    </a:lnTo>
                    <a:lnTo>
                      <a:pt x="270" y="213"/>
                    </a:lnTo>
                    <a:close/>
                    <a:moveTo>
                      <a:pt x="223" y="0"/>
                    </a:moveTo>
                    <a:lnTo>
                      <a:pt x="223" y="119"/>
                    </a:lnTo>
                    <a:lnTo>
                      <a:pt x="171" y="119"/>
                    </a:lnTo>
                    <a:lnTo>
                      <a:pt x="171" y="149"/>
                    </a:lnTo>
                    <a:lnTo>
                      <a:pt x="201" y="149"/>
                    </a:lnTo>
                    <a:lnTo>
                      <a:pt x="201" y="190"/>
                    </a:lnTo>
                    <a:lnTo>
                      <a:pt x="201" y="190"/>
                    </a:lnTo>
                    <a:lnTo>
                      <a:pt x="171" y="190"/>
                    </a:lnTo>
                    <a:lnTo>
                      <a:pt x="171" y="213"/>
                    </a:lnTo>
                    <a:lnTo>
                      <a:pt x="270" y="213"/>
                    </a:lnTo>
                    <a:lnTo>
                      <a:pt x="270" y="190"/>
                    </a:lnTo>
                    <a:lnTo>
                      <a:pt x="242" y="190"/>
                    </a:lnTo>
                    <a:lnTo>
                      <a:pt x="242" y="149"/>
                    </a:lnTo>
                    <a:lnTo>
                      <a:pt x="270" y="149"/>
                    </a:lnTo>
                    <a:lnTo>
                      <a:pt x="270" y="0"/>
                    </a:lnTo>
                    <a:lnTo>
                      <a:pt x="223" y="0"/>
                    </a:lnTo>
                    <a:close/>
                    <a:moveTo>
                      <a:pt x="171" y="119"/>
                    </a:moveTo>
                    <a:lnTo>
                      <a:pt x="74" y="119"/>
                    </a:lnTo>
                    <a:lnTo>
                      <a:pt x="74" y="149"/>
                    </a:lnTo>
                    <a:lnTo>
                      <a:pt x="102" y="149"/>
                    </a:lnTo>
                    <a:lnTo>
                      <a:pt x="102" y="190"/>
                    </a:lnTo>
                    <a:lnTo>
                      <a:pt x="102" y="190"/>
                    </a:lnTo>
                    <a:lnTo>
                      <a:pt x="74" y="190"/>
                    </a:lnTo>
                    <a:lnTo>
                      <a:pt x="74" y="213"/>
                    </a:lnTo>
                    <a:lnTo>
                      <a:pt x="171" y="213"/>
                    </a:lnTo>
                    <a:lnTo>
                      <a:pt x="171" y="190"/>
                    </a:lnTo>
                    <a:lnTo>
                      <a:pt x="142" y="190"/>
                    </a:lnTo>
                    <a:lnTo>
                      <a:pt x="142" y="149"/>
                    </a:lnTo>
                    <a:lnTo>
                      <a:pt x="171" y="149"/>
                    </a:lnTo>
                    <a:lnTo>
                      <a:pt x="171" y="119"/>
                    </a:lnTo>
                    <a:close/>
                    <a:moveTo>
                      <a:pt x="74" y="119"/>
                    </a:moveTo>
                    <a:lnTo>
                      <a:pt x="0" y="119"/>
                    </a:lnTo>
                    <a:lnTo>
                      <a:pt x="0" y="213"/>
                    </a:lnTo>
                    <a:lnTo>
                      <a:pt x="74" y="213"/>
                    </a:lnTo>
                    <a:lnTo>
                      <a:pt x="74" y="190"/>
                    </a:lnTo>
                    <a:lnTo>
                      <a:pt x="43" y="190"/>
                    </a:lnTo>
                    <a:lnTo>
                      <a:pt x="43" y="149"/>
                    </a:lnTo>
                    <a:lnTo>
                      <a:pt x="74" y="149"/>
                    </a:lnTo>
                    <a:lnTo>
                      <a:pt x="74"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7" name="Freeform 132"/>
              <p:cNvSpPr/>
              <p:nvPr/>
            </p:nvSpPr>
            <p:spPr bwMode="auto">
              <a:xfrm>
                <a:off x="2601913" y="1128713"/>
                <a:ext cx="738188" cy="241300"/>
              </a:xfrm>
              <a:custGeom>
                <a:avLst/>
                <a:gdLst>
                  <a:gd name="T0" fmla="*/ 449 w 465"/>
                  <a:gd name="T1" fmla="*/ 152 h 152"/>
                  <a:gd name="T2" fmla="*/ 465 w 465"/>
                  <a:gd name="T3" fmla="*/ 0 h 152"/>
                  <a:gd name="T4" fmla="*/ 0 w 465"/>
                  <a:gd name="T5" fmla="*/ 0 h 152"/>
                  <a:gd name="T6" fmla="*/ 52 w 465"/>
                  <a:gd name="T7" fmla="*/ 152 h 152"/>
                  <a:gd name="T8" fmla="*/ 449 w 465"/>
                  <a:gd name="T9" fmla="*/ 152 h 152"/>
                </a:gdLst>
                <a:ahLst/>
                <a:cxnLst>
                  <a:cxn ang="0">
                    <a:pos x="T0" y="T1"/>
                  </a:cxn>
                  <a:cxn ang="0">
                    <a:pos x="T2" y="T3"/>
                  </a:cxn>
                  <a:cxn ang="0">
                    <a:pos x="T4" y="T5"/>
                  </a:cxn>
                  <a:cxn ang="0">
                    <a:pos x="T6" y="T7"/>
                  </a:cxn>
                  <a:cxn ang="0">
                    <a:pos x="T8" y="T9"/>
                  </a:cxn>
                </a:cxnLst>
                <a:rect l="0" t="0" r="r" b="b"/>
                <a:pathLst>
                  <a:path w="465" h="152">
                    <a:moveTo>
                      <a:pt x="449" y="152"/>
                    </a:moveTo>
                    <a:lnTo>
                      <a:pt x="465" y="0"/>
                    </a:lnTo>
                    <a:lnTo>
                      <a:pt x="0" y="0"/>
                    </a:lnTo>
                    <a:lnTo>
                      <a:pt x="52" y="152"/>
                    </a:lnTo>
                    <a:lnTo>
                      <a:pt x="449"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8" name="Freeform 133"/>
              <p:cNvSpPr>
                <a:spLocks noEditPoints="1"/>
              </p:cNvSpPr>
              <p:nvPr/>
            </p:nvSpPr>
            <p:spPr bwMode="auto">
              <a:xfrm>
                <a:off x="1479550" y="787400"/>
                <a:ext cx="377825" cy="612775"/>
              </a:xfrm>
              <a:custGeom>
                <a:avLst/>
                <a:gdLst>
                  <a:gd name="T0" fmla="*/ 238 w 238"/>
                  <a:gd name="T1" fmla="*/ 386 h 386"/>
                  <a:gd name="T2" fmla="*/ 212 w 238"/>
                  <a:gd name="T3" fmla="*/ 7 h 386"/>
                  <a:gd name="T4" fmla="*/ 191 w 238"/>
                  <a:gd name="T5" fmla="*/ 0 h 386"/>
                  <a:gd name="T6" fmla="*/ 212 w 238"/>
                  <a:gd name="T7" fmla="*/ 31 h 386"/>
                  <a:gd name="T8" fmla="*/ 212 w 238"/>
                  <a:gd name="T9" fmla="*/ 248 h 386"/>
                  <a:gd name="T10" fmla="*/ 191 w 238"/>
                  <a:gd name="T11" fmla="*/ 277 h 386"/>
                  <a:gd name="T12" fmla="*/ 212 w 238"/>
                  <a:gd name="T13" fmla="*/ 307 h 386"/>
                  <a:gd name="T14" fmla="*/ 191 w 238"/>
                  <a:gd name="T15" fmla="*/ 307 h 386"/>
                  <a:gd name="T16" fmla="*/ 212 w 238"/>
                  <a:gd name="T17" fmla="*/ 329 h 386"/>
                  <a:gd name="T18" fmla="*/ 212 w 238"/>
                  <a:gd name="T19" fmla="*/ 360 h 386"/>
                  <a:gd name="T20" fmla="*/ 191 w 238"/>
                  <a:gd name="T21" fmla="*/ 386 h 386"/>
                  <a:gd name="T22" fmla="*/ 168 w 238"/>
                  <a:gd name="T23" fmla="*/ 7 h 386"/>
                  <a:gd name="T24" fmla="*/ 118 w 238"/>
                  <a:gd name="T25" fmla="*/ 31 h 386"/>
                  <a:gd name="T26" fmla="*/ 191 w 238"/>
                  <a:gd name="T27" fmla="*/ 0 h 386"/>
                  <a:gd name="T28" fmla="*/ 168 w 238"/>
                  <a:gd name="T29" fmla="*/ 0 h 386"/>
                  <a:gd name="T30" fmla="*/ 191 w 238"/>
                  <a:gd name="T31" fmla="*/ 386 h 386"/>
                  <a:gd name="T32" fmla="*/ 168 w 238"/>
                  <a:gd name="T33" fmla="*/ 360 h 386"/>
                  <a:gd name="T34" fmla="*/ 191 w 238"/>
                  <a:gd name="T35" fmla="*/ 329 h 386"/>
                  <a:gd name="T36" fmla="*/ 168 w 238"/>
                  <a:gd name="T37" fmla="*/ 307 h 386"/>
                  <a:gd name="T38" fmla="*/ 191 w 238"/>
                  <a:gd name="T39" fmla="*/ 277 h 386"/>
                  <a:gd name="T40" fmla="*/ 118 w 238"/>
                  <a:gd name="T41" fmla="*/ 248 h 386"/>
                  <a:gd name="T42" fmla="*/ 142 w 238"/>
                  <a:gd name="T43" fmla="*/ 277 h 386"/>
                  <a:gd name="T44" fmla="*/ 142 w 238"/>
                  <a:gd name="T45" fmla="*/ 307 h 386"/>
                  <a:gd name="T46" fmla="*/ 118 w 238"/>
                  <a:gd name="T47" fmla="*/ 329 h 386"/>
                  <a:gd name="T48" fmla="*/ 142 w 238"/>
                  <a:gd name="T49" fmla="*/ 360 h 386"/>
                  <a:gd name="T50" fmla="*/ 118 w 238"/>
                  <a:gd name="T51" fmla="*/ 360 h 386"/>
                  <a:gd name="T52" fmla="*/ 118 w 238"/>
                  <a:gd name="T53" fmla="*/ 7 h 386"/>
                  <a:gd name="T54" fmla="*/ 47 w 238"/>
                  <a:gd name="T55" fmla="*/ 31 h 386"/>
                  <a:gd name="T56" fmla="*/ 118 w 238"/>
                  <a:gd name="T57" fmla="*/ 7 h 386"/>
                  <a:gd name="T58" fmla="*/ 47 w 238"/>
                  <a:gd name="T59" fmla="*/ 386 h 386"/>
                  <a:gd name="T60" fmla="*/ 118 w 238"/>
                  <a:gd name="T61" fmla="*/ 360 h 386"/>
                  <a:gd name="T62" fmla="*/ 97 w 238"/>
                  <a:gd name="T63" fmla="*/ 329 h 386"/>
                  <a:gd name="T64" fmla="*/ 118 w 238"/>
                  <a:gd name="T65" fmla="*/ 307 h 386"/>
                  <a:gd name="T66" fmla="*/ 97 w 238"/>
                  <a:gd name="T67" fmla="*/ 277 h 386"/>
                  <a:gd name="T68" fmla="*/ 118 w 238"/>
                  <a:gd name="T69" fmla="*/ 248 h 386"/>
                  <a:gd name="T70" fmla="*/ 47 w 238"/>
                  <a:gd name="T71" fmla="*/ 277 h 386"/>
                  <a:gd name="T72" fmla="*/ 71 w 238"/>
                  <a:gd name="T73" fmla="*/ 307 h 386"/>
                  <a:gd name="T74" fmla="*/ 47 w 238"/>
                  <a:gd name="T75" fmla="*/ 307 h 386"/>
                  <a:gd name="T76" fmla="*/ 71 w 238"/>
                  <a:gd name="T77" fmla="*/ 329 h 386"/>
                  <a:gd name="T78" fmla="*/ 71 w 238"/>
                  <a:gd name="T79" fmla="*/ 360 h 386"/>
                  <a:gd name="T80" fmla="*/ 47 w 238"/>
                  <a:gd name="T81" fmla="*/ 386 h 386"/>
                  <a:gd name="T82" fmla="*/ 0 w 238"/>
                  <a:gd name="T83" fmla="*/ 7 h 386"/>
                  <a:gd name="T84" fmla="*/ 47 w 238"/>
                  <a:gd name="T85" fmla="*/ 386 h 386"/>
                  <a:gd name="T86" fmla="*/ 26 w 238"/>
                  <a:gd name="T87" fmla="*/ 360 h 386"/>
                  <a:gd name="T88" fmla="*/ 47 w 238"/>
                  <a:gd name="T89" fmla="*/ 329 h 386"/>
                  <a:gd name="T90" fmla="*/ 26 w 238"/>
                  <a:gd name="T91" fmla="*/ 307 h 386"/>
                  <a:gd name="T92" fmla="*/ 47 w 238"/>
                  <a:gd name="T93" fmla="*/ 277 h 386"/>
                  <a:gd name="T94" fmla="*/ 26 w 238"/>
                  <a:gd name="T95" fmla="*/ 248 h 386"/>
                  <a:gd name="T96" fmla="*/ 47 w 238"/>
                  <a:gd name="T97" fmla="*/ 3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 h="386">
                    <a:moveTo>
                      <a:pt x="191" y="386"/>
                    </a:moveTo>
                    <a:lnTo>
                      <a:pt x="238" y="386"/>
                    </a:lnTo>
                    <a:lnTo>
                      <a:pt x="238" y="7"/>
                    </a:lnTo>
                    <a:lnTo>
                      <a:pt x="212" y="7"/>
                    </a:lnTo>
                    <a:lnTo>
                      <a:pt x="212" y="0"/>
                    </a:lnTo>
                    <a:lnTo>
                      <a:pt x="191" y="0"/>
                    </a:lnTo>
                    <a:lnTo>
                      <a:pt x="191" y="31"/>
                    </a:lnTo>
                    <a:lnTo>
                      <a:pt x="212" y="31"/>
                    </a:lnTo>
                    <a:lnTo>
                      <a:pt x="212" y="248"/>
                    </a:lnTo>
                    <a:lnTo>
                      <a:pt x="212" y="248"/>
                    </a:lnTo>
                    <a:lnTo>
                      <a:pt x="191" y="248"/>
                    </a:lnTo>
                    <a:lnTo>
                      <a:pt x="191" y="277"/>
                    </a:lnTo>
                    <a:lnTo>
                      <a:pt x="212" y="277"/>
                    </a:lnTo>
                    <a:lnTo>
                      <a:pt x="212" y="307"/>
                    </a:lnTo>
                    <a:lnTo>
                      <a:pt x="212" y="307"/>
                    </a:lnTo>
                    <a:lnTo>
                      <a:pt x="191" y="307"/>
                    </a:lnTo>
                    <a:lnTo>
                      <a:pt x="191" y="329"/>
                    </a:lnTo>
                    <a:lnTo>
                      <a:pt x="212" y="329"/>
                    </a:lnTo>
                    <a:lnTo>
                      <a:pt x="212" y="360"/>
                    </a:lnTo>
                    <a:lnTo>
                      <a:pt x="212" y="360"/>
                    </a:lnTo>
                    <a:lnTo>
                      <a:pt x="191" y="360"/>
                    </a:lnTo>
                    <a:lnTo>
                      <a:pt x="191" y="386"/>
                    </a:lnTo>
                    <a:close/>
                    <a:moveTo>
                      <a:pt x="168" y="0"/>
                    </a:moveTo>
                    <a:lnTo>
                      <a:pt x="168" y="7"/>
                    </a:lnTo>
                    <a:lnTo>
                      <a:pt x="118" y="7"/>
                    </a:lnTo>
                    <a:lnTo>
                      <a:pt x="118" y="31"/>
                    </a:lnTo>
                    <a:lnTo>
                      <a:pt x="191" y="31"/>
                    </a:lnTo>
                    <a:lnTo>
                      <a:pt x="191" y="0"/>
                    </a:lnTo>
                    <a:lnTo>
                      <a:pt x="168" y="0"/>
                    </a:lnTo>
                    <a:lnTo>
                      <a:pt x="168" y="0"/>
                    </a:lnTo>
                    <a:close/>
                    <a:moveTo>
                      <a:pt x="118" y="386"/>
                    </a:moveTo>
                    <a:lnTo>
                      <a:pt x="191" y="386"/>
                    </a:lnTo>
                    <a:lnTo>
                      <a:pt x="191" y="360"/>
                    </a:lnTo>
                    <a:lnTo>
                      <a:pt x="168" y="360"/>
                    </a:lnTo>
                    <a:lnTo>
                      <a:pt x="168" y="329"/>
                    </a:lnTo>
                    <a:lnTo>
                      <a:pt x="191" y="329"/>
                    </a:lnTo>
                    <a:lnTo>
                      <a:pt x="191" y="307"/>
                    </a:lnTo>
                    <a:lnTo>
                      <a:pt x="168" y="307"/>
                    </a:lnTo>
                    <a:lnTo>
                      <a:pt x="168" y="277"/>
                    </a:lnTo>
                    <a:lnTo>
                      <a:pt x="191" y="277"/>
                    </a:lnTo>
                    <a:lnTo>
                      <a:pt x="191" y="248"/>
                    </a:lnTo>
                    <a:lnTo>
                      <a:pt x="118" y="248"/>
                    </a:lnTo>
                    <a:lnTo>
                      <a:pt x="118" y="277"/>
                    </a:lnTo>
                    <a:lnTo>
                      <a:pt x="142" y="277"/>
                    </a:lnTo>
                    <a:lnTo>
                      <a:pt x="142" y="307"/>
                    </a:lnTo>
                    <a:lnTo>
                      <a:pt x="142" y="307"/>
                    </a:lnTo>
                    <a:lnTo>
                      <a:pt x="118" y="307"/>
                    </a:lnTo>
                    <a:lnTo>
                      <a:pt x="118" y="329"/>
                    </a:lnTo>
                    <a:lnTo>
                      <a:pt x="142" y="329"/>
                    </a:lnTo>
                    <a:lnTo>
                      <a:pt x="142" y="360"/>
                    </a:lnTo>
                    <a:lnTo>
                      <a:pt x="142" y="360"/>
                    </a:lnTo>
                    <a:lnTo>
                      <a:pt x="118" y="360"/>
                    </a:lnTo>
                    <a:lnTo>
                      <a:pt x="118" y="386"/>
                    </a:lnTo>
                    <a:close/>
                    <a:moveTo>
                      <a:pt x="118" y="7"/>
                    </a:moveTo>
                    <a:lnTo>
                      <a:pt x="47" y="7"/>
                    </a:lnTo>
                    <a:lnTo>
                      <a:pt x="47" y="31"/>
                    </a:lnTo>
                    <a:lnTo>
                      <a:pt x="118" y="31"/>
                    </a:lnTo>
                    <a:lnTo>
                      <a:pt x="118" y="7"/>
                    </a:lnTo>
                    <a:lnTo>
                      <a:pt x="118" y="7"/>
                    </a:lnTo>
                    <a:close/>
                    <a:moveTo>
                      <a:pt x="47" y="386"/>
                    </a:moveTo>
                    <a:lnTo>
                      <a:pt x="118" y="386"/>
                    </a:lnTo>
                    <a:lnTo>
                      <a:pt x="118" y="360"/>
                    </a:lnTo>
                    <a:lnTo>
                      <a:pt x="97" y="360"/>
                    </a:lnTo>
                    <a:lnTo>
                      <a:pt x="97" y="329"/>
                    </a:lnTo>
                    <a:lnTo>
                      <a:pt x="118" y="329"/>
                    </a:lnTo>
                    <a:lnTo>
                      <a:pt x="118" y="307"/>
                    </a:lnTo>
                    <a:lnTo>
                      <a:pt x="97" y="307"/>
                    </a:lnTo>
                    <a:lnTo>
                      <a:pt x="97" y="277"/>
                    </a:lnTo>
                    <a:lnTo>
                      <a:pt x="118" y="277"/>
                    </a:lnTo>
                    <a:lnTo>
                      <a:pt x="118" y="248"/>
                    </a:lnTo>
                    <a:lnTo>
                      <a:pt x="47" y="248"/>
                    </a:lnTo>
                    <a:lnTo>
                      <a:pt x="47" y="277"/>
                    </a:lnTo>
                    <a:lnTo>
                      <a:pt x="71" y="277"/>
                    </a:lnTo>
                    <a:lnTo>
                      <a:pt x="71" y="307"/>
                    </a:lnTo>
                    <a:lnTo>
                      <a:pt x="71" y="307"/>
                    </a:lnTo>
                    <a:lnTo>
                      <a:pt x="47" y="307"/>
                    </a:lnTo>
                    <a:lnTo>
                      <a:pt x="47" y="329"/>
                    </a:lnTo>
                    <a:lnTo>
                      <a:pt x="71" y="329"/>
                    </a:lnTo>
                    <a:lnTo>
                      <a:pt x="71" y="360"/>
                    </a:lnTo>
                    <a:lnTo>
                      <a:pt x="71" y="360"/>
                    </a:lnTo>
                    <a:lnTo>
                      <a:pt x="47" y="360"/>
                    </a:lnTo>
                    <a:lnTo>
                      <a:pt x="47" y="386"/>
                    </a:lnTo>
                    <a:close/>
                    <a:moveTo>
                      <a:pt x="47" y="7"/>
                    </a:moveTo>
                    <a:lnTo>
                      <a:pt x="0" y="7"/>
                    </a:lnTo>
                    <a:lnTo>
                      <a:pt x="0" y="386"/>
                    </a:lnTo>
                    <a:lnTo>
                      <a:pt x="47" y="386"/>
                    </a:lnTo>
                    <a:lnTo>
                      <a:pt x="47" y="360"/>
                    </a:lnTo>
                    <a:lnTo>
                      <a:pt x="26" y="360"/>
                    </a:lnTo>
                    <a:lnTo>
                      <a:pt x="26" y="329"/>
                    </a:lnTo>
                    <a:lnTo>
                      <a:pt x="47" y="329"/>
                    </a:lnTo>
                    <a:lnTo>
                      <a:pt x="47" y="307"/>
                    </a:lnTo>
                    <a:lnTo>
                      <a:pt x="26" y="307"/>
                    </a:lnTo>
                    <a:lnTo>
                      <a:pt x="26" y="277"/>
                    </a:lnTo>
                    <a:lnTo>
                      <a:pt x="47" y="277"/>
                    </a:lnTo>
                    <a:lnTo>
                      <a:pt x="47" y="248"/>
                    </a:lnTo>
                    <a:lnTo>
                      <a:pt x="26" y="248"/>
                    </a:lnTo>
                    <a:lnTo>
                      <a:pt x="26" y="31"/>
                    </a:lnTo>
                    <a:lnTo>
                      <a:pt x="47" y="31"/>
                    </a:lnTo>
                    <a:lnTo>
                      <a:pt x="4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59" name="Freeform 134"/>
              <p:cNvSpPr/>
              <p:nvPr/>
            </p:nvSpPr>
            <p:spPr bwMode="auto">
              <a:xfrm>
                <a:off x="2236788" y="3660775"/>
                <a:ext cx="266700" cy="120650"/>
              </a:xfrm>
              <a:custGeom>
                <a:avLst/>
                <a:gdLst>
                  <a:gd name="T0" fmla="*/ 0 w 168"/>
                  <a:gd name="T1" fmla="*/ 43 h 76"/>
                  <a:gd name="T2" fmla="*/ 66 w 168"/>
                  <a:gd name="T3" fmla="*/ 76 h 76"/>
                  <a:gd name="T4" fmla="*/ 168 w 168"/>
                  <a:gd name="T5" fmla="*/ 76 h 76"/>
                  <a:gd name="T6" fmla="*/ 22 w 168"/>
                  <a:gd name="T7" fmla="*/ 0 h 76"/>
                  <a:gd name="T8" fmla="*/ 0 w 168"/>
                  <a:gd name="T9" fmla="*/ 43 h 76"/>
                </a:gdLst>
                <a:ahLst/>
                <a:cxnLst>
                  <a:cxn ang="0">
                    <a:pos x="T0" y="T1"/>
                  </a:cxn>
                  <a:cxn ang="0">
                    <a:pos x="T2" y="T3"/>
                  </a:cxn>
                  <a:cxn ang="0">
                    <a:pos x="T4" y="T5"/>
                  </a:cxn>
                  <a:cxn ang="0">
                    <a:pos x="T6" y="T7"/>
                  </a:cxn>
                  <a:cxn ang="0">
                    <a:pos x="T8" y="T9"/>
                  </a:cxn>
                </a:cxnLst>
                <a:rect l="0" t="0" r="r" b="b"/>
                <a:pathLst>
                  <a:path w="168" h="76">
                    <a:moveTo>
                      <a:pt x="0" y="43"/>
                    </a:moveTo>
                    <a:lnTo>
                      <a:pt x="66" y="76"/>
                    </a:lnTo>
                    <a:lnTo>
                      <a:pt x="168" y="76"/>
                    </a:lnTo>
                    <a:lnTo>
                      <a:pt x="22"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0" name="Freeform 135"/>
              <p:cNvSpPr>
                <a:spLocks noEditPoints="1"/>
              </p:cNvSpPr>
              <p:nvPr/>
            </p:nvSpPr>
            <p:spPr bwMode="auto">
              <a:xfrm>
                <a:off x="2236788" y="3800475"/>
                <a:ext cx="646113" cy="322263"/>
              </a:xfrm>
              <a:custGeom>
                <a:avLst/>
                <a:gdLst>
                  <a:gd name="T0" fmla="*/ 163 w 407"/>
                  <a:gd name="T1" fmla="*/ 203 h 203"/>
                  <a:gd name="T2" fmla="*/ 329 w 407"/>
                  <a:gd name="T3" fmla="*/ 203 h 203"/>
                  <a:gd name="T4" fmla="*/ 329 w 407"/>
                  <a:gd name="T5" fmla="*/ 163 h 203"/>
                  <a:gd name="T6" fmla="*/ 407 w 407"/>
                  <a:gd name="T7" fmla="*/ 163 h 203"/>
                  <a:gd name="T8" fmla="*/ 407 w 407"/>
                  <a:gd name="T9" fmla="*/ 40 h 203"/>
                  <a:gd name="T10" fmla="*/ 329 w 407"/>
                  <a:gd name="T11" fmla="*/ 40 h 203"/>
                  <a:gd name="T12" fmla="*/ 329 w 407"/>
                  <a:gd name="T13" fmla="*/ 0 h 203"/>
                  <a:gd name="T14" fmla="*/ 192 w 407"/>
                  <a:gd name="T15" fmla="*/ 0 h 203"/>
                  <a:gd name="T16" fmla="*/ 163 w 407"/>
                  <a:gd name="T17" fmla="*/ 0 h 203"/>
                  <a:gd name="T18" fmla="*/ 163 w 407"/>
                  <a:gd name="T19" fmla="*/ 78 h 203"/>
                  <a:gd name="T20" fmla="*/ 246 w 407"/>
                  <a:gd name="T21" fmla="*/ 78 h 203"/>
                  <a:gd name="T22" fmla="*/ 246 w 407"/>
                  <a:gd name="T23" fmla="*/ 123 h 203"/>
                  <a:gd name="T24" fmla="*/ 163 w 407"/>
                  <a:gd name="T25" fmla="*/ 123 h 203"/>
                  <a:gd name="T26" fmla="*/ 163 w 407"/>
                  <a:gd name="T27" fmla="*/ 203 h 203"/>
                  <a:gd name="T28" fmla="*/ 0 w 407"/>
                  <a:gd name="T29" fmla="*/ 203 h 203"/>
                  <a:gd name="T30" fmla="*/ 163 w 407"/>
                  <a:gd name="T31" fmla="*/ 203 h 203"/>
                  <a:gd name="T32" fmla="*/ 163 w 407"/>
                  <a:gd name="T33" fmla="*/ 123 h 203"/>
                  <a:gd name="T34" fmla="*/ 83 w 407"/>
                  <a:gd name="T35" fmla="*/ 123 h 203"/>
                  <a:gd name="T36" fmla="*/ 83 w 407"/>
                  <a:gd name="T37" fmla="*/ 78 h 203"/>
                  <a:gd name="T38" fmla="*/ 83 w 407"/>
                  <a:gd name="T39" fmla="*/ 78 h 203"/>
                  <a:gd name="T40" fmla="*/ 163 w 407"/>
                  <a:gd name="T41" fmla="*/ 78 h 203"/>
                  <a:gd name="T42" fmla="*/ 163 w 407"/>
                  <a:gd name="T43" fmla="*/ 0 h 203"/>
                  <a:gd name="T44" fmla="*/ 88 w 407"/>
                  <a:gd name="T45" fmla="*/ 0 h 203"/>
                  <a:gd name="T46" fmla="*/ 0 w 407"/>
                  <a:gd name="T47" fmla="*/ 0 h 203"/>
                  <a:gd name="T48" fmla="*/ 0 w 407"/>
                  <a:gd name="T4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7" h="203">
                    <a:moveTo>
                      <a:pt x="163" y="203"/>
                    </a:moveTo>
                    <a:lnTo>
                      <a:pt x="329" y="203"/>
                    </a:lnTo>
                    <a:lnTo>
                      <a:pt x="329" y="163"/>
                    </a:lnTo>
                    <a:lnTo>
                      <a:pt x="407" y="163"/>
                    </a:lnTo>
                    <a:lnTo>
                      <a:pt x="407" y="40"/>
                    </a:lnTo>
                    <a:lnTo>
                      <a:pt x="329" y="40"/>
                    </a:lnTo>
                    <a:lnTo>
                      <a:pt x="329" y="0"/>
                    </a:lnTo>
                    <a:lnTo>
                      <a:pt x="192" y="0"/>
                    </a:lnTo>
                    <a:lnTo>
                      <a:pt x="163" y="0"/>
                    </a:lnTo>
                    <a:lnTo>
                      <a:pt x="163" y="78"/>
                    </a:lnTo>
                    <a:lnTo>
                      <a:pt x="246" y="78"/>
                    </a:lnTo>
                    <a:lnTo>
                      <a:pt x="246" y="123"/>
                    </a:lnTo>
                    <a:lnTo>
                      <a:pt x="163" y="123"/>
                    </a:lnTo>
                    <a:lnTo>
                      <a:pt x="163" y="203"/>
                    </a:lnTo>
                    <a:close/>
                    <a:moveTo>
                      <a:pt x="0" y="203"/>
                    </a:moveTo>
                    <a:lnTo>
                      <a:pt x="163" y="203"/>
                    </a:lnTo>
                    <a:lnTo>
                      <a:pt x="163" y="123"/>
                    </a:lnTo>
                    <a:lnTo>
                      <a:pt x="83" y="123"/>
                    </a:lnTo>
                    <a:lnTo>
                      <a:pt x="83" y="78"/>
                    </a:lnTo>
                    <a:lnTo>
                      <a:pt x="83" y="78"/>
                    </a:lnTo>
                    <a:lnTo>
                      <a:pt x="163" y="78"/>
                    </a:lnTo>
                    <a:lnTo>
                      <a:pt x="163" y="0"/>
                    </a:lnTo>
                    <a:lnTo>
                      <a:pt x="88" y="0"/>
                    </a:lnTo>
                    <a:lnTo>
                      <a:pt x="0" y="0"/>
                    </a:lnTo>
                    <a:lnTo>
                      <a:pt x="0" y="2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1" name="Oval 136"/>
              <p:cNvSpPr>
                <a:spLocks noChangeArrowheads="1"/>
              </p:cNvSpPr>
              <p:nvPr/>
            </p:nvSpPr>
            <p:spPr bwMode="auto">
              <a:xfrm>
                <a:off x="4046538" y="925513"/>
                <a:ext cx="131763" cy="131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2" name="Freeform 137"/>
              <p:cNvSpPr>
                <a:spLocks noEditPoints="1"/>
              </p:cNvSpPr>
              <p:nvPr/>
            </p:nvSpPr>
            <p:spPr bwMode="auto">
              <a:xfrm>
                <a:off x="3551238" y="1304925"/>
                <a:ext cx="280988" cy="282575"/>
              </a:xfrm>
              <a:custGeom>
                <a:avLst/>
                <a:gdLst>
                  <a:gd name="T0" fmla="*/ 38 w 75"/>
                  <a:gd name="T1" fmla="*/ 75 h 75"/>
                  <a:gd name="T2" fmla="*/ 75 w 75"/>
                  <a:gd name="T3" fmla="*/ 38 h 75"/>
                  <a:gd name="T4" fmla="*/ 38 w 75"/>
                  <a:gd name="T5" fmla="*/ 0 h 75"/>
                  <a:gd name="T6" fmla="*/ 38 w 75"/>
                  <a:gd name="T7" fmla="*/ 17 h 75"/>
                  <a:gd name="T8" fmla="*/ 58 w 75"/>
                  <a:gd name="T9" fmla="*/ 38 h 75"/>
                  <a:gd name="T10" fmla="*/ 38 w 75"/>
                  <a:gd name="T11" fmla="*/ 58 h 75"/>
                  <a:gd name="T12" fmla="*/ 38 w 75"/>
                  <a:gd name="T13" fmla="*/ 75 h 75"/>
                  <a:gd name="T14" fmla="*/ 38 w 75"/>
                  <a:gd name="T15" fmla="*/ 0 h 75"/>
                  <a:gd name="T16" fmla="*/ 0 w 75"/>
                  <a:gd name="T17" fmla="*/ 38 h 75"/>
                  <a:gd name="T18" fmla="*/ 38 w 75"/>
                  <a:gd name="T19" fmla="*/ 75 h 75"/>
                  <a:gd name="T20" fmla="*/ 38 w 75"/>
                  <a:gd name="T21" fmla="*/ 75 h 75"/>
                  <a:gd name="T22" fmla="*/ 38 w 75"/>
                  <a:gd name="T23" fmla="*/ 58 h 75"/>
                  <a:gd name="T24" fmla="*/ 38 w 75"/>
                  <a:gd name="T25" fmla="*/ 58 h 75"/>
                  <a:gd name="T26" fmla="*/ 38 w 75"/>
                  <a:gd name="T27" fmla="*/ 58 h 75"/>
                  <a:gd name="T28" fmla="*/ 17 w 75"/>
                  <a:gd name="T29" fmla="*/ 38 h 75"/>
                  <a:gd name="T30" fmla="*/ 38 w 75"/>
                  <a:gd name="T31" fmla="*/ 17 h 75"/>
                  <a:gd name="T32" fmla="*/ 38 w 75"/>
                  <a:gd name="T33" fmla="*/ 17 h 75"/>
                  <a:gd name="T34" fmla="*/ 38 w 75"/>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5">
                    <a:moveTo>
                      <a:pt x="38" y="75"/>
                    </a:moveTo>
                    <a:cubicBezTo>
                      <a:pt x="58" y="75"/>
                      <a:pt x="75" y="58"/>
                      <a:pt x="75" y="38"/>
                    </a:cubicBezTo>
                    <a:cubicBezTo>
                      <a:pt x="75" y="17"/>
                      <a:pt x="58" y="0"/>
                      <a:pt x="38" y="0"/>
                    </a:cubicBezTo>
                    <a:cubicBezTo>
                      <a:pt x="38" y="17"/>
                      <a:pt x="38" y="17"/>
                      <a:pt x="38" y="17"/>
                    </a:cubicBezTo>
                    <a:cubicBezTo>
                      <a:pt x="49" y="17"/>
                      <a:pt x="58" y="26"/>
                      <a:pt x="58" y="38"/>
                    </a:cubicBezTo>
                    <a:cubicBezTo>
                      <a:pt x="58" y="49"/>
                      <a:pt x="49" y="58"/>
                      <a:pt x="38" y="58"/>
                    </a:cubicBezTo>
                    <a:lnTo>
                      <a:pt x="38" y="75"/>
                    </a:lnTo>
                    <a:close/>
                    <a:moveTo>
                      <a:pt x="38" y="0"/>
                    </a:moveTo>
                    <a:cubicBezTo>
                      <a:pt x="17" y="0"/>
                      <a:pt x="0" y="17"/>
                      <a:pt x="0" y="38"/>
                    </a:cubicBezTo>
                    <a:cubicBezTo>
                      <a:pt x="0" y="58"/>
                      <a:pt x="17" y="75"/>
                      <a:pt x="38" y="75"/>
                    </a:cubicBezTo>
                    <a:cubicBezTo>
                      <a:pt x="38" y="75"/>
                      <a:pt x="38" y="75"/>
                      <a:pt x="38" y="75"/>
                    </a:cubicBezTo>
                    <a:cubicBezTo>
                      <a:pt x="38" y="58"/>
                      <a:pt x="38" y="58"/>
                      <a:pt x="38" y="58"/>
                    </a:cubicBezTo>
                    <a:cubicBezTo>
                      <a:pt x="38" y="58"/>
                      <a:pt x="38" y="58"/>
                      <a:pt x="38" y="58"/>
                    </a:cubicBezTo>
                    <a:cubicBezTo>
                      <a:pt x="38" y="58"/>
                      <a:pt x="38" y="58"/>
                      <a:pt x="38" y="58"/>
                    </a:cubicBezTo>
                    <a:cubicBezTo>
                      <a:pt x="26" y="58"/>
                      <a:pt x="17" y="49"/>
                      <a:pt x="17" y="38"/>
                    </a:cubicBezTo>
                    <a:cubicBezTo>
                      <a:pt x="17" y="26"/>
                      <a:pt x="26" y="17"/>
                      <a:pt x="38" y="17"/>
                    </a:cubicBezTo>
                    <a:cubicBezTo>
                      <a:pt x="38" y="17"/>
                      <a:pt x="38" y="17"/>
                      <a:pt x="38" y="17"/>
                    </a:cubicBezTo>
                    <a:cubicBezTo>
                      <a:pt x="38" y="0"/>
                      <a:pt x="38"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3" name="Freeform 138"/>
              <p:cNvSpPr/>
              <p:nvPr/>
            </p:nvSpPr>
            <p:spPr bwMode="auto">
              <a:xfrm>
                <a:off x="3524250" y="1241425"/>
                <a:ext cx="334963" cy="120650"/>
              </a:xfrm>
              <a:custGeom>
                <a:avLst/>
                <a:gdLst>
                  <a:gd name="T0" fmla="*/ 7 w 89"/>
                  <a:gd name="T1" fmla="*/ 31 h 32"/>
                  <a:gd name="T2" fmla="*/ 12 w 89"/>
                  <a:gd name="T3" fmla="*/ 29 h 32"/>
                  <a:gd name="T4" fmla="*/ 45 w 89"/>
                  <a:gd name="T5" fmla="*/ 11 h 32"/>
                  <a:gd name="T6" fmla="*/ 78 w 89"/>
                  <a:gd name="T7" fmla="*/ 29 h 32"/>
                  <a:gd name="T8" fmla="*/ 86 w 89"/>
                  <a:gd name="T9" fmla="*/ 30 h 32"/>
                  <a:gd name="T10" fmla="*/ 87 w 89"/>
                  <a:gd name="T11" fmla="*/ 22 h 32"/>
                  <a:gd name="T12" fmla="*/ 45 w 89"/>
                  <a:gd name="T13" fmla="*/ 0 h 32"/>
                  <a:gd name="T14" fmla="*/ 2 w 89"/>
                  <a:gd name="T15" fmla="*/ 22 h 32"/>
                  <a:gd name="T16" fmla="*/ 4 w 89"/>
                  <a:gd name="T17" fmla="*/ 30 h 32"/>
                  <a:gd name="T18" fmla="*/ 7 w 89"/>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2">
                    <a:moveTo>
                      <a:pt x="7" y="31"/>
                    </a:moveTo>
                    <a:cubicBezTo>
                      <a:pt x="9" y="31"/>
                      <a:pt x="11" y="30"/>
                      <a:pt x="12" y="29"/>
                    </a:cubicBezTo>
                    <a:cubicBezTo>
                      <a:pt x="19" y="18"/>
                      <a:pt x="31" y="11"/>
                      <a:pt x="45" y="11"/>
                    </a:cubicBezTo>
                    <a:cubicBezTo>
                      <a:pt x="58" y="11"/>
                      <a:pt x="70" y="18"/>
                      <a:pt x="78" y="29"/>
                    </a:cubicBezTo>
                    <a:cubicBezTo>
                      <a:pt x="79" y="31"/>
                      <a:pt x="83" y="32"/>
                      <a:pt x="86" y="30"/>
                    </a:cubicBezTo>
                    <a:cubicBezTo>
                      <a:pt x="88" y="29"/>
                      <a:pt x="89" y="25"/>
                      <a:pt x="87" y="22"/>
                    </a:cubicBezTo>
                    <a:cubicBezTo>
                      <a:pt x="78" y="8"/>
                      <a:pt x="62" y="0"/>
                      <a:pt x="45" y="0"/>
                    </a:cubicBezTo>
                    <a:cubicBezTo>
                      <a:pt x="28" y="0"/>
                      <a:pt x="12" y="8"/>
                      <a:pt x="2" y="22"/>
                    </a:cubicBezTo>
                    <a:cubicBezTo>
                      <a:pt x="0" y="25"/>
                      <a:pt x="1" y="29"/>
                      <a:pt x="4" y="30"/>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4" name="Freeform 139"/>
              <p:cNvSpPr>
                <a:spLocks noEditPoints="1"/>
              </p:cNvSpPr>
              <p:nvPr/>
            </p:nvSpPr>
            <p:spPr bwMode="auto">
              <a:xfrm>
                <a:off x="4057650" y="1304925"/>
                <a:ext cx="280988" cy="282575"/>
              </a:xfrm>
              <a:custGeom>
                <a:avLst/>
                <a:gdLst>
                  <a:gd name="T0" fmla="*/ 38 w 75"/>
                  <a:gd name="T1" fmla="*/ 0 h 75"/>
                  <a:gd name="T2" fmla="*/ 38 w 75"/>
                  <a:gd name="T3" fmla="*/ 0 h 75"/>
                  <a:gd name="T4" fmla="*/ 38 w 75"/>
                  <a:gd name="T5" fmla="*/ 17 h 75"/>
                  <a:gd name="T6" fmla="*/ 38 w 75"/>
                  <a:gd name="T7" fmla="*/ 17 h 75"/>
                  <a:gd name="T8" fmla="*/ 58 w 75"/>
                  <a:gd name="T9" fmla="*/ 38 h 75"/>
                  <a:gd name="T10" fmla="*/ 38 w 75"/>
                  <a:gd name="T11" fmla="*/ 58 h 75"/>
                  <a:gd name="T12" fmla="*/ 38 w 75"/>
                  <a:gd name="T13" fmla="*/ 58 h 75"/>
                  <a:gd name="T14" fmla="*/ 38 w 75"/>
                  <a:gd name="T15" fmla="*/ 58 h 75"/>
                  <a:gd name="T16" fmla="*/ 38 w 75"/>
                  <a:gd name="T17" fmla="*/ 75 h 75"/>
                  <a:gd name="T18" fmla="*/ 38 w 75"/>
                  <a:gd name="T19" fmla="*/ 75 h 75"/>
                  <a:gd name="T20" fmla="*/ 75 w 75"/>
                  <a:gd name="T21" fmla="*/ 38 h 75"/>
                  <a:gd name="T22" fmla="*/ 38 w 75"/>
                  <a:gd name="T23" fmla="*/ 0 h 75"/>
                  <a:gd name="T24" fmla="*/ 38 w 75"/>
                  <a:gd name="T25" fmla="*/ 0 h 75"/>
                  <a:gd name="T26" fmla="*/ 0 w 75"/>
                  <a:gd name="T27" fmla="*/ 38 h 75"/>
                  <a:gd name="T28" fmla="*/ 38 w 75"/>
                  <a:gd name="T29" fmla="*/ 75 h 75"/>
                  <a:gd name="T30" fmla="*/ 38 w 75"/>
                  <a:gd name="T31" fmla="*/ 58 h 75"/>
                  <a:gd name="T32" fmla="*/ 17 w 75"/>
                  <a:gd name="T33" fmla="*/ 38 h 75"/>
                  <a:gd name="T34" fmla="*/ 38 w 75"/>
                  <a:gd name="T35" fmla="*/ 17 h 75"/>
                  <a:gd name="T36" fmla="*/ 38 w 75"/>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75">
                    <a:moveTo>
                      <a:pt x="38" y="0"/>
                    </a:moveTo>
                    <a:cubicBezTo>
                      <a:pt x="38" y="0"/>
                      <a:pt x="38" y="0"/>
                      <a:pt x="38" y="0"/>
                    </a:cubicBezTo>
                    <a:cubicBezTo>
                      <a:pt x="38" y="17"/>
                      <a:pt x="38" y="17"/>
                      <a:pt x="38" y="17"/>
                    </a:cubicBezTo>
                    <a:cubicBezTo>
                      <a:pt x="38" y="17"/>
                      <a:pt x="38" y="17"/>
                      <a:pt x="38" y="17"/>
                    </a:cubicBezTo>
                    <a:cubicBezTo>
                      <a:pt x="49" y="17"/>
                      <a:pt x="58" y="26"/>
                      <a:pt x="58" y="38"/>
                    </a:cubicBezTo>
                    <a:cubicBezTo>
                      <a:pt x="58" y="49"/>
                      <a:pt x="49" y="58"/>
                      <a:pt x="38" y="58"/>
                    </a:cubicBezTo>
                    <a:cubicBezTo>
                      <a:pt x="38" y="58"/>
                      <a:pt x="38" y="58"/>
                      <a:pt x="38" y="58"/>
                    </a:cubicBezTo>
                    <a:cubicBezTo>
                      <a:pt x="38" y="58"/>
                      <a:pt x="38" y="58"/>
                      <a:pt x="38" y="58"/>
                    </a:cubicBezTo>
                    <a:cubicBezTo>
                      <a:pt x="38" y="75"/>
                      <a:pt x="38" y="75"/>
                      <a:pt x="38" y="75"/>
                    </a:cubicBezTo>
                    <a:cubicBezTo>
                      <a:pt x="38" y="75"/>
                      <a:pt x="38" y="75"/>
                      <a:pt x="38" y="75"/>
                    </a:cubicBezTo>
                    <a:cubicBezTo>
                      <a:pt x="58" y="75"/>
                      <a:pt x="75" y="58"/>
                      <a:pt x="75" y="38"/>
                    </a:cubicBezTo>
                    <a:cubicBezTo>
                      <a:pt x="75" y="17"/>
                      <a:pt x="58" y="0"/>
                      <a:pt x="38" y="0"/>
                    </a:cubicBezTo>
                    <a:close/>
                    <a:moveTo>
                      <a:pt x="38" y="0"/>
                    </a:moveTo>
                    <a:cubicBezTo>
                      <a:pt x="17" y="0"/>
                      <a:pt x="0" y="17"/>
                      <a:pt x="0" y="38"/>
                    </a:cubicBezTo>
                    <a:cubicBezTo>
                      <a:pt x="0" y="58"/>
                      <a:pt x="17" y="75"/>
                      <a:pt x="38" y="75"/>
                    </a:cubicBezTo>
                    <a:cubicBezTo>
                      <a:pt x="38" y="58"/>
                      <a:pt x="38" y="58"/>
                      <a:pt x="38" y="58"/>
                    </a:cubicBezTo>
                    <a:cubicBezTo>
                      <a:pt x="26" y="58"/>
                      <a:pt x="17" y="49"/>
                      <a:pt x="17" y="38"/>
                    </a:cubicBezTo>
                    <a:cubicBezTo>
                      <a:pt x="17" y="26"/>
                      <a:pt x="26" y="17"/>
                      <a:pt x="38" y="17"/>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5" name="Freeform 140"/>
              <p:cNvSpPr/>
              <p:nvPr/>
            </p:nvSpPr>
            <p:spPr bwMode="auto">
              <a:xfrm>
                <a:off x="4032250" y="1241425"/>
                <a:ext cx="333375" cy="120650"/>
              </a:xfrm>
              <a:custGeom>
                <a:avLst/>
                <a:gdLst>
                  <a:gd name="T0" fmla="*/ 45 w 89"/>
                  <a:gd name="T1" fmla="*/ 0 h 32"/>
                  <a:gd name="T2" fmla="*/ 2 w 89"/>
                  <a:gd name="T3" fmla="*/ 22 h 32"/>
                  <a:gd name="T4" fmla="*/ 4 w 89"/>
                  <a:gd name="T5" fmla="*/ 30 h 32"/>
                  <a:gd name="T6" fmla="*/ 7 w 89"/>
                  <a:gd name="T7" fmla="*/ 31 h 32"/>
                  <a:gd name="T8" fmla="*/ 12 w 89"/>
                  <a:gd name="T9" fmla="*/ 29 h 32"/>
                  <a:gd name="T10" fmla="*/ 45 w 89"/>
                  <a:gd name="T11" fmla="*/ 11 h 32"/>
                  <a:gd name="T12" fmla="*/ 78 w 89"/>
                  <a:gd name="T13" fmla="*/ 29 h 32"/>
                  <a:gd name="T14" fmla="*/ 86 w 89"/>
                  <a:gd name="T15" fmla="*/ 30 h 32"/>
                  <a:gd name="T16" fmla="*/ 87 w 89"/>
                  <a:gd name="T17" fmla="*/ 22 h 32"/>
                  <a:gd name="T18" fmla="*/ 45 w 89"/>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2">
                    <a:moveTo>
                      <a:pt x="45" y="0"/>
                    </a:moveTo>
                    <a:cubicBezTo>
                      <a:pt x="27" y="0"/>
                      <a:pt x="12" y="8"/>
                      <a:pt x="2" y="22"/>
                    </a:cubicBezTo>
                    <a:cubicBezTo>
                      <a:pt x="0" y="25"/>
                      <a:pt x="1" y="29"/>
                      <a:pt x="4" y="30"/>
                    </a:cubicBezTo>
                    <a:cubicBezTo>
                      <a:pt x="5" y="31"/>
                      <a:pt x="6" y="31"/>
                      <a:pt x="7" y="31"/>
                    </a:cubicBezTo>
                    <a:cubicBezTo>
                      <a:pt x="9" y="31"/>
                      <a:pt x="10" y="30"/>
                      <a:pt x="12" y="29"/>
                    </a:cubicBezTo>
                    <a:cubicBezTo>
                      <a:pt x="19" y="18"/>
                      <a:pt x="31" y="11"/>
                      <a:pt x="45" y="11"/>
                    </a:cubicBezTo>
                    <a:cubicBezTo>
                      <a:pt x="58" y="11"/>
                      <a:pt x="70" y="18"/>
                      <a:pt x="78" y="29"/>
                    </a:cubicBezTo>
                    <a:cubicBezTo>
                      <a:pt x="79" y="31"/>
                      <a:pt x="83" y="32"/>
                      <a:pt x="86" y="30"/>
                    </a:cubicBezTo>
                    <a:cubicBezTo>
                      <a:pt x="88" y="29"/>
                      <a:pt x="89" y="25"/>
                      <a:pt x="87" y="22"/>
                    </a:cubicBezTo>
                    <a:cubicBezTo>
                      <a:pt x="78" y="8"/>
                      <a:pt x="62"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6" name="Freeform 141"/>
              <p:cNvSpPr/>
              <p:nvPr/>
            </p:nvSpPr>
            <p:spPr bwMode="auto">
              <a:xfrm>
                <a:off x="3783013" y="1001713"/>
                <a:ext cx="496888" cy="574675"/>
              </a:xfrm>
              <a:custGeom>
                <a:avLst/>
                <a:gdLst>
                  <a:gd name="T0" fmla="*/ 88 w 132"/>
                  <a:gd name="T1" fmla="*/ 56 h 153"/>
                  <a:gd name="T2" fmla="*/ 92 w 132"/>
                  <a:gd name="T3" fmla="*/ 57 h 153"/>
                  <a:gd name="T4" fmla="*/ 126 w 132"/>
                  <a:gd name="T5" fmla="*/ 42 h 153"/>
                  <a:gd name="T6" fmla="*/ 130 w 132"/>
                  <a:gd name="T7" fmla="*/ 31 h 153"/>
                  <a:gd name="T8" fmla="*/ 119 w 132"/>
                  <a:gd name="T9" fmla="*/ 27 h 153"/>
                  <a:gd name="T10" fmla="*/ 97 w 132"/>
                  <a:gd name="T11" fmla="*/ 38 h 153"/>
                  <a:gd name="T12" fmla="*/ 93 w 132"/>
                  <a:gd name="T13" fmla="*/ 37 h 153"/>
                  <a:gd name="T14" fmla="*/ 56 w 132"/>
                  <a:gd name="T15" fmla="*/ 1 h 153"/>
                  <a:gd name="T16" fmla="*/ 52 w 132"/>
                  <a:gd name="T17" fmla="*/ 1 h 153"/>
                  <a:gd name="T18" fmla="*/ 1 w 132"/>
                  <a:gd name="T19" fmla="*/ 52 h 153"/>
                  <a:gd name="T20" fmla="*/ 1 w 132"/>
                  <a:gd name="T21" fmla="*/ 56 h 153"/>
                  <a:gd name="T22" fmla="*/ 36 w 132"/>
                  <a:gd name="T23" fmla="*/ 86 h 153"/>
                  <a:gd name="T24" fmla="*/ 37 w 132"/>
                  <a:gd name="T25" fmla="*/ 90 h 153"/>
                  <a:gd name="T26" fmla="*/ 19 w 132"/>
                  <a:gd name="T27" fmla="*/ 128 h 153"/>
                  <a:gd name="T28" fmla="*/ 20 w 132"/>
                  <a:gd name="T29" fmla="*/ 133 h 153"/>
                  <a:gd name="T30" fmla="*/ 31 w 132"/>
                  <a:gd name="T31" fmla="*/ 149 h 153"/>
                  <a:gd name="T32" fmla="*/ 40 w 132"/>
                  <a:gd name="T33" fmla="*/ 153 h 153"/>
                  <a:gd name="T34" fmla="*/ 47 w 132"/>
                  <a:gd name="T35" fmla="*/ 151 h 153"/>
                  <a:gd name="T36" fmla="*/ 49 w 132"/>
                  <a:gd name="T37" fmla="*/ 136 h 153"/>
                  <a:gd name="T38" fmla="*/ 45 w 132"/>
                  <a:gd name="T39" fmla="*/ 130 h 153"/>
                  <a:gd name="T40" fmla="*/ 45 w 132"/>
                  <a:gd name="T41" fmla="*/ 126 h 153"/>
                  <a:gd name="T42" fmla="*/ 62 w 132"/>
                  <a:gd name="T43" fmla="*/ 84 h 153"/>
                  <a:gd name="T44" fmla="*/ 61 w 132"/>
                  <a:gd name="T45" fmla="*/ 80 h 153"/>
                  <a:gd name="T46" fmla="*/ 42 w 132"/>
                  <a:gd name="T47" fmla="*/ 61 h 153"/>
                  <a:gd name="T48" fmla="*/ 42 w 132"/>
                  <a:gd name="T49" fmla="*/ 58 h 153"/>
                  <a:gd name="T50" fmla="*/ 64 w 132"/>
                  <a:gd name="T51" fmla="*/ 36 h 153"/>
                  <a:gd name="T52" fmla="*/ 68 w 132"/>
                  <a:gd name="T53" fmla="*/ 36 h 153"/>
                  <a:gd name="T54" fmla="*/ 88 w 132"/>
                  <a:gd name="T55" fmla="*/ 5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53">
                    <a:moveTo>
                      <a:pt x="88" y="56"/>
                    </a:moveTo>
                    <a:cubicBezTo>
                      <a:pt x="89" y="57"/>
                      <a:pt x="91" y="57"/>
                      <a:pt x="92" y="57"/>
                    </a:cubicBezTo>
                    <a:cubicBezTo>
                      <a:pt x="126" y="42"/>
                      <a:pt x="126" y="42"/>
                      <a:pt x="126" y="42"/>
                    </a:cubicBezTo>
                    <a:cubicBezTo>
                      <a:pt x="130" y="40"/>
                      <a:pt x="132" y="35"/>
                      <a:pt x="130" y="31"/>
                    </a:cubicBezTo>
                    <a:cubicBezTo>
                      <a:pt x="128" y="27"/>
                      <a:pt x="123" y="25"/>
                      <a:pt x="119" y="27"/>
                    </a:cubicBezTo>
                    <a:cubicBezTo>
                      <a:pt x="97" y="38"/>
                      <a:pt x="97" y="38"/>
                      <a:pt x="97" y="38"/>
                    </a:cubicBezTo>
                    <a:cubicBezTo>
                      <a:pt x="95" y="39"/>
                      <a:pt x="94" y="38"/>
                      <a:pt x="93" y="37"/>
                    </a:cubicBezTo>
                    <a:cubicBezTo>
                      <a:pt x="56" y="1"/>
                      <a:pt x="56" y="1"/>
                      <a:pt x="56" y="1"/>
                    </a:cubicBezTo>
                    <a:cubicBezTo>
                      <a:pt x="55" y="0"/>
                      <a:pt x="53" y="0"/>
                      <a:pt x="52" y="1"/>
                    </a:cubicBezTo>
                    <a:cubicBezTo>
                      <a:pt x="1" y="52"/>
                      <a:pt x="1" y="52"/>
                      <a:pt x="1" y="52"/>
                    </a:cubicBezTo>
                    <a:cubicBezTo>
                      <a:pt x="0" y="53"/>
                      <a:pt x="0" y="55"/>
                      <a:pt x="1" y="56"/>
                    </a:cubicBezTo>
                    <a:cubicBezTo>
                      <a:pt x="8" y="61"/>
                      <a:pt x="29" y="79"/>
                      <a:pt x="36" y="86"/>
                    </a:cubicBezTo>
                    <a:cubicBezTo>
                      <a:pt x="37" y="86"/>
                      <a:pt x="37" y="88"/>
                      <a:pt x="37" y="90"/>
                    </a:cubicBezTo>
                    <a:cubicBezTo>
                      <a:pt x="19" y="128"/>
                      <a:pt x="19" y="128"/>
                      <a:pt x="19" y="128"/>
                    </a:cubicBezTo>
                    <a:cubicBezTo>
                      <a:pt x="19" y="130"/>
                      <a:pt x="19" y="131"/>
                      <a:pt x="20" y="133"/>
                    </a:cubicBezTo>
                    <a:cubicBezTo>
                      <a:pt x="31" y="149"/>
                      <a:pt x="31" y="149"/>
                      <a:pt x="31" y="149"/>
                    </a:cubicBezTo>
                    <a:cubicBezTo>
                      <a:pt x="33" y="151"/>
                      <a:pt x="36" y="153"/>
                      <a:pt x="40" y="153"/>
                    </a:cubicBezTo>
                    <a:cubicBezTo>
                      <a:pt x="42" y="153"/>
                      <a:pt x="45" y="153"/>
                      <a:pt x="47" y="151"/>
                    </a:cubicBezTo>
                    <a:cubicBezTo>
                      <a:pt x="52" y="147"/>
                      <a:pt x="53" y="141"/>
                      <a:pt x="49" y="136"/>
                    </a:cubicBezTo>
                    <a:cubicBezTo>
                      <a:pt x="45" y="130"/>
                      <a:pt x="45" y="130"/>
                      <a:pt x="45" y="130"/>
                    </a:cubicBezTo>
                    <a:cubicBezTo>
                      <a:pt x="44" y="129"/>
                      <a:pt x="44" y="127"/>
                      <a:pt x="45" y="126"/>
                    </a:cubicBezTo>
                    <a:cubicBezTo>
                      <a:pt x="62" y="84"/>
                      <a:pt x="62" y="84"/>
                      <a:pt x="62" y="84"/>
                    </a:cubicBezTo>
                    <a:cubicBezTo>
                      <a:pt x="63" y="83"/>
                      <a:pt x="62" y="81"/>
                      <a:pt x="61" y="80"/>
                    </a:cubicBezTo>
                    <a:cubicBezTo>
                      <a:pt x="57" y="76"/>
                      <a:pt x="47" y="66"/>
                      <a:pt x="42" y="61"/>
                    </a:cubicBezTo>
                    <a:cubicBezTo>
                      <a:pt x="41" y="60"/>
                      <a:pt x="41" y="59"/>
                      <a:pt x="42" y="58"/>
                    </a:cubicBezTo>
                    <a:cubicBezTo>
                      <a:pt x="64" y="36"/>
                      <a:pt x="64" y="36"/>
                      <a:pt x="64" y="36"/>
                    </a:cubicBezTo>
                    <a:cubicBezTo>
                      <a:pt x="65" y="35"/>
                      <a:pt x="67" y="35"/>
                      <a:pt x="68" y="36"/>
                    </a:cubicBezTo>
                    <a:lnTo>
                      <a:pt x="8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7" name="Freeform 142"/>
              <p:cNvSpPr/>
              <p:nvPr/>
            </p:nvSpPr>
            <p:spPr bwMode="auto">
              <a:xfrm>
                <a:off x="3795713" y="5667375"/>
                <a:ext cx="134938" cy="203200"/>
              </a:xfrm>
              <a:custGeom>
                <a:avLst/>
                <a:gdLst>
                  <a:gd name="T0" fmla="*/ 26 w 36"/>
                  <a:gd name="T1" fmla="*/ 51 h 54"/>
                  <a:gd name="T2" fmla="*/ 31 w 36"/>
                  <a:gd name="T3" fmla="*/ 42 h 54"/>
                  <a:gd name="T4" fmla="*/ 9 w 36"/>
                  <a:gd name="T5" fmla="*/ 8 h 54"/>
                  <a:gd name="T6" fmla="*/ 4 w 36"/>
                  <a:gd name="T7" fmla="*/ 0 h 54"/>
                  <a:gd name="T8" fmla="*/ 0 w 36"/>
                  <a:gd name="T9" fmla="*/ 9 h 54"/>
                  <a:gd name="T10" fmla="*/ 26 w 36"/>
                  <a:gd name="T11" fmla="*/ 51 h 54"/>
                </a:gdLst>
                <a:ahLst/>
                <a:cxnLst>
                  <a:cxn ang="0">
                    <a:pos x="T0" y="T1"/>
                  </a:cxn>
                  <a:cxn ang="0">
                    <a:pos x="T2" y="T3"/>
                  </a:cxn>
                  <a:cxn ang="0">
                    <a:pos x="T4" y="T5"/>
                  </a:cxn>
                  <a:cxn ang="0">
                    <a:pos x="T6" y="T7"/>
                  </a:cxn>
                  <a:cxn ang="0">
                    <a:pos x="T8" y="T9"/>
                  </a:cxn>
                  <a:cxn ang="0">
                    <a:pos x="T10" y="T11"/>
                  </a:cxn>
                </a:cxnLst>
                <a:rect l="0" t="0" r="r" b="b"/>
                <a:pathLst>
                  <a:path w="36" h="54">
                    <a:moveTo>
                      <a:pt x="26" y="51"/>
                    </a:moveTo>
                    <a:cubicBezTo>
                      <a:pt x="31" y="54"/>
                      <a:pt x="36" y="46"/>
                      <a:pt x="31" y="42"/>
                    </a:cubicBezTo>
                    <a:cubicBezTo>
                      <a:pt x="18" y="35"/>
                      <a:pt x="10" y="22"/>
                      <a:pt x="9" y="8"/>
                    </a:cubicBezTo>
                    <a:cubicBezTo>
                      <a:pt x="8" y="5"/>
                      <a:pt x="6" y="3"/>
                      <a:pt x="4" y="0"/>
                    </a:cubicBezTo>
                    <a:cubicBezTo>
                      <a:pt x="3" y="3"/>
                      <a:pt x="2" y="6"/>
                      <a:pt x="0" y="9"/>
                    </a:cubicBezTo>
                    <a:cubicBezTo>
                      <a:pt x="1" y="26"/>
                      <a:pt x="11" y="42"/>
                      <a:pt x="2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8" name="Freeform 143"/>
              <p:cNvSpPr/>
              <p:nvPr/>
            </p:nvSpPr>
            <p:spPr bwMode="auto">
              <a:xfrm>
                <a:off x="3884613" y="5299075"/>
                <a:ext cx="214313" cy="206375"/>
              </a:xfrm>
              <a:custGeom>
                <a:avLst/>
                <a:gdLst>
                  <a:gd name="T0" fmla="*/ 52 w 57"/>
                  <a:gd name="T1" fmla="*/ 18 h 55"/>
                  <a:gd name="T2" fmla="*/ 27 w 57"/>
                  <a:gd name="T3" fmla="*/ 0 h 55"/>
                  <a:gd name="T4" fmla="*/ 21 w 57"/>
                  <a:gd name="T5" fmla="*/ 1 h 55"/>
                  <a:gd name="T6" fmla="*/ 0 w 57"/>
                  <a:gd name="T7" fmla="*/ 14 h 55"/>
                  <a:gd name="T8" fmla="*/ 6 w 57"/>
                  <a:gd name="T9" fmla="*/ 19 h 55"/>
                  <a:gd name="T10" fmla="*/ 17 w 57"/>
                  <a:gd name="T11" fmla="*/ 15 h 55"/>
                  <a:gd name="T12" fmla="*/ 21 w 57"/>
                  <a:gd name="T13" fmla="*/ 14 h 55"/>
                  <a:gd name="T14" fmla="*/ 36 w 57"/>
                  <a:gd name="T15" fmla="*/ 24 h 55"/>
                  <a:gd name="T16" fmla="*/ 28 w 57"/>
                  <a:gd name="T17" fmla="*/ 43 h 55"/>
                  <a:gd name="T18" fmla="*/ 16 w 57"/>
                  <a:gd name="T19" fmla="*/ 47 h 55"/>
                  <a:gd name="T20" fmla="*/ 15 w 57"/>
                  <a:gd name="T21" fmla="*/ 55 h 55"/>
                  <a:gd name="T22" fmla="*/ 22 w 57"/>
                  <a:gd name="T23" fmla="*/ 55 h 55"/>
                  <a:gd name="T24" fmla="*/ 40 w 57"/>
                  <a:gd name="T25" fmla="*/ 51 h 55"/>
                  <a:gd name="T26" fmla="*/ 52 w 57"/>
                  <a:gd name="T27"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5">
                    <a:moveTo>
                      <a:pt x="52" y="18"/>
                    </a:moveTo>
                    <a:cubicBezTo>
                      <a:pt x="48" y="6"/>
                      <a:pt x="38" y="0"/>
                      <a:pt x="27" y="0"/>
                    </a:cubicBezTo>
                    <a:cubicBezTo>
                      <a:pt x="25" y="0"/>
                      <a:pt x="23" y="0"/>
                      <a:pt x="21" y="1"/>
                    </a:cubicBezTo>
                    <a:cubicBezTo>
                      <a:pt x="14" y="2"/>
                      <a:pt x="7" y="7"/>
                      <a:pt x="0" y="14"/>
                    </a:cubicBezTo>
                    <a:cubicBezTo>
                      <a:pt x="3" y="15"/>
                      <a:pt x="5" y="17"/>
                      <a:pt x="6" y="19"/>
                    </a:cubicBezTo>
                    <a:cubicBezTo>
                      <a:pt x="10" y="17"/>
                      <a:pt x="14" y="15"/>
                      <a:pt x="17" y="15"/>
                    </a:cubicBezTo>
                    <a:cubicBezTo>
                      <a:pt x="18" y="15"/>
                      <a:pt x="20" y="14"/>
                      <a:pt x="21" y="14"/>
                    </a:cubicBezTo>
                    <a:cubicBezTo>
                      <a:pt x="28" y="14"/>
                      <a:pt x="33" y="18"/>
                      <a:pt x="36" y="24"/>
                    </a:cubicBezTo>
                    <a:cubicBezTo>
                      <a:pt x="38" y="31"/>
                      <a:pt x="35" y="39"/>
                      <a:pt x="28" y="43"/>
                    </a:cubicBezTo>
                    <a:cubicBezTo>
                      <a:pt x="24" y="45"/>
                      <a:pt x="21" y="46"/>
                      <a:pt x="16" y="47"/>
                    </a:cubicBezTo>
                    <a:cubicBezTo>
                      <a:pt x="16" y="49"/>
                      <a:pt x="16" y="52"/>
                      <a:pt x="15" y="55"/>
                    </a:cubicBezTo>
                    <a:cubicBezTo>
                      <a:pt x="18" y="55"/>
                      <a:pt x="20" y="55"/>
                      <a:pt x="22" y="55"/>
                    </a:cubicBezTo>
                    <a:cubicBezTo>
                      <a:pt x="29" y="55"/>
                      <a:pt x="35" y="54"/>
                      <a:pt x="40" y="51"/>
                    </a:cubicBezTo>
                    <a:cubicBezTo>
                      <a:pt x="51" y="45"/>
                      <a:pt x="57" y="31"/>
                      <a:pt x="52" y="1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69" name="Freeform 144"/>
              <p:cNvSpPr/>
              <p:nvPr/>
            </p:nvSpPr>
            <p:spPr bwMode="auto">
              <a:xfrm>
                <a:off x="3689350" y="5170488"/>
                <a:ext cx="211138" cy="184150"/>
              </a:xfrm>
              <a:custGeom>
                <a:avLst/>
                <a:gdLst>
                  <a:gd name="T0" fmla="*/ 54 w 56"/>
                  <a:gd name="T1" fmla="*/ 22 h 49"/>
                  <a:gd name="T2" fmla="*/ 28 w 56"/>
                  <a:gd name="T3" fmla="*/ 0 h 49"/>
                  <a:gd name="T4" fmla="*/ 27 w 56"/>
                  <a:gd name="T5" fmla="*/ 0 h 49"/>
                  <a:gd name="T6" fmla="*/ 1 w 56"/>
                  <a:gd name="T7" fmla="*/ 24 h 49"/>
                  <a:gd name="T8" fmla="*/ 7 w 56"/>
                  <a:gd name="T9" fmla="*/ 49 h 49"/>
                  <a:gd name="T10" fmla="*/ 14 w 56"/>
                  <a:gd name="T11" fmla="*/ 45 h 49"/>
                  <a:gd name="T12" fmla="*/ 13 w 56"/>
                  <a:gd name="T13" fmla="*/ 33 h 49"/>
                  <a:gd name="T14" fmla="*/ 28 w 56"/>
                  <a:gd name="T15" fmla="*/ 18 h 49"/>
                  <a:gd name="T16" fmla="*/ 28 w 56"/>
                  <a:gd name="T17" fmla="*/ 18 h 49"/>
                  <a:gd name="T18" fmla="*/ 43 w 56"/>
                  <a:gd name="T19" fmla="*/ 32 h 49"/>
                  <a:gd name="T20" fmla="*/ 43 w 56"/>
                  <a:gd name="T21" fmla="*/ 43 h 49"/>
                  <a:gd name="T22" fmla="*/ 50 w 56"/>
                  <a:gd name="T23" fmla="*/ 47 h 49"/>
                  <a:gd name="T24" fmla="*/ 54 w 56"/>
                  <a:gd name="T25"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9">
                    <a:moveTo>
                      <a:pt x="54" y="22"/>
                    </a:moveTo>
                    <a:cubicBezTo>
                      <a:pt x="52" y="10"/>
                      <a:pt x="42" y="0"/>
                      <a:pt x="28" y="0"/>
                    </a:cubicBezTo>
                    <a:cubicBezTo>
                      <a:pt x="28" y="0"/>
                      <a:pt x="27" y="0"/>
                      <a:pt x="27" y="0"/>
                    </a:cubicBezTo>
                    <a:cubicBezTo>
                      <a:pt x="13" y="1"/>
                      <a:pt x="2" y="12"/>
                      <a:pt x="1" y="24"/>
                    </a:cubicBezTo>
                    <a:cubicBezTo>
                      <a:pt x="0" y="32"/>
                      <a:pt x="3" y="41"/>
                      <a:pt x="7" y="49"/>
                    </a:cubicBezTo>
                    <a:cubicBezTo>
                      <a:pt x="9" y="47"/>
                      <a:pt x="12" y="46"/>
                      <a:pt x="14" y="45"/>
                    </a:cubicBezTo>
                    <a:cubicBezTo>
                      <a:pt x="13" y="41"/>
                      <a:pt x="13" y="37"/>
                      <a:pt x="13" y="33"/>
                    </a:cubicBezTo>
                    <a:cubicBezTo>
                      <a:pt x="14" y="25"/>
                      <a:pt x="20" y="18"/>
                      <a:pt x="28" y="18"/>
                    </a:cubicBezTo>
                    <a:cubicBezTo>
                      <a:pt x="28" y="18"/>
                      <a:pt x="28" y="18"/>
                      <a:pt x="28" y="18"/>
                    </a:cubicBezTo>
                    <a:cubicBezTo>
                      <a:pt x="35" y="18"/>
                      <a:pt x="41" y="24"/>
                      <a:pt x="43" y="32"/>
                    </a:cubicBezTo>
                    <a:cubicBezTo>
                      <a:pt x="44" y="35"/>
                      <a:pt x="44" y="39"/>
                      <a:pt x="43" y="43"/>
                    </a:cubicBezTo>
                    <a:cubicBezTo>
                      <a:pt x="46" y="44"/>
                      <a:pt x="48" y="45"/>
                      <a:pt x="50" y="47"/>
                    </a:cubicBezTo>
                    <a:cubicBezTo>
                      <a:pt x="54" y="38"/>
                      <a:pt x="56" y="30"/>
                      <a:pt x="54" y="2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0" name="Freeform 145"/>
              <p:cNvSpPr/>
              <p:nvPr/>
            </p:nvSpPr>
            <p:spPr bwMode="auto">
              <a:xfrm>
                <a:off x="3765550" y="5426075"/>
                <a:ext cx="77788" cy="82550"/>
              </a:xfrm>
              <a:custGeom>
                <a:avLst/>
                <a:gdLst>
                  <a:gd name="T0" fmla="*/ 11 w 21"/>
                  <a:gd name="T1" fmla="*/ 0 h 22"/>
                  <a:gd name="T2" fmla="*/ 10 w 21"/>
                  <a:gd name="T3" fmla="*/ 0 h 22"/>
                  <a:gd name="T4" fmla="*/ 0 w 21"/>
                  <a:gd name="T5" fmla="*/ 11 h 22"/>
                  <a:gd name="T6" fmla="*/ 10 w 21"/>
                  <a:gd name="T7" fmla="*/ 22 h 22"/>
                  <a:gd name="T8" fmla="*/ 10 w 21"/>
                  <a:gd name="T9" fmla="*/ 22 h 22"/>
                  <a:gd name="T10" fmla="*/ 21 w 21"/>
                  <a:gd name="T11" fmla="*/ 11 h 22"/>
                  <a:gd name="T12" fmla="*/ 11 w 2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1" y="0"/>
                    </a:moveTo>
                    <a:cubicBezTo>
                      <a:pt x="11" y="0"/>
                      <a:pt x="11" y="0"/>
                      <a:pt x="10" y="0"/>
                    </a:cubicBezTo>
                    <a:cubicBezTo>
                      <a:pt x="5" y="0"/>
                      <a:pt x="0" y="5"/>
                      <a:pt x="0" y="11"/>
                    </a:cubicBezTo>
                    <a:cubicBezTo>
                      <a:pt x="0" y="17"/>
                      <a:pt x="4" y="22"/>
                      <a:pt x="10" y="22"/>
                    </a:cubicBezTo>
                    <a:cubicBezTo>
                      <a:pt x="10" y="22"/>
                      <a:pt x="10" y="22"/>
                      <a:pt x="10" y="22"/>
                    </a:cubicBezTo>
                    <a:cubicBezTo>
                      <a:pt x="16" y="22"/>
                      <a:pt x="21" y="17"/>
                      <a:pt x="21" y="11"/>
                    </a:cubicBezTo>
                    <a:cubicBezTo>
                      <a:pt x="21" y="5"/>
                      <a:pt x="17" y="0"/>
                      <a:pt x="11"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1" name="Freeform 146"/>
              <p:cNvSpPr>
                <a:spLocks noEditPoints="1"/>
              </p:cNvSpPr>
              <p:nvPr/>
            </p:nvSpPr>
            <p:spPr bwMode="auto">
              <a:xfrm>
                <a:off x="3678238" y="5343525"/>
                <a:ext cx="252413" cy="247650"/>
              </a:xfrm>
              <a:custGeom>
                <a:avLst/>
                <a:gdLst>
                  <a:gd name="T0" fmla="*/ 34 w 67"/>
                  <a:gd name="T1" fmla="*/ 0 h 66"/>
                  <a:gd name="T2" fmla="*/ 33 w 67"/>
                  <a:gd name="T3" fmla="*/ 0 h 66"/>
                  <a:gd name="T4" fmla="*/ 33 w 67"/>
                  <a:gd name="T5" fmla="*/ 11 h 66"/>
                  <a:gd name="T6" fmla="*/ 34 w 67"/>
                  <a:gd name="T7" fmla="*/ 11 h 66"/>
                  <a:gd name="T8" fmla="*/ 56 w 67"/>
                  <a:gd name="T9" fmla="*/ 34 h 66"/>
                  <a:gd name="T10" fmla="*/ 56 w 67"/>
                  <a:gd name="T11" fmla="*/ 34 h 66"/>
                  <a:gd name="T12" fmla="*/ 34 w 67"/>
                  <a:gd name="T13" fmla="*/ 55 h 66"/>
                  <a:gd name="T14" fmla="*/ 33 w 67"/>
                  <a:gd name="T15" fmla="*/ 55 h 66"/>
                  <a:gd name="T16" fmla="*/ 33 w 67"/>
                  <a:gd name="T17" fmla="*/ 66 h 66"/>
                  <a:gd name="T18" fmla="*/ 34 w 67"/>
                  <a:gd name="T19" fmla="*/ 66 h 66"/>
                  <a:gd name="T20" fmla="*/ 67 w 67"/>
                  <a:gd name="T21" fmla="*/ 34 h 66"/>
                  <a:gd name="T22" fmla="*/ 34 w 67"/>
                  <a:gd name="T23" fmla="*/ 0 h 66"/>
                  <a:gd name="T24" fmla="*/ 33 w 67"/>
                  <a:gd name="T25" fmla="*/ 0 h 66"/>
                  <a:gd name="T26" fmla="*/ 33 w 67"/>
                  <a:gd name="T27" fmla="*/ 0 h 66"/>
                  <a:gd name="T28" fmla="*/ 0 w 67"/>
                  <a:gd name="T29" fmla="*/ 32 h 66"/>
                  <a:gd name="T30" fmla="*/ 33 w 67"/>
                  <a:gd name="T31" fmla="*/ 66 h 66"/>
                  <a:gd name="T32" fmla="*/ 33 w 67"/>
                  <a:gd name="T33" fmla="*/ 66 h 66"/>
                  <a:gd name="T34" fmla="*/ 33 w 67"/>
                  <a:gd name="T35" fmla="*/ 55 h 66"/>
                  <a:gd name="T36" fmla="*/ 33 w 67"/>
                  <a:gd name="T37" fmla="*/ 55 h 66"/>
                  <a:gd name="T38" fmla="*/ 11 w 67"/>
                  <a:gd name="T39" fmla="*/ 32 h 66"/>
                  <a:gd name="T40" fmla="*/ 33 w 67"/>
                  <a:gd name="T41" fmla="*/ 11 h 66"/>
                  <a:gd name="T42" fmla="*/ 33 w 67"/>
                  <a:gd name="T43" fmla="*/ 11 h 66"/>
                  <a:gd name="T44" fmla="*/ 33 w 67"/>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66">
                    <a:moveTo>
                      <a:pt x="34" y="0"/>
                    </a:moveTo>
                    <a:cubicBezTo>
                      <a:pt x="34" y="0"/>
                      <a:pt x="34" y="0"/>
                      <a:pt x="33" y="0"/>
                    </a:cubicBezTo>
                    <a:cubicBezTo>
                      <a:pt x="33" y="11"/>
                      <a:pt x="33" y="11"/>
                      <a:pt x="33" y="11"/>
                    </a:cubicBezTo>
                    <a:cubicBezTo>
                      <a:pt x="34" y="11"/>
                      <a:pt x="34" y="11"/>
                      <a:pt x="34" y="11"/>
                    </a:cubicBezTo>
                    <a:cubicBezTo>
                      <a:pt x="46" y="11"/>
                      <a:pt x="56" y="21"/>
                      <a:pt x="56" y="34"/>
                    </a:cubicBezTo>
                    <a:cubicBezTo>
                      <a:pt x="56" y="34"/>
                      <a:pt x="56" y="34"/>
                      <a:pt x="56" y="34"/>
                    </a:cubicBezTo>
                    <a:cubicBezTo>
                      <a:pt x="55" y="46"/>
                      <a:pt x="45" y="55"/>
                      <a:pt x="34" y="55"/>
                    </a:cubicBezTo>
                    <a:cubicBezTo>
                      <a:pt x="33" y="55"/>
                      <a:pt x="33" y="55"/>
                      <a:pt x="33" y="55"/>
                    </a:cubicBezTo>
                    <a:cubicBezTo>
                      <a:pt x="33" y="66"/>
                      <a:pt x="33" y="66"/>
                      <a:pt x="33" y="66"/>
                    </a:cubicBezTo>
                    <a:cubicBezTo>
                      <a:pt x="34" y="66"/>
                      <a:pt x="34" y="66"/>
                      <a:pt x="34" y="66"/>
                    </a:cubicBezTo>
                    <a:cubicBezTo>
                      <a:pt x="51" y="66"/>
                      <a:pt x="66" y="52"/>
                      <a:pt x="67" y="34"/>
                    </a:cubicBezTo>
                    <a:cubicBezTo>
                      <a:pt x="67" y="16"/>
                      <a:pt x="53" y="0"/>
                      <a:pt x="34" y="0"/>
                    </a:cubicBezTo>
                    <a:close/>
                    <a:moveTo>
                      <a:pt x="33" y="0"/>
                    </a:moveTo>
                    <a:cubicBezTo>
                      <a:pt x="33" y="0"/>
                      <a:pt x="33" y="0"/>
                      <a:pt x="33" y="0"/>
                    </a:cubicBezTo>
                    <a:cubicBezTo>
                      <a:pt x="16" y="0"/>
                      <a:pt x="1" y="14"/>
                      <a:pt x="0" y="32"/>
                    </a:cubicBezTo>
                    <a:cubicBezTo>
                      <a:pt x="0" y="50"/>
                      <a:pt x="14" y="66"/>
                      <a:pt x="33" y="66"/>
                    </a:cubicBezTo>
                    <a:cubicBezTo>
                      <a:pt x="33" y="66"/>
                      <a:pt x="33" y="66"/>
                      <a:pt x="33" y="66"/>
                    </a:cubicBezTo>
                    <a:cubicBezTo>
                      <a:pt x="33" y="55"/>
                      <a:pt x="33" y="55"/>
                      <a:pt x="33" y="55"/>
                    </a:cubicBezTo>
                    <a:cubicBezTo>
                      <a:pt x="33" y="55"/>
                      <a:pt x="33" y="55"/>
                      <a:pt x="33" y="55"/>
                    </a:cubicBezTo>
                    <a:cubicBezTo>
                      <a:pt x="21" y="55"/>
                      <a:pt x="11" y="45"/>
                      <a:pt x="11" y="32"/>
                    </a:cubicBezTo>
                    <a:cubicBezTo>
                      <a:pt x="12" y="20"/>
                      <a:pt x="21" y="11"/>
                      <a:pt x="33" y="11"/>
                    </a:cubicBezTo>
                    <a:cubicBezTo>
                      <a:pt x="33" y="11"/>
                      <a:pt x="33" y="11"/>
                      <a:pt x="33" y="11"/>
                    </a:cubicBezTo>
                    <a:lnTo>
                      <a:pt x="3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2" name="Freeform 147"/>
              <p:cNvSpPr/>
              <p:nvPr/>
            </p:nvSpPr>
            <p:spPr bwMode="auto">
              <a:xfrm>
                <a:off x="3581400" y="5521325"/>
                <a:ext cx="225425" cy="212725"/>
              </a:xfrm>
              <a:custGeom>
                <a:avLst/>
                <a:gdLst>
                  <a:gd name="T0" fmla="*/ 28 w 60"/>
                  <a:gd name="T1" fmla="*/ 7 h 57"/>
                  <a:gd name="T2" fmla="*/ 24 w 60"/>
                  <a:gd name="T3" fmla="*/ 0 h 57"/>
                  <a:gd name="T4" fmla="*/ 6 w 60"/>
                  <a:gd name="T5" fmla="*/ 18 h 57"/>
                  <a:gd name="T6" fmla="*/ 15 w 60"/>
                  <a:gd name="T7" fmla="*/ 52 h 57"/>
                  <a:gd name="T8" fmla="*/ 30 w 60"/>
                  <a:gd name="T9" fmla="*/ 57 h 57"/>
                  <a:gd name="T10" fmla="*/ 50 w 60"/>
                  <a:gd name="T11" fmla="*/ 48 h 57"/>
                  <a:gd name="T12" fmla="*/ 60 w 60"/>
                  <a:gd name="T13" fmla="*/ 24 h 57"/>
                  <a:gd name="T14" fmla="*/ 59 w 60"/>
                  <a:gd name="T15" fmla="*/ 24 h 57"/>
                  <a:gd name="T16" fmla="*/ 59 w 60"/>
                  <a:gd name="T17" fmla="*/ 24 h 57"/>
                  <a:gd name="T18" fmla="*/ 52 w 60"/>
                  <a:gd name="T19" fmla="*/ 23 h 57"/>
                  <a:gd name="T20" fmla="*/ 46 w 60"/>
                  <a:gd name="T21" fmla="*/ 34 h 57"/>
                  <a:gd name="T22" fmla="*/ 33 w 60"/>
                  <a:gd name="T23" fmla="*/ 40 h 57"/>
                  <a:gd name="T24" fmla="*/ 25 w 60"/>
                  <a:gd name="T25" fmla="*/ 38 h 57"/>
                  <a:gd name="T26" fmla="*/ 21 w 60"/>
                  <a:gd name="T27" fmla="*/ 17 h 57"/>
                  <a:gd name="T28" fmla="*/ 28 w 60"/>
                  <a:gd name="T29"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7">
                    <a:moveTo>
                      <a:pt x="28" y="7"/>
                    </a:moveTo>
                    <a:cubicBezTo>
                      <a:pt x="27" y="5"/>
                      <a:pt x="25" y="3"/>
                      <a:pt x="24" y="0"/>
                    </a:cubicBezTo>
                    <a:cubicBezTo>
                      <a:pt x="16" y="5"/>
                      <a:pt x="9" y="11"/>
                      <a:pt x="6" y="18"/>
                    </a:cubicBezTo>
                    <a:cubicBezTo>
                      <a:pt x="0" y="30"/>
                      <a:pt x="4" y="45"/>
                      <a:pt x="15" y="52"/>
                    </a:cubicBezTo>
                    <a:cubicBezTo>
                      <a:pt x="20" y="56"/>
                      <a:pt x="25" y="57"/>
                      <a:pt x="30" y="57"/>
                    </a:cubicBezTo>
                    <a:cubicBezTo>
                      <a:pt x="38" y="57"/>
                      <a:pt x="45" y="54"/>
                      <a:pt x="50" y="48"/>
                    </a:cubicBezTo>
                    <a:cubicBezTo>
                      <a:pt x="56" y="42"/>
                      <a:pt x="59" y="33"/>
                      <a:pt x="60" y="24"/>
                    </a:cubicBezTo>
                    <a:cubicBezTo>
                      <a:pt x="59" y="24"/>
                      <a:pt x="59" y="24"/>
                      <a:pt x="59" y="24"/>
                    </a:cubicBezTo>
                    <a:cubicBezTo>
                      <a:pt x="59" y="24"/>
                      <a:pt x="59" y="24"/>
                      <a:pt x="59" y="24"/>
                    </a:cubicBezTo>
                    <a:cubicBezTo>
                      <a:pt x="56" y="24"/>
                      <a:pt x="54" y="24"/>
                      <a:pt x="52" y="23"/>
                    </a:cubicBezTo>
                    <a:cubicBezTo>
                      <a:pt x="50" y="27"/>
                      <a:pt x="48" y="31"/>
                      <a:pt x="46" y="34"/>
                    </a:cubicBezTo>
                    <a:cubicBezTo>
                      <a:pt x="42" y="38"/>
                      <a:pt x="38" y="40"/>
                      <a:pt x="33" y="40"/>
                    </a:cubicBezTo>
                    <a:cubicBezTo>
                      <a:pt x="30" y="40"/>
                      <a:pt x="28" y="39"/>
                      <a:pt x="25" y="38"/>
                    </a:cubicBezTo>
                    <a:cubicBezTo>
                      <a:pt x="19" y="33"/>
                      <a:pt x="17" y="25"/>
                      <a:pt x="21" y="17"/>
                    </a:cubicBezTo>
                    <a:cubicBezTo>
                      <a:pt x="22" y="14"/>
                      <a:pt x="25" y="10"/>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3" name="Freeform 148"/>
              <p:cNvSpPr/>
              <p:nvPr/>
            </p:nvSpPr>
            <p:spPr bwMode="auto">
              <a:xfrm>
                <a:off x="3813175" y="5513388"/>
                <a:ext cx="225425" cy="209550"/>
              </a:xfrm>
              <a:custGeom>
                <a:avLst/>
                <a:gdLst>
                  <a:gd name="T0" fmla="*/ 46 w 60"/>
                  <a:gd name="T1" fmla="*/ 50 h 56"/>
                  <a:gd name="T2" fmla="*/ 53 w 60"/>
                  <a:gd name="T3" fmla="*/ 16 h 56"/>
                  <a:gd name="T4" fmla="*/ 34 w 60"/>
                  <a:gd name="T5" fmla="*/ 0 h 56"/>
                  <a:gd name="T6" fmla="*/ 30 w 60"/>
                  <a:gd name="T7" fmla="*/ 7 h 56"/>
                  <a:gd name="T8" fmla="*/ 38 w 60"/>
                  <a:gd name="T9" fmla="*/ 16 h 56"/>
                  <a:gd name="T10" fmla="*/ 35 w 60"/>
                  <a:gd name="T11" fmla="*/ 36 h 56"/>
                  <a:gd name="T12" fmla="*/ 27 w 60"/>
                  <a:gd name="T13" fmla="*/ 39 h 56"/>
                  <a:gd name="T14" fmla="*/ 15 w 60"/>
                  <a:gd name="T15" fmla="*/ 35 h 56"/>
                  <a:gd name="T16" fmla="*/ 7 w 60"/>
                  <a:gd name="T17" fmla="*/ 25 h 56"/>
                  <a:gd name="T18" fmla="*/ 0 w 60"/>
                  <a:gd name="T19" fmla="*/ 26 h 56"/>
                  <a:gd name="T20" fmla="*/ 3 w 60"/>
                  <a:gd name="T21" fmla="*/ 37 h 56"/>
                  <a:gd name="T22" fmla="*/ 5 w 60"/>
                  <a:gd name="T23" fmla="*/ 40 h 56"/>
                  <a:gd name="T24" fmla="*/ 11 w 60"/>
                  <a:gd name="T25" fmla="*/ 49 h 56"/>
                  <a:gd name="T26" fmla="*/ 30 w 60"/>
                  <a:gd name="T27" fmla="*/ 56 h 56"/>
                  <a:gd name="T28" fmla="*/ 46 w 60"/>
                  <a:gd name="T2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6">
                    <a:moveTo>
                      <a:pt x="46" y="50"/>
                    </a:moveTo>
                    <a:cubicBezTo>
                      <a:pt x="58" y="42"/>
                      <a:pt x="60" y="26"/>
                      <a:pt x="53" y="16"/>
                    </a:cubicBezTo>
                    <a:cubicBezTo>
                      <a:pt x="49" y="9"/>
                      <a:pt x="42" y="3"/>
                      <a:pt x="34" y="0"/>
                    </a:cubicBezTo>
                    <a:cubicBezTo>
                      <a:pt x="33" y="2"/>
                      <a:pt x="32" y="5"/>
                      <a:pt x="30" y="7"/>
                    </a:cubicBezTo>
                    <a:cubicBezTo>
                      <a:pt x="34" y="10"/>
                      <a:pt x="37" y="13"/>
                      <a:pt x="38" y="16"/>
                    </a:cubicBezTo>
                    <a:cubicBezTo>
                      <a:pt x="42" y="23"/>
                      <a:pt x="41" y="32"/>
                      <a:pt x="35" y="36"/>
                    </a:cubicBezTo>
                    <a:cubicBezTo>
                      <a:pt x="33" y="38"/>
                      <a:pt x="30" y="39"/>
                      <a:pt x="27" y="39"/>
                    </a:cubicBezTo>
                    <a:cubicBezTo>
                      <a:pt x="23" y="39"/>
                      <a:pt x="18" y="38"/>
                      <a:pt x="15" y="35"/>
                    </a:cubicBezTo>
                    <a:cubicBezTo>
                      <a:pt x="12" y="32"/>
                      <a:pt x="9" y="29"/>
                      <a:pt x="7" y="25"/>
                    </a:cubicBezTo>
                    <a:cubicBezTo>
                      <a:pt x="5" y="25"/>
                      <a:pt x="2" y="26"/>
                      <a:pt x="0" y="26"/>
                    </a:cubicBezTo>
                    <a:cubicBezTo>
                      <a:pt x="1" y="30"/>
                      <a:pt x="2" y="34"/>
                      <a:pt x="3" y="37"/>
                    </a:cubicBezTo>
                    <a:cubicBezTo>
                      <a:pt x="4" y="38"/>
                      <a:pt x="4" y="39"/>
                      <a:pt x="5" y="40"/>
                    </a:cubicBezTo>
                    <a:cubicBezTo>
                      <a:pt x="6" y="44"/>
                      <a:pt x="9" y="46"/>
                      <a:pt x="11" y="49"/>
                    </a:cubicBezTo>
                    <a:cubicBezTo>
                      <a:pt x="16" y="54"/>
                      <a:pt x="23" y="56"/>
                      <a:pt x="30" y="56"/>
                    </a:cubicBezTo>
                    <a:cubicBezTo>
                      <a:pt x="36" y="56"/>
                      <a:pt x="41" y="54"/>
                      <a:pt x="4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4" name="Freeform 149"/>
              <p:cNvSpPr/>
              <p:nvPr/>
            </p:nvSpPr>
            <p:spPr bwMode="auto">
              <a:xfrm>
                <a:off x="3502025" y="5313363"/>
                <a:ext cx="211138" cy="207963"/>
              </a:xfrm>
              <a:custGeom>
                <a:avLst/>
                <a:gdLst>
                  <a:gd name="T0" fmla="*/ 19 w 56"/>
                  <a:gd name="T1" fmla="*/ 52 h 55"/>
                  <a:gd name="T2" fmla="*/ 33 w 56"/>
                  <a:gd name="T3" fmla="*/ 55 h 55"/>
                  <a:gd name="T4" fmla="*/ 45 w 56"/>
                  <a:gd name="T5" fmla="*/ 54 h 55"/>
                  <a:gd name="T6" fmla="*/ 43 w 56"/>
                  <a:gd name="T7" fmla="*/ 46 h 55"/>
                  <a:gd name="T8" fmla="*/ 31 w 56"/>
                  <a:gd name="T9" fmla="*/ 43 h 55"/>
                  <a:gd name="T10" fmla="*/ 21 w 56"/>
                  <a:gd name="T11" fmla="*/ 25 h 55"/>
                  <a:gd name="T12" fmla="*/ 37 w 56"/>
                  <a:gd name="T13" fmla="*/ 14 h 55"/>
                  <a:gd name="T14" fmla="*/ 39 w 56"/>
                  <a:gd name="T15" fmla="*/ 14 h 55"/>
                  <a:gd name="T16" fmla="*/ 50 w 56"/>
                  <a:gd name="T17" fmla="*/ 18 h 55"/>
                  <a:gd name="T18" fmla="*/ 56 w 56"/>
                  <a:gd name="T19" fmla="*/ 12 h 55"/>
                  <a:gd name="T20" fmla="*/ 33 w 56"/>
                  <a:gd name="T21" fmla="*/ 1 h 55"/>
                  <a:gd name="T22" fmla="*/ 30 w 56"/>
                  <a:gd name="T23" fmla="*/ 0 h 55"/>
                  <a:gd name="T24" fmla="*/ 4 w 56"/>
                  <a:gd name="T25" fmla="*/ 20 h 55"/>
                  <a:gd name="T26" fmla="*/ 19 w 56"/>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5">
                    <a:moveTo>
                      <a:pt x="19" y="52"/>
                    </a:moveTo>
                    <a:cubicBezTo>
                      <a:pt x="23" y="54"/>
                      <a:pt x="28" y="55"/>
                      <a:pt x="33" y="55"/>
                    </a:cubicBezTo>
                    <a:cubicBezTo>
                      <a:pt x="37" y="55"/>
                      <a:pt x="41" y="54"/>
                      <a:pt x="45" y="54"/>
                    </a:cubicBezTo>
                    <a:cubicBezTo>
                      <a:pt x="44" y="51"/>
                      <a:pt x="43" y="49"/>
                      <a:pt x="43" y="46"/>
                    </a:cubicBezTo>
                    <a:cubicBezTo>
                      <a:pt x="38" y="46"/>
                      <a:pt x="34" y="45"/>
                      <a:pt x="31" y="43"/>
                    </a:cubicBezTo>
                    <a:cubicBezTo>
                      <a:pt x="23" y="40"/>
                      <a:pt x="19" y="32"/>
                      <a:pt x="21" y="25"/>
                    </a:cubicBezTo>
                    <a:cubicBezTo>
                      <a:pt x="23" y="18"/>
                      <a:pt x="29" y="14"/>
                      <a:pt x="37" y="14"/>
                    </a:cubicBezTo>
                    <a:cubicBezTo>
                      <a:pt x="37" y="14"/>
                      <a:pt x="38" y="14"/>
                      <a:pt x="39" y="14"/>
                    </a:cubicBezTo>
                    <a:cubicBezTo>
                      <a:pt x="43" y="15"/>
                      <a:pt x="46" y="16"/>
                      <a:pt x="50" y="18"/>
                    </a:cubicBezTo>
                    <a:cubicBezTo>
                      <a:pt x="52" y="16"/>
                      <a:pt x="54" y="14"/>
                      <a:pt x="56" y="12"/>
                    </a:cubicBezTo>
                    <a:cubicBezTo>
                      <a:pt x="49" y="6"/>
                      <a:pt x="41" y="1"/>
                      <a:pt x="33" y="1"/>
                    </a:cubicBezTo>
                    <a:cubicBezTo>
                      <a:pt x="32" y="0"/>
                      <a:pt x="31" y="0"/>
                      <a:pt x="30" y="0"/>
                    </a:cubicBezTo>
                    <a:cubicBezTo>
                      <a:pt x="18" y="0"/>
                      <a:pt x="7" y="8"/>
                      <a:pt x="4" y="20"/>
                    </a:cubicBezTo>
                    <a:cubicBezTo>
                      <a:pt x="0" y="34"/>
                      <a:pt x="7" y="47"/>
                      <a:pt x="19" y="5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5" name="Freeform 150"/>
              <p:cNvSpPr/>
              <p:nvPr/>
            </p:nvSpPr>
            <p:spPr bwMode="auto">
              <a:xfrm>
                <a:off x="4684713" y="4356100"/>
                <a:ext cx="146050" cy="263525"/>
              </a:xfrm>
              <a:custGeom>
                <a:avLst/>
                <a:gdLst>
                  <a:gd name="T0" fmla="*/ 39 w 39"/>
                  <a:gd name="T1" fmla="*/ 35 h 70"/>
                  <a:gd name="T2" fmla="*/ 19 w 39"/>
                  <a:gd name="T3" fmla="*/ 0 h 70"/>
                  <a:gd name="T4" fmla="*/ 0 w 39"/>
                  <a:gd name="T5" fmla="*/ 35 h 70"/>
                  <a:gd name="T6" fmla="*/ 19 w 39"/>
                  <a:gd name="T7" fmla="*/ 70 h 70"/>
                  <a:gd name="T8" fmla="*/ 39 w 39"/>
                  <a:gd name="T9" fmla="*/ 35 h 70"/>
                </a:gdLst>
                <a:ahLst/>
                <a:cxnLst>
                  <a:cxn ang="0">
                    <a:pos x="T0" y="T1"/>
                  </a:cxn>
                  <a:cxn ang="0">
                    <a:pos x="T2" y="T3"/>
                  </a:cxn>
                  <a:cxn ang="0">
                    <a:pos x="T4" y="T5"/>
                  </a:cxn>
                  <a:cxn ang="0">
                    <a:pos x="T6" y="T7"/>
                  </a:cxn>
                  <a:cxn ang="0">
                    <a:pos x="T8" y="T9"/>
                  </a:cxn>
                </a:cxnLst>
                <a:rect l="0" t="0" r="r" b="b"/>
                <a:pathLst>
                  <a:path w="39" h="70">
                    <a:moveTo>
                      <a:pt x="39" y="35"/>
                    </a:moveTo>
                    <a:cubicBezTo>
                      <a:pt x="39" y="23"/>
                      <a:pt x="31" y="5"/>
                      <a:pt x="19" y="0"/>
                    </a:cubicBezTo>
                    <a:cubicBezTo>
                      <a:pt x="7" y="5"/>
                      <a:pt x="0" y="23"/>
                      <a:pt x="0" y="35"/>
                    </a:cubicBezTo>
                    <a:cubicBezTo>
                      <a:pt x="0" y="47"/>
                      <a:pt x="7" y="65"/>
                      <a:pt x="19" y="70"/>
                    </a:cubicBezTo>
                    <a:cubicBezTo>
                      <a:pt x="31" y="65"/>
                      <a:pt x="39" y="47"/>
                      <a:pt x="3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6" name="Freeform 151"/>
              <p:cNvSpPr/>
              <p:nvPr/>
            </p:nvSpPr>
            <p:spPr bwMode="auto">
              <a:xfrm>
                <a:off x="4786313" y="4521200"/>
                <a:ext cx="239713" cy="192088"/>
              </a:xfrm>
              <a:custGeom>
                <a:avLst/>
                <a:gdLst>
                  <a:gd name="T0" fmla="*/ 2 w 64"/>
                  <a:gd name="T1" fmla="*/ 43 h 51"/>
                  <a:gd name="T2" fmla="*/ 42 w 64"/>
                  <a:gd name="T3" fmla="*/ 43 h 51"/>
                  <a:gd name="T4" fmla="*/ 62 w 64"/>
                  <a:gd name="T5" fmla="*/ 9 h 51"/>
                  <a:gd name="T6" fmla="*/ 22 w 64"/>
                  <a:gd name="T7" fmla="*/ 8 h 51"/>
                  <a:gd name="T8" fmla="*/ 2 w 64"/>
                  <a:gd name="T9" fmla="*/ 43 h 51"/>
                </a:gdLst>
                <a:ahLst/>
                <a:cxnLst>
                  <a:cxn ang="0">
                    <a:pos x="T0" y="T1"/>
                  </a:cxn>
                  <a:cxn ang="0">
                    <a:pos x="T2" y="T3"/>
                  </a:cxn>
                  <a:cxn ang="0">
                    <a:pos x="T4" y="T5"/>
                  </a:cxn>
                  <a:cxn ang="0">
                    <a:pos x="T6" y="T7"/>
                  </a:cxn>
                  <a:cxn ang="0">
                    <a:pos x="T8" y="T9"/>
                  </a:cxn>
                </a:cxnLst>
                <a:rect l="0" t="0" r="r" b="b"/>
                <a:pathLst>
                  <a:path w="64" h="51">
                    <a:moveTo>
                      <a:pt x="2" y="43"/>
                    </a:moveTo>
                    <a:cubicBezTo>
                      <a:pt x="12" y="51"/>
                      <a:pt x="31" y="49"/>
                      <a:pt x="42" y="43"/>
                    </a:cubicBezTo>
                    <a:cubicBezTo>
                      <a:pt x="52" y="37"/>
                      <a:pt x="64" y="22"/>
                      <a:pt x="62" y="9"/>
                    </a:cubicBezTo>
                    <a:cubicBezTo>
                      <a:pt x="52" y="0"/>
                      <a:pt x="33" y="2"/>
                      <a:pt x="22" y="8"/>
                    </a:cubicBezTo>
                    <a:cubicBezTo>
                      <a:pt x="12" y="14"/>
                      <a:pt x="0" y="30"/>
                      <a:pt x="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7" name="Freeform 152"/>
              <p:cNvSpPr/>
              <p:nvPr/>
            </p:nvSpPr>
            <p:spPr bwMode="auto">
              <a:xfrm>
                <a:off x="4786313" y="4713288"/>
                <a:ext cx="239713" cy="187325"/>
              </a:xfrm>
              <a:custGeom>
                <a:avLst/>
                <a:gdLst>
                  <a:gd name="T0" fmla="*/ 42 w 64"/>
                  <a:gd name="T1" fmla="*/ 42 h 50"/>
                  <a:gd name="T2" fmla="*/ 62 w 64"/>
                  <a:gd name="T3" fmla="*/ 8 h 50"/>
                  <a:gd name="T4" fmla="*/ 22 w 64"/>
                  <a:gd name="T5" fmla="*/ 8 h 50"/>
                  <a:gd name="T6" fmla="*/ 2 w 64"/>
                  <a:gd name="T7" fmla="*/ 42 h 50"/>
                  <a:gd name="T8" fmla="*/ 42 w 64"/>
                  <a:gd name="T9" fmla="*/ 42 h 50"/>
                </a:gdLst>
                <a:ahLst/>
                <a:cxnLst>
                  <a:cxn ang="0">
                    <a:pos x="T0" y="T1"/>
                  </a:cxn>
                  <a:cxn ang="0">
                    <a:pos x="T2" y="T3"/>
                  </a:cxn>
                  <a:cxn ang="0">
                    <a:pos x="T4" y="T5"/>
                  </a:cxn>
                  <a:cxn ang="0">
                    <a:pos x="T6" y="T7"/>
                  </a:cxn>
                  <a:cxn ang="0">
                    <a:pos x="T8" y="T9"/>
                  </a:cxn>
                </a:cxnLst>
                <a:rect l="0" t="0" r="r" b="b"/>
                <a:pathLst>
                  <a:path w="64" h="50">
                    <a:moveTo>
                      <a:pt x="42" y="42"/>
                    </a:moveTo>
                    <a:cubicBezTo>
                      <a:pt x="52" y="36"/>
                      <a:pt x="64" y="21"/>
                      <a:pt x="62" y="8"/>
                    </a:cubicBezTo>
                    <a:cubicBezTo>
                      <a:pt x="52" y="0"/>
                      <a:pt x="33" y="2"/>
                      <a:pt x="22" y="8"/>
                    </a:cubicBezTo>
                    <a:cubicBezTo>
                      <a:pt x="12" y="14"/>
                      <a:pt x="0" y="29"/>
                      <a:pt x="2" y="42"/>
                    </a:cubicBezTo>
                    <a:cubicBezTo>
                      <a:pt x="12" y="50"/>
                      <a:pt x="31" y="48"/>
                      <a:pt x="42" y="4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8" name="Freeform 153"/>
              <p:cNvSpPr/>
              <p:nvPr/>
            </p:nvSpPr>
            <p:spPr bwMode="auto">
              <a:xfrm>
                <a:off x="4489450" y="4521200"/>
                <a:ext cx="239713" cy="192088"/>
              </a:xfrm>
              <a:custGeom>
                <a:avLst/>
                <a:gdLst>
                  <a:gd name="T0" fmla="*/ 22 w 64"/>
                  <a:gd name="T1" fmla="*/ 43 h 51"/>
                  <a:gd name="T2" fmla="*/ 62 w 64"/>
                  <a:gd name="T3" fmla="*/ 43 h 51"/>
                  <a:gd name="T4" fmla="*/ 41 w 64"/>
                  <a:gd name="T5" fmla="*/ 8 h 51"/>
                  <a:gd name="T6" fmla="*/ 1 w 64"/>
                  <a:gd name="T7" fmla="*/ 9 h 51"/>
                  <a:gd name="T8" fmla="*/ 22 w 64"/>
                  <a:gd name="T9" fmla="*/ 43 h 51"/>
                </a:gdLst>
                <a:ahLst/>
                <a:cxnLst>
                  <a:cxn ang="0">
                    <a:pos x="T0" y="T1"/>
                  </a:cxn>
                  <a:cxn ang="0">
                    <a:pos x="T2" y="T3"/>
                  </a:cxn>
                  <a:cxn ang="0">
                    <a:pos x="T4" y="T5"/>
                  </a:cxn>
                  <a:cxn ang="0">
                    <a:pos x="T6" y="T7"/>
                  </a:cxn>
                  <a:cxn ang="0">
                    <a:pos x="T8" y="T9"/>
                  </a:cxn>
                </a:cxnLst>
                <a:rect l="0" t="0" r="r" b="b"/>
                <a:pathLst>
                  <a:path w="64" h="51">
                    <a:moveTo>
                      <a:pt x="22" y="43"/>
                    </a:moveTo>
                    <a:cubicBezTo>
                      <a:pt x="33" y="49"/>
                      <a:pt x="52" y="51"/>
                      <a:pt x="62" y="43"/>
                    </a:cubicBezTo>
                    <a:cubicBezTo>
                      <a:pt x="64" y="30"/>
                      <a:pt x="52" y="14"/>
                      <a:pt x="41" y="8"/>
                    </a:cubicBezTo>
                    <a:cubicBezTo>
                      <a:pt x="31" y="2"/>
                      <a:pt x="12" y="0"/>
                      <a:pt x="1" y="9"/>
                    </a:cubicBezTo>
                    <a:cubicBezTo>
                      <a:pt x="0" y="22"/>
                      <a:pt x="11" y="37"/>
                      <a:pt x="2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79" name="Freeform 154"/>
              <p:cNvSpPr/>
              <p:nvPr/>
            </p:nvSpPr>
            <p:spPr bwMode="auto">
              <a:xfrm>
                <a:off x="4489450" y="4713288"/>
                <a:ext cx="239713" cy="187325"/>
              </a:xfrm>
              <a:custGeom>
                <a:avLst/>
                <a:gdLst>
                  <a:gd name="T0" fmla="*/ 22 w 64"/>
                  <a:gd name="T1" fmla="*/ 42 h 50"/>
                  <a:gd name="T2" fmla="*/ 62 w 64"/>
                  <a:gd name="T3" fmla="*/ 42 h 50"/>
                  <a:gd name="T4" fmla="*/ 41 w 64"/>
                  <a:gd name="T5" fmla="*/ 8 h 50"/>
                  <a:gd name="T6" fmla="*/ 1 w 64"/>
                  <a:gd name="T7" fmla="*/ 8 h 50"/>
                  <a:gd name="T8" fmla="*/ 22 w 64"/>
                  <a:gd name="T9" fmla="*/ 42 h 50"/>
                </a:gdLst>
                <a:ahLst/>
                <a:cxnLst>
                  <a:cxn ang="0">
                    <a:pos x="T0" y="T1"/>
                  </a:cxn>
                  <a:cxn ang="0">
                    <a:pos x="T2" y="T3"/>
                  </a:cxn>
                  <a:cxn ang="0">
                    <a:pos x="T4" y="T5"/>
                  </a:cxn>
                  <a:cxn ang="0">
                    <a:pos x="T6" y="T7"/>
                  </a:cxn>
                  <a:cxn ang="0">
                    <a:pos x="T8" y="T9"/>
                  </a:cxn>
                </a:cxnLst>
                <a:rect l="0" t="0" r="r" b="b"/>
                <a:pathLst>
                  <a:path w="64" h="50">
                    <a:moveTo>
                      <a:pt x="22" y="42"/>
                    </a:moveTo>
                    <a:cubicBezTo>
                      <a:pt x="33" y="48"/>
                      <a:pt x="52" y="50"/>
                      <a:pt x="62" y="42"/>
                    </a:cubicBezTo>
                    <a:cubicBezTo>
                      <a:pt x="64" y="29"/>
                      <a:pt x="52" y="14"/>
                      <a:pt x="41" y="8"/>
                    </a:cubicBezTo>
                    <a:cubicBezTo>
                      <a:pt x="31" y="2"/>
                      <a:pt x="12" y="0"/>
                      <a:pt x="1" y="8"/>
                    </a:cubicBezTo>
                    <a:cubicBezTo>
                      <a:pt x="0" y="21"/>
                      <a:pt x="11" y="36"/>
                      <a:pt x="22" y="4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0" name="Freeform 155"/>
              <p:cNvSpPr/>
              <p:nvPr/>
            </p:nvSpPr>
            <p:spPr bwMode="auto">
              <a:xfrm>
                <a:off x="4740275" y="4645025"/>
                <a:ext cx="30163" cy="300038"/>
              </a:xfrm>
              <a:custGeom>
                <a:avLst/>
                <a:gdLst>
                  <a:gd name="T0" fmla="*/ 0 w 8"/>
                  <a:gd name="T1" fmla="*/ 2 h 80"/>
                  <a:gd name="T2" fmla="*/ 0 w 8"/>
                  <a:gd name="T3" fmla="*/ 78 h 80"/>
                  <a:gd name="T4" fmla="*/ 4 w 8"/>
                  <a:gd name="T5" fmla="*/ 80 h 80"/>
                  <a:gd name="T6" fmla="*/ 8 w 8"/>
                  <a:gd name="T7" fmla="*/ 78 h 80"/>
                  <a:gd name="T8" fmla="*/ 8 w 8"/>
                  <a:gd name="T9" fmla="*/ 2 h 80"/>
                  <a:gd name="T10" fmla="*/ 4 w 8"/>
                  <a:gd name="T11" fmla="*/ 0 h 80"/>
                  <a:gd name="T12" fmla="*/ 0 w 8"/>
                  <a:gd name="T13" fmla="*/ 2 h 80"/>
                </a:gdLst>
                <a:ahLst/>
                <a:cxnLst>
                  <a:cxn ang="0">
                    <a:pos x="T0" y="T1"/>
                  </a:cxn>
                  <a:cxn ang="0">
                    <a:pos x="T2" y="T3"/>
                  </a:cxn>
                  <a:cxn ang="0">
                    <a:pos x="T4" y="T5"/>
                  </a:cxn>
                  <a:cxn ang="0">
                    <a:pos x="T6" y="T7"/>
                  </a:cxn>
                  <a:cxn ang="0">
                    <a:pos x="T8" y="T9"/>
                  </a:cxn>
                  <a:cxn ang="0">
                    <a:pos x="T10" y="T11"/>
                  </a:cxn>
                  <a:cxn ang="0">
                    <a:pos x="T12" y="T13"/>
                  </a:cxn>
                </a:cxnLst>
                <a:rect l="0" t="0" r="r" b="b"/>
                <a:pathLst>
                  <a:path w="8" h="80">
                    <a:moveTo>
                      <a:pt x="0" y="2"/>
                    </a:moveTo>
                    <a:cubicBezTo>
                      <a:pt x="0" y="78"/>
                      <a:pt x="0" y="78"/>
                      <a:pt x="0" y="78"/>
                    </a:cubicBezTo>
                    <a:cubicBezTo>
                      <a:pt x="0" y="79"/>
                      <a:pt x="2" y="80"/>
                      <a:pt x="4" y="80"/>
                    </a:cubicBezTo>
                    <a:cubicBezTo>
                      <a:pt x="6" y="80"/>
                      <a:pt x="8" y="79"/>
                      <a:pt x="8" y="78"/>
                    </a:cubicBezTo>
                    <a:cubicBezTo>
                      <a:pt x="8" y="2"/>
                      <a:pt x="8" y="2"/>
                      <a:pt x="8" y="2"/>
                    </a:cubicBezTo>
                    <a:cubicBezTo>
                      <a:pt x="8" y="1"/>
                      <a:pt x="6" y="0"/>
                      <a:pt x="4" y="0"/>
                    </a:cubicBezTo>
                    <a:cubicBezTo>
                      <a:pt x="2" y="0"/>
                      <a:pt x="0" y="1"/>
                      <a:pt x="0" y="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1" name="Freeform 156"/>
              <p:cNvSpPr/>
              <p:nvPr/>
            </p:nvSpPr>
            <p:spPr bwMode="auto">
              <a:xfrm>
                <a:off x="1716088" y="4656138"/>
                <a:ext cx="47625" cy="260350"/>
              </a:xfrm>
              <a:custGeom>
                <a:avLst/>
                <a:gdLst>
                  <a:gd name="T0" fmla="*/ 13 w 13"/>
                  <a:gd name="T1" fmla="*/ 1 h 69"/>
                  <a:gd name="T2" fmla="*/ 7 w 13"/>
                  <a:gd name="T3" fmla="*/ 0 h 69"/>
                  <a:gd name="T4" fmla="*/ 7 w 13"/>
                  <a:gd name="T5" fmla="*/ 0 h 69"/>
                  <a:gd name="T6" fmla="*/ 0 w 13"/>
                  <a:gd name="T7" fmla="*/ 1 h 69"/>
                  <a:gd name="T8" fmla="*/ 0 w 13"/>
                  <a:gd name="T9" fmla="*/ 69 h 69"/>
                  <a:gd name="T10" fmla="*/ 13 w 13"/>
                  <a:gd name="T11" fmla="*/ 69 h 69"/>
                  <a:gd name="T12" fmla="*/ 13 w 13"/>
                  <a:gd name="T13" fmla="*/ 1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3" y="1"/>
                    </a:moveTo>
                    <a:cubicBezTo>
                      <a:pt x="11" y="0"/>
                      <a:pt x="9" y="0"/>
                      <a:pt x="7" y="0"/>
                    </a:cubicBezTo>
                    <a:cubicBezTo>
                      <a:pt x="7" y="0"/>
                      <a:pt x="7" y="0"/>
                      <a:pt x="7" y="0"/>
                    </a:cubicBezTo>
                    <a:cubicBezTo>
                      <a:pt x="4" y="0"/>
                      <a:pt x="2" y="0"/>
                      <a:pt x="0" y="1"/>
                    </a:cubicBezTo>
                    <a:cubicBezTo>
                      <a:pt x="0" y="69"/>
                      <a:pt x="0" y="69"/>
                      <a:pt x="0" y="69"/>
                    </a:cubicBezTo>
                    <a:cubicBezTo>
                      <a:pt x="13" y="69"/>
                      <a:pt x="13" y="69"/>
                      <a:pt x="13" y="69"/>
                    </a:cubicBezTo>
                    <a:lnTo>
                      <a:pt x="13"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2" name="Freeform 157"/>
              <p:cNvSpPr/>
              <p:nvPr/>
            </p:nvSpPr>
            <p:spPr bwMode="auto">
              <a:xfrm>
                <a:off x="1716088" y="4295775"/>
                <a:ext cx="47625" cy="33338"/>
              </a:xfrm>
              <a:custGeom>
                <a:avLst/>
                <a:gdLst>
                  <a:gd name="T0" fmla="*/ 8 w 13"/>
                  <a:gd name="T1" fmla="*/ 9 h 9"/>
                  <a:gd name="T2" fmla="*/ 9 w 13"/>
                  <a:gd name="T3" fmla="*/ 9 h 9"/>
                  <a:gd name="T4" fmla="*/ 13 w 13"/>
                  <a:gd name="T5" fmla="*/ 9 h 9"/>
                  <a:gd name="T6" fmla="*/ 13 w 13"/>
                  <a:gd name="T7" fmla="*/ 0 h 9"/>
                  <a:gd name="T8" fmla="*/ 0 w 13"/>
                  <a:gd name="T9" fmla="*/ 0 h 9"/>
                  <a:gd name="T10" fmla="*/ 0 w 13"/>
                  <a:gd name="T11" fmla="*/ 9 h 9"/>
                  <a:gd name="T12" fmla="*/ 8 w 1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8" y="9"/>
                    </a:moveTo>
                    <a:cubicBezTo>
                      <a:pt x="8" y="9"/>
                      <a:pt x="9" y="9"/>
                      <a:pt x="9" y="9"/>
                    </a:cubicBezTo>
                    <a:cubicBezTo>
                      <a:pt x="11" y="9"/>
                      <a:pt x="12" y="9"/>
                      <a:pt x="13" y="9"/>
                    </a:cubicBezTo>
                    <a:cubicBezTo>
                      <a:pt x="13" y="0"/>
                      <a:pt x="13" y="0"/>
                      <a:pt x="13" y="0"/>
                    </a:cubicBezTo>
                    <a:cubicBezTo>
                      <a:pt x="0" y="0"/>
                      <a:pt x="0" y="0"/>
                      <a:pt x="0" y="0"/>
                    </a:cubicBezTo>
                    <a:cubicBezTo>
                      <a:pt x="0" y="9"/>
                      <a:pt x="0" y="9"/>
                      <a:pt x="0" y="9"/>
                    </a:cubicBezTo>
                    <a:cubicBezTo>
                      <a:pt x="2" y="9"/>
                      <a:pt x="5" y="9"/>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3" name="Freeform 158"/>
              <p:cNvSpPr/>
              <p:nvPr/>
            </p:nvSpPr>
            <p:spPr bwMode="auto">
              <a:xfrm>
                <a:off x="1501775" y="4344988"/>
                <a:ext cx="487363" cy="360363"/>
              </a:xfrm>
              <a:custGeom>
                <a:avLst/>
                <a:gdLst>
                  <a:gd name="T0" fmla="*/ 70 w 130"/>
                  <a:gd name="T1" fmla="*/ 1 h 96"/>
                  <a:gd name="T2" fmla="*/ 66 w 130"/>
                  <a:gd name="T3" fmla="*/ 0 h 96"/>
                  <a:gd name="T4" fmla="*/ 65 w 130"/>
                  <a:gd name="T5" fmla="*/ 0 h 96"/>
                  <a:gd name="T6" fmla="*/ 57 w 130"/>
                  <a:gd name="T7" fmla="*/ 1 h 96"/>
                  <a:gd name="T8" fmla="*/ 0 w 130"/>
                  <a:gd name="T9" fmla="*/ 63 h 96"/>
                  <a:gd name="T10" fmla="*/ 5 w 130"/>
                  <a:gd name="T11" fmla="*/ 88 h 96"/>
                  <a:gd name="T12" fmla="*/ 7 w 130"/>
                  <a:gd name="T13" fmla="*/ 91 h 96"/>
                  <a:gd name="T14" fmla="*/ 10 w 130"/>
                  <a:gd name="T15" fmla="*/ 87 h 96"/>
                  <a:gd name="T16" fmla="*/ 27 w 130"/>
                  <a:gd name="T17" fmla="*/ 77 h 96"/>
                  <a:gd name="T18" fmla="*/ 27 w 130"/>
                  <a:gd name="T19" fmla="*/ 77 h 96"/>
                  <a:gd name="T20" fmla="*/ 44 w 130"/>
                  <a:gd name="T21" fmla="*/ 88 h 96"/>
                  <a:gd name="T22" fmla="*/ 45 w 130"/>
                  <a:gd name="T23" fmla="*/ 91 h 96"/>
                  <a:gd name="T24" fmla="*/ 47 w 130"/>
                  <a:gd name="T25" fmla="*/ 88 h 96"/>
                  <a:gd name="T26" fmla="*/ 57 w 130"/>
                  <a:gd name="T27" fmla="*/ 79 h 96"/>
                  <a:gd name="T28" fmla="*/ 64 w 130"/>
                  <a:gd name="T29" fmla="*/ 78 h 96"/>
                  <a:gd name="T30" fmla="*/ 64 w 130"/>
                  <a:gd name="T31" fmla="*/ 78 h 96"/>
                  <a:gd name="T32" fmla="*/ 70 w 130"/>
                  <a:gd name="T33" fmla="*/ 79 h 96"/>
                  <a:gd name="T34" fmla="*/ 81 w 130"/>
                  <a:gd name="T35" fmla="*/ 89 h 96"/>
                  <a:gd name="T36" fmla="*/ 83 w 130"/>
                  <a:gd name="T37" fmla="*/ 92 h 96"/>
                  <a:gd name="T38" fmla="*/ 85 w 130"/>
                  <a:gd name="T39" fmla="*/ 89 h 96"/>
                  <a:gd name="T40" fmla="*/ 101 w 130"/>
                  <a:gd name="T41" fmla="*/ 79 h 96"/>
                  <a:gd name="T42" fmla="*/ 101 w 130"/>
                  <a:gd name="T43" fmla="*/ 79 h 96"/>
                  <a:gd name="T44" fmla="*/ 118 w 130"/>
                  <a:gd name="T45" fmla="*/ 90 h 96"/>
                  <a:gd name="T46" fmla="*/ 119 w 130"/>
                  <a:gd name="T47" fmla="*/ 94 h 96"/>
                  <a:gd name="T48" fmla="*/ 120 w 130"/>
                  <a:gd name="T49" fmla="*/ 96 h 96"/>
                  <a:gd name="T50" fmla="*/ 122 w 130"/>
                  <a:gd name="T51" fmla="*/ 94 h 96"/>
                  <a:gd name="T52" fmla="*/ 123 w 130"/>
                  <a:gd name="T53" fmla="*/ 91 h 96"/>
                  <a:gd name="T54" fmla="*/ 129 w 130"/>
                  <a:gd name="T55" fmla="*/ 67 h 96"/>
                  <a:gd name="T56" fmla="*/ 70 w 130"/>
                  <a:gd name="T57"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96">
                    <a:moveTo>
                      <a:pt x="70" y="1"/>
                    </a:moveTo>
                    <a:cubicBezTo>
                      <a:pt x="69" y="1"/>
                      <a:pt x="68" y="1"/>
                      <a:pt x="66" y="0"/>
                    </a:cubicBezTo>
                    <a:cubicBezTo>
                      <a:pt x="66" y="0"/>
                      <a:pt x="65" y="0"/>
                      <a:pt x="65" y="0"/>
                    </a:cubicBezTo>
                    <a:cubicBezTo>
                      <a:pt x="62" y="0"/>
                      <a:pt x="59" y="1"/>
                      <a:pt x="57" y="1"/>
                    </a:cubicBezTo>
                    <a:cubicBezTo>
                      <a:pt x="26" y="5"/>
                      <a:pt x="1" y="31"/>
                      <a:pt x="0" y="63"/>
                    </a:cubicBezTo>
                    <a:cubicBezTo>
                      <a:pt x="0" y="72"/>
                      <a:pt x="2" y="80"/>
                      <a:pt x="5" y="88"/>
                    </a:cubicBezTo>
                    <a:cubicBezTo>
                      <a:pt x="5" y="90"/>
                      <a:pt x="6" y="91"/>
                      <a:pt x="7" y="91"/>
                    </a:cubicBezTo>
                    <a:cubicBezTo>
                      <a:pt x="8" y="91"/>
                      <a:pt x="9" y="89"/>
                      <a:pt x="10" y="87"/>
                    </a:cubicBezTo>
                    <a:cubicBezTo>
                      <a:pt x="13" y="81"/>
                      <a:pt x="19" y="77"/>
                      <a:pt x="27" y="77"/>
                    </a:cubicBezTo>
                    <a:cubicBezTo>
                      <a:pt x="27" y="77"/>
                      <a:pt x="27" y="77"/>
                      <a:pt x="27" y="77"/>
                    </a:cubicBezTo>
                    <a:cubicBezTo>
                      <a:pt x="34" y="77"/>
                      <a:pt x="41" y="82"/>
                      <a:pt x="44" y="88"/>
                    </a:cubicBezTo>
                    <a:cubicBezTo>
                      <a:pt x="45" y="90"/>
                      <a:pt x="45" y="91"/>
                      <a:pt x="45" y="91"/>
                    </a:cubicBezTo>
                    <a:cubicBezTo>
                      <a:pt x="46" y="91"/>
                      <a:pt x="46" y="90"/>
                      <a:pt x="47" y="88"/>
                    </a:cubicBezTo>
                    <a:cubicBezTo>
                      <a:pt x="49" y="84"/>
                      <a:pt x="53" y="81"/>
                      <a:pt x="57" y="79"/>
                    </a:cubicBezTo>
                    <a:cubicBezTo>
                      <a:pt x="59" y="79"/>
                      <a:pt x="61" y="78"/>
                      <a:pt x="64" y="78"/>
                    </a:cubicBezTo>
                    <a:cubicBezTo>
                      <a:pt x="64" y="78"/>
                      <a:pt x="64" y="78"/>
                      <a:pt x="64" y="78"/>
                    </a:cubicBezTo>
                    <a:cubicBezTo>
                      <a:pt x="66" y="78"/>
                      <a:pt x="68" y="79"/>
                      <a:pt x="70" y="79"/>
                    </a:cubicBezTo>
                    <a:cubicBezTo>
                      <a:pt x="75" y="81"/>
                      <a:pt x="79" y="85"/>
                      <a:pt x="81" y="89"/>
                    </a:cubicBezTo>
                    <a:cubicBezTo>
                      <a:pt x="82" y="91"/>
                      <a:pt x="82" y="92"/>
                      <a:pt x="83" y="92"/>
                    </a:cubicBezTo>
                    <a:cubicBezTo>
                      <a:pt x="83" y="92"/>
                      <a:pt x="84" y="91"/>
                      <a:pt x="85" y="89"/>
                    </a:cubicBezTo>
                    <a:cubicBezTo>
                      <a:pt x="88" y="83"/>
                      <a:pt x="94" y="79"/>
                      <a:pt x="101" y="79"/>
                    </a:cubicBezTo>
                    <a:cubicBezTo>
                      <a:pt x="101" y="79"/>
                      <a:pt x="101" y="79"/>
                      <a:pt x="101" y="79"/>
                    </a:cubicBezTo>
                    <a:cubicBezTo>
                      <a:pt x="109" y="79"/>
                      <a:pt x="115" y="84"/>
                      <a:pt x="118" y="90"/>
                    </a:cubicBezTo>
                    <a:cubicBezTo>
                      <a:pt x="118" y="91"/>
                      <a:pt x="119" y="93"/>
                      <a:pt x="119" y="94"/>
                    </a:cubicBezTo>
                    <a:cubicBezTo>
                      <a:pt x="119" y="95"/>
                      <a:pt x="120" y="96"/>
                      <a:pt x="120" y="96"/>
                    </a:cubicBezTo>
                    <a:cubicBezTo>
                      <a:pt x="121" y="96"/>
                      <a:pt x="121" y="95"/>
                      <a:pt x="122" y="94"/>
                    </a:cubicBezTo>
                    <a:cubicBezTo>
                      <a:pt x="122" y="93"/>
                      <a:pt x="123" y="92"/>
                      <a:pt x="123" y="91"/>
                    </a:cubicBezTo>
                    <a:cubicBezTo>
                      <a:pt x="127" y="83"/>
                      <a:pt x="129" y="75"/>
                      <a:pt x="129" y="67"/>
                    </a:cubicBezTo>
                    <a:cubicBezTo>
                      <a:pt x="130" y="32"/>
                      <a:pt x="104" y="4"/>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4" name="Freeform 159"/>
              <p:cNvSpPr/>
              <p:nvPr/>
            </p:nvSpPr>
            <p:spPr bwMode="auto">
              <a:xfrm>
                <a:off x="2624138" y="4656138"/>
                <a:ext cx="187325" cy="134938"/>
              </a:xfrm>
              <a:custGeom>
                <a:avLst/>
                <a:gdLst>
                  <a:gd name="T0" fmla="*/ 32 w 50"/>
                  <a:gd name="T1" fmla="*/ 11 h 36"/>
                  <a:gd name="T2" fmla="*/ 44 w 50"/>
                  <a:gd name="T3" fmla="*/ 3 h 36"/>
                  <a:gd name="T4" fmla="*/ 50 w 50"/>
                  <a:gd name="T5" fmla="*/ 1 h 36"/>
                  <a:gd name="T6" fmla="*/ 30 w 50"/>
                  <a:gd name="T7" fmla="*/ 3 h 36"/>
                  <a:gd name="T8" fmla="*/ 16 w 50"/>
                  <a:gd name="T9" fmla="*/ 14 h 36"/>
                  <a:gd name="T10" fmla="*/ 10 w 50"/>
                  <a:gd name="T11" fmla="*/ 24 h 36"/>
                  <a:gd name="T12" fmla="*/ 0 w 50"/>
                  <a:gd name="T13" fmla="*/ 36 h 36"/>
                  <a:gd name="T14" fmla="*/ 17 w 50"/>
                  <a:gd name="T15" fmla="*/ 29 h 36"/>
                  <a:gd name="T16" fmla="*/ 32 w 50"/>
                  <a:gd name="T17"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6">
                    <a:moveTo>
                      <a:pt x="32" y="11"/>
                    </a:moveTo>
                    <a:cubicBezTo>
                      <a:pt x="36" y="7"/>
                      <a:pt x="40" y="5"/>
                      <a:pt x="44" y="3"/>
                    </a:cubicBezTo>
                    <a:cubicBezTo>
                      <a:pt x="45" y="3"/>
                      <a:pt x="48" y="1"/>
                      <a:pt x="50" y="1"/>
                    </a:cubicBezTo>
                    <a:cubicBezTo>
                      <a:pt x="43" y="1"/>
                      <a:pt x="36" y="0"/>
                      <a:pt x="30" y="3"/>
                    </a:cubicBezTo>
                    <a:cubicBezTo>
                      <a:pt x="24" y="5"/>
                      <a:pt x="20" y="9"/>
                      <a:pt x="16" y="14"/>
                    </a:cubicBezTo>
                    <a:cubicBezTo>
                      <a:pt x="14" y="17"/>
                      <a:pt x="12" y="20"/>
                      <a:pt x="10" y="24"/>
                    </a:cubicBezTo>
                    <a:cubicBezTo>
                      <a:pt x="8" y="28"/>
                      <a:pt x="5" y="34"/>
                      <a:pt x="0" y="36"/>
                    </a:cubicBezTo>
                    <a:cubicBezTo>
                      <a:pt x="6" y="35"/>
                      <a:pt x="12" y="32"/>
                      <a:pt x="17" y="29"/>
                    </a:cubicBezTo>
                    <a:cubicBezTo>
                      <a:pt x="23" y="24"/>
                      <a:pt x="27" y="17"/>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5" name="Freeform 160"/>
              <p:cNvSpPr/>
              <p:nvPr/>
            </p:nvSpPr>
            <p:spPr bwMode="auto">
              <a:xfrm>
                <a:off x="2638425" y="4660900"/>
                <a:ext cx="244475" cy="165100"/>
              </a:xfrm>
              <a:custGeom>
                <a:avLst/>
                <a:gdLst>
                  <a:gd name="T0" fmla="*/ 42 w 65"/>
                  <a:gd name="T1" fmla="*/ 5 h 44"/>
                  <a:gd name="T2" fmla="*/ 26 w 65"/>
                  <a:gd name="T3" fmla="*/ 19 h 44"/>
                  <a:gd name="T4" fmla="*/ 14 w 65"/>
                  <a:gd name="T5" fmla="*/ 32 h 44"/>
                  <a:gd name="T6" fmla="*/ 0 w 65"/>
                  <a:gd name="T7" fmla="*/ 38 h 44"/>
                  <a:gd name="T8" fmla="*/ 35 w 65"/>
                  <a:gd name="T9" fmla="*/ 37 h 44"/>
                  <a:gd name="T10" fmla="*/ 55 w 65"/>
                  <a:gd name="T11" fmla="*/ 11 h 44"/>
                  <a:gd name="T12" fmla="*/ 62 w 65"/>
                  <a:gd name="T13" fmla="*/ 3 h 44"/>
                  <a:gd name="T14" fmla="*/ 65 w 65"/>
                  <a:gd name="T15" fmla="*/ 1 h 44"/>
                  <a:gd name="T16" fmla="*/ 42 w 65"/>
                  <a:gd name="T17"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4">
                    <a:moveTo>
                      <a:pt x="42" y="5"/>
                    </a:moveTo>
                    <a:cubicBezTo>
                      <a:pt x="35" y="9"/>
                      <a:pt x="31" y="13"/>
                      <a:pt x="26" y="19"/>
                    </a:cubicBezTo>
                    <a:cubicBezTo>
                      <a:pt x="23" y="24"/>
                      <a:pt x="19" y="29"/>
                      <a:pt x="14" y="32"/>
                    </a:cubicBezTo>
                    <a:cubicBezTo>
                      <a:pt x="10" y="34"/>
                      <a:pt x="4" y="37"/>
                      <a:pt x="0" y="38"/>
                    </a:cubicBezTo>
                    <a:cubicBezTo>
                      <a:pt x="11" y="44"/>
                      <a:pt x="25" y="44"/>
                      <a:pt x="35" y="37"/>
                    </a:cubicBezTo>
                    <a:cubicBezTo>
                      <a:pt x="45" y="31"/>
                      <a:pt x="49" y="21"/>
                      <a:pt x="55" y="11"/>
                    </a:cubicBezTo>
                    <a:cubicBezTo>
                      <a:pt x="57" y="8"/>
                      <a:pt x="59" y="6"/>
                      <a:pt x="62" y="3"/>
                    </a:cubicBezTo>
                    <a:cubicBezTo>
                      <a:pt x="62" y="3"/>
                      <a:pt x="64" y="1"/>
                      <a:pt x="65" y="1"/>
                    </a:cubicBezTo>
                    <a:cubicBezTo>
                      <a:pt x="57" y="0"/>
                      <a:pt x="49" y="1"/>
                      <a:pt x="4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6" name="Freeform 161"/>
              <p:cNvSpPr/>
              <p:nvPr/>
            </p:nvSpPr>
            <p:spPr bwMode="auto">
              <a:xfrm>
                <a:off x="2624138" y="4518025"/>
                <a:ext cx="161925" cy="115888"/>
              </a:xfrm>
              <a:custGeom>
                <a:avLst/>
                <a:gdLst>
                  <a:gd name="T0" fmla="*/ 14 w 43"/>
                  <a:gd name="T1" fmla="*/ 12 h 31"/>
                  <a:gd name="T2" fmla="*/ 9 w 43"/>
                  <a:gd name="T3" fmla="*/ 20 h 31"/>
                  <a:gd name="T4" fmla="*/ 0 w 43"/>
                  <a:gd name="T5" fmla="*/ 31 h 31"/>
                  <a:gd name="T6" fmla="*/ 15 w 43"/>
                  <a:gd name="T7" fmla="*/ 24 h 31"/>
                  <a:gd name="T8" fmla="*/ 28 w 43"/>
                  <a:gd name="T9" fmla="*/ 9 h 31"/>
                  <a:gd name="T10" fmla="*/ 38 w 43"/>
                  <a:gd name="T11" fmla="*/ 3 h 31"/>
                  <a:gd name="T12" fmla="*/ 43 w 43"/>
                  <a:gd name="T13" fmla="*/ 1 h 31"/>
                  <a:gd name="T14" fmla="*/ 26 w 43"/>
                  <a:gd name="T15" fmla="*/ 2 h 31"/>
                  <a:gd name="T16" fmla="*/ 14 w 43"/>
                  <a:gd name="T1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14" y="12"/>
                    </a:moveTo>
                    <a:cubicBezTo>
                      <a:pt x="12" y="15"/>
                      <a:pt x="11" y="17"/>
                      <a:pt x="9" y="20"/>
                    </a:cubicBezTo>
                    <a:cubicBezTo>
                      <a:pt x="7" y="24"/>
                      <a:pt x="5" y="29"/>
                      <a:pt x="0" y="31"/>
                    </a:cubicBezTo>
                    <a:cubicBezTo>
                      <a:pt x="6" y="30"/>
                      <a:pt x="11" y="28"/>
                      <a:pt x="15" y="24"/>
                    </a:cubicBezTo>
                    <a:cubicBezTo>
                      <a:pt x="20" y="20"/>
                      <a:pt x="24" y="14"/>
                      <a:pt x="28" y="9"/>
                    </a:cubicBezTo>
                    <a:cubicBezTo>
                      <a:pt x="31" y="6"/>
                      <a:pt x="34" y="4"/>
                      <a:pt x="38" y="3"/>
                    </a:cubicBezTo>
                    <a:cubicBezTo>
                      <a:pt x="39" y="2"/>
                      <a:pt x="42" y="1"/>
                      <a:pt x="43" y="1"/>
                    </a:cubicBezTo>
                    <a:cubicBezTo>
                      <a:pt x="37" y="0"/>
                      <a:pt x="31" y="0"/>
                      <a:pt x="26" y="2"/>
                    </a:cubicBezTo>
                    <a:cubicBezTo>
                      <a:pt x="21" y="4"/>
                      <a:pt x="17" y="8"/>
                      <a:pt x="1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7" name="Freeform 162"/>
              <p:cNvSpPr/>
              <p:nvPr/>
            </p:nvSpPr>
            <p:spPr bwMode="auto">
              <a:xfrm>
                <a:off x="2638425" y="4521200"/>
                <a:ext cx="211138" cy="142875"/>
              </a:xfrm>
              <a:custGeom>
                <a:avLst/>
                <a:gdLst>
                  <a:gd name="T0" fmla="*/ 53 w 56"/>
                  <a:gd name="T1" fmla="*/ 3 h 38"/>
                  <a:gd name="T2" fmla="*/ 56 w 56"/>
                  <a:gd name="T3" fmla="*/ 1 h 38"/>
                  <a:gd name="T4" fmla="*/ 36 w 56"/>
                  <a:gd name="T5" fmla="*/ 4 h 38"/>
                  <a:gd name="T6" fmla="*/ 22 w 56"/>
                  <a:gd name="T7" fmla="*/ 17 h 38"/>
                  <a:gd name="T8" fmla="*/ 12 w 56"/>
                  <a:gd name="T9" fmla="*/ 27 h 38"/>
                  <a:gd name="T10" fmla="*/ 0 w 56"/>
                  <a:gd name="T11" fmla="*/ 32 h 38"/>
                  <a:gd name="T12" fmla="*/ 30 w 56"/>
                  <a:gd name="T13" fmla="*/ 32 h 38"/>
                  <a:gd name="T14" fmla="*/ 47 w 56"/>
                  <a:gd name="T15" fmla="*/ 10 h 38"/>
                  <a:gd name="T16" fmla="*/ 53 w 56"/>
                  <a:gd name="T1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3" y="3"/>
                    </a:moveTo>
                    <a:cubicBezTo>
                      <a:pt x="53" y="2"/>
                      <a:pt x="55" y="1"/>
                      <a:pt x="56" y="1"/>
                    </a:cubicBezTo>
                    <a:cubicBezTo>
                      <a:pt x="49" y="0"/>
                      <a:pt x="42" y="1"/>
                      <a:pt x="36" y="4"/>
                    </a:cubicBezTo>
                    <a:cubicBezTo>
                      <a:pt x="30" y="7"/>
                      <a:pt x="26" y="11"/>
                      <a:pt x="22" y="17"/>
                    </a:cubicBezTo>
                    <a:cubicBezTo>
                      <a:pt x="19" y="20"/>
                      <a:pt x="16" y="25"/>
                      <a:pt x="12" y="27"/>
                    </a:cubicBezTo>
                    <a:cubicBezTo>
                      <a:pt x="8" y="29"/>
                      <a:pt x="4" y="32"/>
                      <a:pt x="0" y="32"/>
                    </a:cubicBezTo>
                    <a:cubicBezTo>
                      <a:pt x="9" y="38"/>
                      <a:pt x="21" y="38"/>
                      <a:pt x="30" y="32"/>
                    </a:cubicBezTo>
                    <a:cubicBezTo>
                      <a:pt x="39" y="27"/>
                      <a:pt x="42" y="18"/>
                      <a:pt x="47" y="10"/>
                    </a:cubicBezTo>
                    <a:cubicBezTo>
                      <a:pt x="48" y="7"/>
                      <a:pt x="50" y="5"/>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8" name="Freeform 163"/>
              <p:cNvSpPr/>
              <p:nvPr/>
            </p:nvSpPr>
            <p:spPr bwMode="auto">
              <a:xfrm>
                <a:off x="2417763" y="4656138"/>
                <a:ext cx="187325" cy="134938"/>
              </a:xfrm>
              <a:custGeom>
                <a:avLst/>
                <a:gdLst>
                  <a:gd name="T0" fmla="*/ 18 w 50"/>
                  <a:gd name="T1" fmla="*/ 11 h 36"/>
                  <a:gd name="T2" fmla="*/ 33 w 50"/>
                  <a:gd name="T3" fmla="*/ 29 h 36"/>
                  <a:gd name="T4" fmla="*/ 50 w 50"/>
                  <a:gd name="T5" fmla="*/ 36 h 36"/>
                  <a:gd name="T6" fmla="*/ 40 w 50"/>
                  <a:gd name="T7" fmla="*/ 24 h 36"/>
                  <a:gd name="T8" fmla="*/ 34 w 50"/>
                  <a:gd name="T9" fmla="*/ 14 h 36"/>
                  <a:gd name="T10" fmla="*/ 21 w 50"/>
                  <a:gd name="T11" fmla="*/ 3 h 36"/>
                  <a:gd name="T12" fmla="*/ 0 w 50"/>
                  <a:gd name="T13" fmla="*/ 1 h 36"/>
                  <a:gd name="T14" fmla="*/ 6 w 50"/>
                  <a:gd name="T15" fmla="*/ 3 h 36"/>
                  <a:gd name="T16" fmla="*/ 18 w 50"/>
                  <a:gd name="T17"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6">
                    <a:moveTo>
                      <a:pt x="18" y="11"/>
                    </a:moveTo>
                    <a:cubicBezTo>
                      <a:pt x="23" y="17"/>
                      <a:pt x="27" y="24"/>
                      <a:pt x="33" y="29"/>
                    </a:cubicBezTo>
                    <a:cubicBezTo>
                      <a:pt x="38" y="32"/>
                      <a:pt x="44" y="35"/>
                      <a:pt x="50" y="36"/>
                    </a:cubicBezTo>
                    <a:cubicBezTo>
                      <a:pt x="45" y="34"/>
                      <a:pt x="42" y="28"/>
                      <a:pt x="40" y="24"/>
                    </a:cubicBezTo>
                    <a:cubicBezTo>
                      <a:pt x="38" y="20"/>
                      <a:pt x="37" y="17"/>
                      <a:pt x="34" y="14"/>
                    </a:cubicBezTo>
                    <a:cubicBezTo>
                      <a:pt x="31" y="9"/>
                      <a:pt x="26" y="5"/>
                      <a:pt x="21" y="3"/>
                    </a:cubicBezTo>
                    <a:cubicBezTo>
                      <a:pt x="14" y="0"/>
                      <a:pt x="7" y="1"/>
                      <a:pt x="0" y="1"/>
                    </a:cubicBezTo>
                    <a:cubicBezTo>
                      <a:pt x="2" y="1"/>
                      <a:pt x="5" y="3"/>
                      <a:pt x="6" y="3"/>
                    </a:cubicBezTo>
                    <a:cubicBezTo>
                      <a:pt x="11" y="5"/>
                      <a:pt x="15" y="7"/>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89" name="Freeform 164"/>
              <p:cNvSpPr/>
              <p:nvPr/>
            </p:nvSpPr>
            <p:spPr bwMode="auto">
              <a:xfrm>
                <a:off x="2346325" y="4660900"/>
                <a:ext cx="244475" cy="165100"/>
              </a:xfrm>
              <a:custGeom>
                <a:avLst/>
                <a:gdLst>
                  <a:gd name="T0" fmla="*/ 10 w 65"/>
                  <a:gd name="T1" fmla="*/ 11 h 44"/>
                  <a:gd name="T2" fmla="*/ 30 w 65"/>
                  <a:gd name="T3" fmla="*/ 37 h 44"/>
                  <a:gd name="T4" fmla="*/ 65 w 65"/>
                  <a:gd name="T5" fmla="*/ 38 h 44"/>
                  <a:gd name="T6" fmla="*/ 52 w 65"/>
                  <a:gd name="T7" fmla="*/ 32 h 44"/>
                  <a:gd name="T8" fmla="*/ 39 w 65"/>
                  <a:gd name="T9" fmla="*/ 19 h 44"/>
                  <a:gd name="T10" fmla="*/ 23 w 65"/>
                  <a:gd name="T11" fmla="*/ 5 h 44"/>
                  <a:gd name="T12" fmla="*/ 0 w 65"/>
                  <a:gd name="T13" fmla="*/ 1 h 44"/>
                  <a:gd name="T14" fmla="*/ 4 w 65"/>
                  <a:gd name="T15" fmla="*/ 3 h 44"/>
                  <a:gd name="T16" fmla="*/ 10 w 65"/>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4">
                    <a:moveTo>
                      <a:pt x="10" y="11"/>
                    </a:moveTo>
                    <a:cubicBezTo>
                      <a:pt x="16" y="21"/>
                      <a:pt x="20" y="31"/>
                      <a:pt x="30" y="37"/>
                    </a:cubicBezTo>
                    <a:cubicBezTo>
                      <a:pt x="41" y="44"/>
                      <a:pt x="55" y="44"/>
                      <a:pt x="65" y="38"/>
                    </a:cubicBezTo>
                    <a:cubicBezTo>
                      <a:pt x="61" y="37"/>
                      <a:pt x="55" y="34"/>
                      <a:pt x="52" y="32"/>
                    </a:cubicBezTo>
                    <a:cubicBezTo>
                      <a:pt x="47" y="29"/>
                      <a:pt x="43" y="24"/>
                      <a:pt x="39" y="19"/>
                    </a:cubicBezTo>
                    <a:cubicBezTo>
                      <a:pt x="35" y="13"/>
                      <a:pt x="30" y="9"/>
                      <a:pt x="23" y="5"/>
                    </a:cubicBezTo>
                    <a:cubicBezTo>
                      <a:pt x="16" y="1"/>
                      <a:pt x="8" y="0"/>
                      <a:pt x="0" y="1"/>
                    </a:cubicBezTo>
                    <a:cubicBezTo>
                      <a:pt x="1" y="1"/>
                      <a:pt x="3" y="3"/>
                      <a:pt x="4" y="3"/>
                    </a:cubicBezTo>
                    <a:cubicBezTo>
                      <a:pt x="6" y="6"/>
                      <a:pt x="9" y="8"/>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0" name="Freeform 165"/>
              <p:cNvSpPr/>
              <p:nvPr/>
            </p:nvSpPr>
            <p:spPr bwMode="auto">
              <a:xfrm>
                <a:off x="2443163" y="4518025"/>
                <a:ext cx="161925" cy="115888"/>
              </a:xfrm>
              <a:custGeom>
                <a:avLst/>
                <a:gdLst>
                  <a:gd name="T0" fmla="*/ 18 w 43"/>
                  <a:gd name="T1" fmla="*/ 2 h 31"/>
                  <a:gd name="T2" fmla="*/ 0 w 43"/>
                  <a:gd name="T3" fmla="*/ 1 h 31"/>
                  <a:gd name="T4" fmla="*/ 5 w 43"/>
                  <a:gd name="T5" fmla="*/ 3 h 31"/>
                  <a:gd name="T6" fmla="*/ 15 w 43"/>
                  <a:gd name="T7" fmla="*/ 9 h 31"/>
                  <a:gd name="T8" fmla="*/ 28 w 43"/>
                  <a:gd name="T9" fmla="*/ 24 h 31"/>
                  <a:gd name="T10" fmla="*/ 43 w 43"/>
                  <a:gd name="T11" fmla="*/ 31 h 31"/>
                  <a:gd name="T12" fmla="*/ 34 w 43"/>
                  <a:gd name="T13" fmla="*/ 20 h 31"/>
                  <a:gd name="T14" fmla="*/ 29 w 43"/>
                  <a:gd name="T15" fmla="*/ 12 h 31"/>
                  <a:gd name="T16" fmla="*/ 18 w 43"/>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18" y="2"/>
                    </a:moveTo>
                    <a:cubicBezTo>
                      <a:pt x="12" y="0"/>
                      <a:pt x="6" y="0"/>
                      <a:pt x="0" y="1"/>
                    </a:cubicBezTo>
                    <a:cubicBezTo>
                      <a:pt x="2" y="1"/>
                      <a:pt x="4" y="2"/>
                      <a:pt x="5" y="3"/>
                    </a:cubicBezTo>
                    <a:cubicBezTo>
                      <a:pt x="9" y="4"/>
                      <a:pt x="12" y="6"/>
                      <a:pt x="15" y="9"/>
                    </a:cubicBezTo>
                    <a:cubicBezTo>
                      <a:pt x="20" y="14"/>
                      <a:pt x="23" y="20"/>
                      <a:pt x="28" y="24"/>
                    </a:cubicBezTo>
                    <a:cubicBezTo>
                      <a:pt x="32" y="28"/>
                      <a:pt x="38" y="30"/>
                      <a:pt x="43" y="31"/>
                    </a:cubicBezTo>
                    <a:cubicBezTo>
                      <a:pt x="39" y="29"/>
                      <a:pt x="36" y="24"/>
                      <a:pt x="34" y="20"/>
                    </a:cubicBezTo>
                    <a:cubicBezTo>
                      <a:pt x="33" y="17"/>
                      <a:pt x="31" y="15"/>
                      <a:pt x="29" y="12"/>
                    </a:cubicBezTo>
                    <a:cubicBezTo>
                      <a:pt x="26" y="8"/>
                      <a:pt x="22" y="4"/>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1" name="Freeform 166"/>
              <p:cNvSpPr/>
              <p:nvPr/>
            </p:nvSpPr>
            <p:spPr bwMode="auto">
              <a:xfrm>
                <a:off x="2382838" y="4521200"/>
                <a:ext cx="211138" cy="142875"/>
              </a:xfrm>
              <a:custGeom>
                <a:avLst/>
                <a:gdLst>
                  <a:gd name="T0" fmla="*/ 0 w 56"/>
                  <a:gd name="T1" fmla="*/ 1 h 38"/>
                  <a:gd name="T2" fmla="*/ 3 w 56"/>
                  <a:gd name="T3" fmla="*/ 3 h 38"/>
                  <a:gd name="T4" fmla="*/ 8 w 56"/>
                  <a:gd name="T5" fmla="*/ 10 h 38"/>
                  <a:gd name="T6" fmla="*/ 25 w 56"/>
                  <a:gd name="T7" fmla="*/ 32 h 38"/>
                  <a:gd name="T8" fmla="*/ 56 w 56"/>
                  <a:gd name="T9" fmla="*/ 32 h 38"/>
                  <a:gd name="T10" fmla="*/ 44 w 56"/>
                  <a:gd name="T11" fmla="*/ 27 h 38"/>
                  <a:gd name="T12" fmla="*/ 33 w 56"/>
                  <a:gd name="T13" fmla="*/ 17 h 38"/>
                  <a:gd name="T14" fmla="*/ 19 w 56"/>
                  <a:gd name="T15" fmla="*/ 4 h 38"/>
                  <a:gd name="T16" fmla="*/ 0 w 56"/>
                  <a:gd name="T1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0" y="1"/>
                    </a:moveTo>
                    <a:cubicBezTo>
                      <a:pt x="1" y="1"/>
                      <a:pt x="2" y="2"/>
                      <a:pt x="3" y="3"/>
                    </a:cubicBezTo>
                    <a:cubicBezTo>
                      <a:pt x="5" y="5"/>
                      <a:pt x="7" y="7"/>
                      <a:pt x="8" y="10"/>
                    </a:cubicBezTo>
                    <a:cubicBezTo>
                      <a:pt x="13" y="18"/>
                      <a:pt x="17" y="27"/>
                      <a:pt x="25" y="32"/>
                    </a:cubicBezTo>
                    <a:cubicBezTo>
                      <a:pt x="34" y="38"/>
                      <a:pt x="46" y="38"/>
                      <a:pt x="56" y="32"/>
                    </a:cubicBezTo>
                    <a:cubicBezTo>
                      <a:pt x="52" y="32"/>
                      <a:pt x="47" y="29"/>
                      <a:pt x="44" y="27"/>
                    </a:cubicBezTo>
                    <a:cubicBezTo>
                      <a:pt x="40" y="25"/>
                      <a:pt x="36" y="20"/>
                      <a:pt x="33" y="17"/>
                    </a:cubicBezTo>
                    <a:cubicBezTo>
                      <a:pt x="29" y="11"/>
                      <a:pt x="25" y="7"/>
                      <a:pt x="19" y="4"/>
                    </a:cubicBezTo>
                    <a:cubicBezTo>
                      <a:pt x="13" y="1"/>
                      <a:pt x="6"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2" name="Freeform 167"/>
              <p:cNvSpPr/>
              <p:nvPr/>
            </p:nvSpPr>
            <p:spPr bwMode="auto">
              <a:xfrm>
                <a:off x="2613025" y="4419600"/>
                <a:ext cx="85725" cy="180975"/>
              </a:xfrm>
              <a:custGeom>
                <a:avLst/>
                <a:gdLst>
                  <a:gd name="T0" fmla="*/ 15 w 23"/>
                  <a:gd name="T1" fmla="*/ 16 h 48"/>
                  <a:gd name="T2" fmla="*/ 3 w 23"/>
                  <a:gd name="T3" fmla="*/ 32 h 48"/>
                  <a:gd name="T4" fmla="*/ 0 w 23"/>
                  <a:gd name="T5" fmla="*/ 48 h 48"/>
                  <a:gd name="T6" fmla="*/ 8 w 23"/>
                  <a:gd name="T7" fmla="*/ 37 h 48"/>
                  <a:gd name="T8" fmla="*/ 16 w 23"/>
                  <a:gd name="T9" fmla="*/ 31 h 48"/>
                  <a:gd name="T10" fmla="*/ 23 w 23"/>
                  <a:gd name="T11" fmla="*/ 17 h 48"/>
                  <a:gd name="T12" fmla="*/ 20 w 23"/>
                  <a:gd name="T13" fmla="*/ 0 h 48"/>
                  <a:gd name="T14" fmla="*/ 19 w 23"/>
                  <a:gd name="T15" fmla="*/ 5 h 48"/>
                  <a:gd name="T16" fmla="*/ 15 w 23"/>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8">
                    <a:moveTo>
                      <a:pt x="15" y="16"/>
                    </a:moveTo>
                    <a:cubicBezTo>
                      <a:pt x="11" y="22"/>
                      <a:pt x="6" y="26"/>
                      <a:pt x="3" y="32"/>
                    </a:cubicBezTo>
                    <a:cubicBezTo>
                      <a:pt x="1" y="37"/>
                      <a:pt x="0" y="43"/>
                      <a:pt x="0" y="48"/>
                    </a:cubicBezTo>
                    <a:cubicBezTo>
                      <a:pt x="1" y="44"/>
                      <a:pt x="5" y="40"/>
                      <a:pt x="8" y="37"/>
                    </a:cubicBezTo>
                    <a:cubicBezTo>
                      <a:pt x="11" y="35"/>
                      <a:pt x="14" y="33"/>
                      <a:pt x="16" y="31"/>
                    </a:cubicBezTo>
                    <a:cubicBezTo>
                      <a:pt x="19" y="27"/>
                      <a:pt x="22" y="22"/>
                      <a:pt x="23" y="17"/>
                    </a:cubicBezTo>
                    <a:cubicBezTo>
                      <a:pt x="23" y="11"/>
                      <a:pt x="22" y="5"/>
                      <a:pt x="20" y="0"/>
                    </a:cubicBezTo>
                    <a:cubicBezTo>
                      <a:pt x="20" y="1"/>
                      <a:pt x="20" y="4"/>
                      <a:pt x="19" y="5"/>
                    </a:cubicBezTo>
                    <a:cubicBezTo>
                      <a:pt x="19" y="9"/>
                      <a:pt x="17" y="13"/>
                      <a:pt x="1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3" name="Freeform 168"/>
              <p:cNvSpPr/>
              <p:nvPr/>
            </p:nvSpPr>
            <p:spPr bwMode="auto">
              <a:xfrm>
                <a:off x="2563813" y="4359275"/>
                <a:ext cx="115888" cy="233363"/>
              </a:xfrm>
              <a:custGeom>
                <a:avLst/>
                <a:gdLst>
                  <a:gd name="T0" fmla="*/ 10 w 31"/>
                  <a:gd name="T1" fmla="*/ 62 h 62"/>
                  <a:gd name="T2" fmla="*/ 12 w 31"/>
                  <a:gd name="T3" fmla="*/ 49 h 62"/>
                  <a:gd name="T4" fmla="*/ 20 w 31"/>
                  <a:gd name="T5" fmla="*/ 37 h 62"/>
                  <a:gd name="T6" fmla="*/ 29 w 31"/>
                  <a:gd name="T7" fmla="*/ 20 h 62"/>
                  <a:gd name="T8" fmla="*/ 28 w 31"/>
                  <a:gd name="T9" fmla="*/ 0 h 62"/>
                  <a:gd name="T10" fmla="*/ 27 w 31"/>
                  <a:gd name="T11" fmla="*/ 4 h 62"/>
                  <a:gd name="T12" fmla="*/ 21 w 31"/>
                  <a:gd name="T13" fmla="*/ 11 h 62"/>
                  <a:gd name="T14" fmla="*/ 3 w 31"/>
                  <a:gd name="T15" fmla="*/ 32 h 62"/>
                  <a:gd name="T16" fmla="*/ 10 w 31"/>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2">
                    <a:moveTo>
                      <a:pt x="10" y="62"/>
                    </a:moveTo>
                    <a:cubicBezTo>
                      <a:pt x="9" y="58"/>
                      <a:pt x="10" y="53"/>
                      <a:pt x="12" y="49"/>
                    </a:cubicBezTo>
                    <a:cubicBezTo>
                      <a:pt x="13" y="45"/>
                      <a:pt x="17" y="40"/>
                      <a:pt x="20" y="37"/>
                    </a:cubicBezTo>
                    <a:cubicBezTo>
                      <a:pt x="24" y="31"/>
                      <a:pt x="27" y="27"/>
                      <a:pt x="29" y="20"/>
                    </a:cubicBezTo>
                    <a:cubicBezTo>
                      <a:pt x="31" y="14"/>
                      <a:pt x="30" y="7"/>
                      <a:pt x="28" y="0"/>
                    </a:cubicBezTo>
                    <a:cubicBezTo>
                      <a:pt x="28" y="1"/>
                      <a:pt x="27" y="3"/>
                      <a:pt x="27" y="4"/>
                    </a:cubicBezTo>
                    <a:cubicBezTo>
                      <a:pt x="25" y="6"/>
                      <a:pt x="23" y="9"/>
                      <a:pt x="21" y="11"/>
                    </a:cubicBezTo>
                    <a:cubicBezTo>
                      <a:pt x="14" y="18"/>
                      <a:pt x="6" y="23"/>
                      <a:pt x="3" y="32"/>
                    </a:cubicBezTo>
                    <a:cubicBezTo>
                      <a:pt x="0" y="42"/>
                      <a:pt x="2" y="54"/>
                      <a:pt x="1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4" name="Freeform 169"/>
              <p:cNvSpPr/>
              <p:nvPr/>
            </p:nvSpPr>
            <p:spPr bwMode="auto">
              <a:xfrm>
                <a:off x="6665913" y="3668713"/>
                <a:ext cx="277813" cy="450850"/>
              </a:xfrm>
              <a:custGeom>
                <a:avLst/>
                <a:gdLst>
                  <a:gd name="T0" fmla="*/ 175 w 175"/>
                  <a:gd name="T1" fmla="*/ 166 h 284"/>
                  <a:gd name="T2" fmla="*/ 175 w 175"/>
                  <a:gd name="T3" fmla="*/ 0 h 284"/>
                  <a:gd name="T4" fmla="*/ 88 w 175"/>
                  <a:gd name="T5" fmla="*/ 0 h 284"/>
                  <a:gd name="T6" fmla="*/ 0 w 175"/>
                  <a:gd name="T7" fmla="*/ 227 h 284"/>
                  <a:gd name="T8" fmla="*/ 128 w 175"/>
                  <a:gd name="T9" fmla="*/ 284 h 284"/>
                  <a:gd name="T10" fmla="*/ 175 w 175"/>
                  <a:gd name="T11" fmla="*/ 166 h 284"/>
                </a:gdLst>
                <a:ahLst/>
                <a:cxnLst>
                  <a:cxn ang="0">
                    <a:pos x="T0" y="T1"/>
                  </a:cxn>
                  <a:cxn ang="0">
                    <a:pos x="T2" y="T3"/>
                  </a:cxn>
                  <a:cxn ang="0">
                    <a:pos x="T4" y="T5"/>
                  </a:cxn>
                  <a:cxn ang="0">
                    <a:pos x="T6" y="T7"/>
                  </a:cxn>
                  <a:cxn ang="0">
                    <a:pos x="T8" y="T9"/>
                  </a:cxn>
                  <a:cxn ang="0">
                    <a:pos x="T10" y="T11"/>
                  </a:cxn>
                </a:cxnLst>
                <a:rect l="0" t="0" r="r" b="b"/>
                <a:pathLst>
                  <a:path w="175" h="284">
                    <a:moveTo>
                      <a:pt x="175" y="166"/>
                    </a:moveTo>
                    <a:lnTo>
                      <a:pt x="175" y="0"/>
                    </a:lnTo>
                    <a:lnTo>
                      <a:pt x="88" y="0"/>
                    </a:lnTo>
                    <a:lnTo>
                      <a:pt x="0" y="227"/>
                    </a:lnTo>
                    <a:lnTo>
                      <a:pt x="128" y="284"/>
                    </a:lnTo>
                    <a:lnTo>
                      <a:pt x="175"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5" name="Freeform 170"/>
              <p:cNvSpPr/>
              <p:nvPr/>
            </p:nvSpPr>
            <p:spPr bwMode="auto">
              <a:xfrm>
                <a:off x="6959600" y="3668713"/>
                <a:ext cx="52388" cy="142875"/>
              </a:xfrm>
              <a:custGeom>
                <a:avLst/>
                <a:gdLst>
                  <a:gd name="T0" fmla="*/ 0 w 14"/>
                  <a:gd name="T1" fmla="*/ 38 h 38"/>
                  <a:gd name="T2" fmla="*/ 14 w 14"/>
                  <a:gd name="T3" fmla="*/ 2 h 38"/>
                  <a:gd name="T4" fmla="*/ 14 w 14"/>
                  <a:gd name="T5" fmla="*/ 0 h 38"/>
                  <a:gd name="T6" fmla="*/ 0 w 14"/>
                  <a:gd name="T7" fmla="*/ 0 h 38"/>
                  <a:gd name="T8" fmla="*/ 0 w 14"/>
                  <a:gd name="T9" fmla="*/ 38 h 38"/>
                </a:gdLst>
                <a:ahLst/>
                <a:cxnLst>
                  <a:cxn ang="0">
                    <a:pos x="T0" y="T1"/>
                  </a:cxn>
                  <a:cxn ang="0">
                    <a:pos x="T2" y="T3"/>
                  </a:cxn>
                  <a:cxn ang="0">
                    <a:pos x="T4" y="T5"/>
                  </a:cxn>
                  <a:cxn ang="0">
                    <a:pos x="T6" y="T7"/>
                  </a:cxn>
                  <a:cxn ang="0">
                    <a:pos x="T8" y="T9"/>
                  </a:cxn>
                </a:cxnLst>
                <a:rect l="0" t="0" r="r" b="b"/>
                <a:pathLst>
                  <a:path w="14" h="38">
                    <a:moveTo>
                      <a:pt x="0" y="38"/>
                    </a:moveTo>
                    <a:cubicBezTo>
                      <a:pt x="13" y="31"/>
                      <a:pt x="14" y="14"/>
                      <a:pt x="14" y="2"/>
                    </a:cubicBezTo>
                    <a:cubicBezTo>
                      <a:pt x="14" y="1"/>
                      <a:pt x="14" y="1"/>
                      <a:pt x="14" y="0"/>
                    </a:cubicBezTo>
                    <a:cubicBezTo>
                      <a:pt x="0" y="0"/>
                      <a:pt x="0" y="0"/>
                      <a:pt x="0" y="0"/>
                    </a:cubicBez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6" name="Freeform 171"/>
              <p:cNvSpPr/>
              <p:nvPr/>
            </p:nvSpPr>
            <p:spPr bwMode="auto">
              <a:xfrm>
                <a:off x="6959600" y="3668713"/>
                <a:ext cx="277813" cy="450850"/>
              </a:xfrm>
              <a:custGeom>
                <a:avLst/>
                <a:gdLst>
                  <a:gd name="T0" fmla="*/ 18 w 74"/>
                  <a:gd name="T1" fmla="*/ 0 h 120"/>
                  <a:gd name="T2" fmla="*/ 18 w 74"/>
                  <a:gd name="T3" fmla="*/ 2 h 120"/>
                  <a:gd name="T4" fmla="*/ 0 w 74"/>
                  <a:gd name="T5" fmla="*/ 43 h 120"/>
                  <a:gd name="T6" fmla="*/ 0 w 74"/>
                  <a:gd name="T7" fmla="*/ 70 h 120"/>
                  <a:gd name="T8" fmla="*/ 21 w 74"/>
                  <a:gd name="T9" fmla="*/ 120 h 120"/>
                  <a:gd name="T10" fmla="*/ 74 w 74"/>
                  <a:gd name="T11" fmla="*/ 96 h 120"/>
                  <a:gd name="T12" fmla="*/ 37 w 74"/>
                  <a:gd name="T13" fmla="*/ 0 h 120"/>
                  <a:gd name="T14" fmla="*/ 18 w 74"/>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20">
                    <a:moveTo>
                      <a:pt x="18" y="0"/>
                    </a:moveTo>
                    <a:cubicBezTo>
                      <a:pt x="18" y="1"/>
                      <a:pt x="18" y="1"/>
                      <a:pt x="18" y="2"/>
                    </a:cubicBezTo>
                    <a:cubicBezTo>
                      <a:pt x="18" y="17"/>
                      <a:pt x="16" y="36"/>
                      <a:pt x="0" y="43"/>
                    </a:cubicBezTo>
                    <a:cubicBezTo>
                      <a:pt x="0" y="70"/>
                      <a:pt x="0" y="70"/>
                      <a:pt x="0" y="70"/>
                    </a:cubicBezTo>
                    <a:cubicBezTo>
                      <a:pt x="21" y="120"/>
                      <a:pt x="21" y="120"/>
                      <a:pt x="21" y="120"/>
                    </a:cubicBezTo>
                    <a:cubicBezTo>
                      <a:pt x="74" y="96"/>
                      <a:pt x="74" y="96"/>
                      <a:pt x="74" y="96"/>
                    </a:cubicBezTo>
                    <a:cubicBezTo>
                      <a:pt x="37" y="0"/>
                      <a:pt x="37" y="0"/>
                      <a:pt x="37" y="0"/>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7" name="Freeform 172"/>
              <p:cNvSpPr/>
              <p:nvPr/>
            </p:nvSpPr>
            <p:spPr bwMode="auto">
              <a:xfrm>
                <a:off x="6805613" y="3619500"/>
                <a:ext cx="292100" cy="38100"/>
              </a:xfrm>
              <a:custGeom>
                <a:avLst/>
                <a:gdLst>
                  <a:gd name="T0" fmla="*/ 184 w 184"/>
                  <a:gd name="T1" fmla="*/ 0 h 24"/>
                  <a:gd name="T2" fmla="*/ 0 w 184"/>
                  <a:gd name="T3" fmla="*/ 0 h 24"/>
                  <a:gd name="T4" fmla="*/ 0 w 184"/>
                  <a:gd name="T5" fmla="*/ 24 h 24"/>
                  <a:gd name="T6" fmla="*/ 87 w 184"/>
                  <a:gd name="T7" fmla="*/ 24 h 24"/>
                  <a:gd name="T8" fmla="*/ 97 w 184"/>
                  <a:gd name="T9" fmla="*/ 24 h 24"/>
                  <a:gd name="T10" fmla="*/ 184 w 184"/>
                  <a:gd name="T11" fmla="*/ 24 h 24"/>
                  <a:gd name="T12" fmla="*/ 184 w 18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84" h="24">
                    <a:moveTo>
                      <a:pt x="184" y="0"/>
                    </a:moveTo>
                    <a:lnTo>
                      <a:pt x="0" y="0"/>
                    </a:lnTo>
                    <a:lnTo>
                      <a:pt x="0" y="24"/>
                    </a:lnTo>
                    <a:lnTo>
                      <a:pt x="87" y="24"/>
                    </a:lnTo>
                    <a:lnTo>
                      <a:pt x="97" y="24"/>
                    </a:lnTo>
                    <a:lnTo>
                      <a:pt x="184" y="24"/>
                    </a:lnTo>
                    <a:lnTo>
                      <a:pt x="1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8" name="Freeform 173"/>
              <p:cNvSpPr>
                <a:spLocks noEditPoints="1"/>
              </p:cNvSpPr>
              <p:nvPr/>
            </p:nvSpPr>
            <p:spPr bwMode="auto">
              <a:xfrm>
                <a:off x="5749925" y="4540250"/>
                <a:ext cx="390525" cy="307975"/>
              </a:xfrm>
              <a:custGeom>
                <a:avLst/>
                <a:gdLst>
                  <a:gd name="T0" fmla="*/ 94 w 104"/>
                  <a:gd name="T1" fmla="*/ 18 h 82"/>
                  <a:gd name="T2" fmla="*/ 84 w 104"/>
                  <a:gd name="T3" fmla="*/ 19 h 82"/>
                  <a:gd name="T4" fmla="*/ 84 w 104"/>
                  <a:gd name="T5" fmla="*/ 23 h 82"/>
                  <a:gd name="T6" fmla="*/ 95 w 104"/>
                  <a:gd name="T7" fmla="*/ 46 h 82"/>
                  <a:gd name="T8" fmla="*/ 95 w 104"/>
                  <a:gd name="T9" fmla="*/ 57 h 82"/>
                  <a:gd name="T10" fmla="*/ 84 w 104"/>
                  <a:gd name="T11" fmla="*/ 82 h 82"/>
                  <a:gd name="T12" fmla="*/ 104 w 104"/>
                  <a:gd name="T13" fmla="*/ 77 h 82"/>
                  <a:gd name="T14" fmla="*/ 104 w 104"/>
                  <a:gd name="T15" fmla="*/ 30 h 82"/>
                  <a:gd name="T16" fmla="*/ 84 w 104"/>
                  <a:gd name="T17" fmla="*/ 0 h 82"/>
                  <a:gd name="T18" fmla="*/ 52 w 104"/>
                  <a:gd name="T19" fmla="*/ 7 h 82"/>
                  <a:gd name="T20" fmla="*/ 84 w 104"/>
                  <a:gd name="T21" fmla="*/ 19 h 82"/>
                  <a:gd name="T22" fmla="*/ 52 w 104"/>
                  <a:gd name="T23" fmla="*/ 65 h 82"/>
                  <a:gd name="T24" fmla="*/ 79 w 104"/>
                  <a:gd name="T25" fmla="*/ 77 h 82"/>
                  <a:gd name="T26" fmla="*/ 84 w 104"/>
                  <a:gd name="T27" fmla="*/ 82 h 82"/>
                  <a:gd name="T28" fmla="*/ 74 w 104"/>
                  <a:gd name="T29" fmla="*/ 57 h 82"/>
                  <a:gd name="T30" fmla="*/ 84 w 104"/>
                  <a:gd name="T31" fmla="*/ 46 h 82"/>
                  <a:gd name="T32" fmla="*/ 52 w 104"/>
                  <a:gd name="T33" fmla="*/ 23 h 82"/>
                  <a:gd name="T34" fmla="*/ 52 w 104"/>
                  <a:gd name="T35" fmla="*/ 0 h 82"/>
                  <a:gd name="T36" fmla="*/ 20 w 104"/>
                  <a:gd name="T37" fmla="*/ 1 h 82"/>
                  <a:gd name="T38" fmla="*/ 26 w 104"/>
                  <a:gd name="T39" fmla="*/ 7 h 82"/>
                  <a:gd name="T40" fmla="*/ 52 w 104"/>
                  <a:gd name="T41" fmla="*/ 7 h 82"/>
                  <a:gd name="T42" fmla="*/ 20 w 104"/>
                  <a:gd name="T43" fmla="*/ 82 h 82"/>
                  <a:gd name="T44" fmla="*/ 25 w 104"/>
                  <a:gd name="T45" fmla="*/ 77 h 82"/>
                  <a:gd name="T46" fmla="*/ 52 w 104"/>
                  <a:gd name="T47" fmla="*/ 65 h 82"/>
                  <a:gd name="T48" fmla="*/ 20 w 104"/>
                  <a:gd name="T49" fmla="*/ 23 h 82"/>
                  <a:gd name="T50" fmla="*/ 30 w 104"/>
                  <a:gd name="T51" fmla="*/ 46 h 82"/>
                  <a:gd name="T52" fmla="*/ 30 w 104"/>
                  <a:gd name="T53" fmla="*/ 57 h 82"/>
                  <a:gd name="T54" fmla="*/ 20 w 104"/>
                  <a:gd name="T55" fmla="*/ 82 h 82"/>
                  <a:gd name="T56" fmla="*/ 11 w 104"/>
                  <a:gd name="T57" fmla="*/ 18 h 82"/>
                  <a:gd name="T58" fmla="*/ 0 w 104"/>
                  <a:gd name="T59" fmla="*/ 63 h 82"/>
                  <a:gd name="T60" fmla="*/ 0 w 104"/>
                  <a:gd name="T61" fmla="*/ 77 h 82"/>
                  <a:gd name="T62" fmla="*/ 20 w 104"/>
                  <a:gd name="T63" fmla="*/ 82 h 82"/>
                  <a:gd name="T64" fmla="*/ 10 w 104"/>
                  <a:gd name="T65" fmla="*/ 57 h 82"/>
                  <a:gd name="T66" fmla="*/ 20 w 104"/>
                  <a:gd name="T67" fmla="*/ 46 h 82"/>
                  <a:gd name="T68" fmla="*/ 18 w 104"/>
                  <a:gd name="T69" fmla="*/ 23 h 82"/>
                  <a:gd name="T70" fmla="*/ 20 w 104"/>
                  <a:gd name="T71"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82">
                    <a:moveTo>
                      <a:pt x="104" y="30"/>
                    </a:moveTo>
                    <a:cubicBezTo>
                      <a:pt x="94" y="18"/>
                      <a:pt x="94" y="18"/>
                      <a:pt x="94" y="18"/>
                    </a:cubicBezTo>
                    <a:cubicBezTo>
                      <a:pt x="84" y="1"/>
                      <a:pt x="84" y="1"/>
                      <a:pt x="84" y="1"/>
                    </a:cubicBezTo>
                    <a:cubicBezTo>
                      <a:pt x="84" y="19"/>
                      <a:pt x="84" y="19"/>
                      <a:pt x="84" y="19"/>
                    </a:cubicBezTo>
                    <a:cubicBezTo>
                      <a:pt x="87" y="23"/>
                      <a:pt x="87" y="23"/>
                      <a:pt x="87" y="23"/>
                    </a:cubicBezTo>
                    <a:cubicBezTo>
                      <a:pt x="84" y="23"/>
                      <a:pt x="84" y="23"/>
                      <a:pt x="84" y="23"/>
                    </a:cubicBezTo>
                    <a:cubicBezTo>
                      <a:pt x="84" y="46"/>
                      <a:pt x="84" y="46"/>
                      <a:pt x="84" y="46"/>
                    </a:cubicBezTo>
                    <a:cubicBezTo>
                      <a:pt x="95" y="46"/>
                      <a:pt x="95" y="46"/>
                      <a:pt x="95" y="46"/>
                    </a:cubicBezTo>
                    <a:cubicBezTo>
                      <a:pt x="95" y="57"/>
                      <a:pt x="95" y="57"/>
                      <a:pt x="95" y="57"/>
                    </a:cubicBezTo>
                    <a:cubicBezTo>
                      <a:pt x="95" y="57"/>
                      <a:pt x="95" y="57"/>
                      <a:pt x="95" y="57"/>
                    </a:cubicBezTo>
                    <a:cubicBezTo>
                      <a:pt x="84" y="57"/>
                      <a:pt x="84" y="57"/>
                      <a:pt x="84" y="57"/>
                    </a:cubicBezTo>
                    <a:cubicBezTo>
                      <a:pt x="84" y="82"/>
                      <a:pt x="84" y="82"/>
                      <a:pt x="84" y="82"/>
                    </a:cubicBezTo>
                    <a:cubicBezTo>
                      <a:pt x="99" y="82"/>
                      <a:pt x="99" y="82"/>
                      <a:pt x="99" y="82"/>
                    </a:cubicBezTo>
                    <a:cubicBezTo>
                      <a:pt x="102" y="82"/>
                      <a:pt x="104" y="80"/>
                      <a:pt x="104" y="77"/>
                    </a:cubicBezTo>
                    <a:cubicBezTo>
                      <a:pt x="104" y="65"/>
                      <a:pt x="104" y="65"/>
                      <a:pt x="104" y="65"/>
                    </a:cubicBezTo>
                    <a:lnTo>
                      <a:pt x="104" y="30"/>
                    </a:lnTo>
                    <a:close/>
                    <a:moveTo>
                      <a:pt x="84" y="1"/>
                    </a:moveTo>
                    <a:cubicBezTo>
                      <a:pt x="84" y="0"/>
                      <a:pt x="84" y="0"/>
                      <a:pt x="84" y="0"/>
                    </a:cubicBezTo>
                    <a:cubicBezTo>
                      <a:pt x="52" y="0"/>
                      <a:pt x="52" y="0"/>
                      <a:pt x="52" y="0"/>
                    </a:cubicBezTo>
                    <a:cubicBezTo>
                      <a:pt x="52" y="7"/>
                      <a:pt x="52" y="7"/>
                      <a:pt x="52" y="7"/>
                    </a:cubicBezTo>
                    <a:cubicBezTo>
                      <a:pt x="78" y="7"/>
                      <a:pt x="78" y="7"/>
                      <a:pt x="78" y="7"/>
                    </a:cubicBezTo>
                    <a:cubicBezTo>
                      <a:pt x="84" y="19"/>
                      <a:pt x="84" y="19"/>
                      <a:pt x="84" y="19"/>
                    </a:cubicBezTo>
                    <a:cubicBezTo>
                      <a:pt x="84" y="1"/>
                      <a:pt x="84" y="1"/>
                      <a:pt x="84" y="1"/>
                    </a:cubicBezTo>
                    <a:close/>
                    <a:moveTo>
                      <a:pt x="52" y="65"/>
                    </a:moveTo>
                    <a:cubicBezTo>
                      <a:pt x="79" y="65"/>
                      <a:pt x="79" y="65"/>
                      <a:pt x="79" y="65"/>
                    </a:cubicBezTo>
                    <a:cubicBezTo>
                      <a:pt x="79" y="77"/>
                      <a:pt x="79" y="77"/>
                      <a:pt x="79" y="77"/>
                    </a:cubicBezTo>
                    <a:cubicBezTo>
                      <a:pt x="79" y="80"/>
                      <a:pt x="81" y="82"/>
                      <a:pt x="84" y="82"/>
                    </a:cubicBezTo>
                    <a:cubicBezTo>
                      <a:pt x="84" y="82"/>
                      <a:pt x="84" y="82"/>
                      <a:pt x="84" y="82"/>
                    </a:cubicBezTo>
                    <a:cubicBezTo>
                      <a:pt x="84" y="57"/>
                      <a:pt x="84" y="57"/>
                      <a:pt x="84" y="57"/>
                    </a:cubicBezTo>
                    <a:cubicBezTo>
                      <a:pt x="74" y="57"/>
                      <a:pt x="74" y="57"/>
                      <a:pt x="74" y="57"/>
                    </a:cubicBezTo>
                    <a:cubicBezTo>
                      <a:pt x="74" y="46"/>
                      <a:pt x="74" y="46"/>
                      <a:pt x="74" y="46"/>
                    </a:cubicBezTo>
                    <a:cubicBezTo>
                      <a:pt x="84" y="46"/>
                      <a:pt x="84" y="46"/>
                      <a:pt x="84" y="46"/>
                    </a:cubicBezTo>
                    <a:cubicBezTo>
                      <a:pt x="84" y="23"/>
                      <a:pt x="84" y="23"/>
                      <a:pt x="84" y="23"/>
                    </a:cubicBezTo>
                    <a:cubicBezTo>
                      <a:pt x="52" y="23"/>
                      <a:pt x="52" y="23"/>
                      <a:pt x="52" y="23"/>
                    </a:cubicBezTo>
                    <a:lnTo>
                      <a:pt x="52" y="65"/>
                    </a:lnTo>
                    <a:close/>
                    <a:moveTo>
                      <a:pt x="52" y="0"/>
                    </a:moveTo>
                    <a:cubicBezTo>
                      <a:pt x="21" y="0"/>
                      <a:pt x="21" y="0"/>
                      <a:pt x="21" y="0"/>
                    </a:cubicBezTo>
                    <a:cubicBezTo>
                      <a:pt x="20" y="1"/>
                      <a:pt x="20" y="1"/>
                      <a:pt x="20" y="1"/>
                    </a:cubicBezTo>
                    <a:cubicBezTo>
                      <a:pt x="20" y="19"/>
                      <a:pt x="20" y="19"/>
                      <a:pt x="20" y="19"/>
                    </a:cubicBezTo>
                    <a:cubicBezTo>
                      <a:pt x="26" y="7"/>
                      <a:pt x="26" y="7"/>
                      <a:pt x="26" y="7"/>
                    </a:cubicBezTo>
                    <a:cubicBezTo>
                      <a:pt x="26" y="7"/>
                      <a:pt x="26" y="7"/>
                      <a:pt x="26" y="7"/>
                    </a:cubicBezTo>
                    <a:cubicBezTo>
                      <a:pt x="52" y="7"/>
                      <a:pt x="52" y="7"/>
                      <a:pt x="52" y="7"/>
                    </a:cubicBezTo>
                    <a:cubicBezTo>
                      <a:pt x="52" y="0"/>
                      <a:pt x="52" y="0"/>
                      <a:pt x="52" y="0"/>
                    </a:cubicBezTo>
                    <a:close/>
                    <a:moveTo>
                      <a:pt x="20" y="82"/>
                    </a:moveTo>
                    <a:cubicBezTo>
                      <a:pt x="20" y="82"/>
                      <a:pt x="20" y="82"/>
                      <a:pt x="20" y="82"/>
                    </a:cubicBezTo>
                    <a:cubicBezTo>
                      <a:pt x="23" y="82"/>
                      <a:pt x="25" y="80"/>
                      <a:pt x="25" y="77"/>
                    </a:cubicBezTo>
                    <a:cubicBezTo>
                      <a:pt x="25" y="65"/>
                      <a:pt x="25" y="65"/>
                      <a:pt x="25" y="65"/>
                    </a:cubicBezTo>
                    <a:cubicBezTo>
                      <a:pt x="52" y="65"/>
                      <a:pt x="52" y="65"/>
                      <a:pt x="52" y="65"/>
                    </a:cubicBezTo>
                    <a:cubicBezTo>
                      <a:pt x="52" y="23"/>
                      <a:pt x="52" y="23"/>
                      <a:pt x="52" y="23"/>
                    </a:cubicBezTo>
                    <a:cubicBezTo>
                      <a:pt x="20" y="23"/>
                      <a:pt x="20" y="23"/>
                      <a:pt x="20" y="23"/>
                    </a:cubicBezTo>
                    <a:cubicBezTo>
                      <a:pt x="20" y="46"/>
                      <a:pt x="20" y="46"/>
                      <a:pt x="20" y="46"/>
                    </a:cubicBezTo>
                    <a:cubicBezTo>
                      <a:pt x="30" y="46"/>
                      <a:pt x="30" y="46"/>
                      <a:pt x="30" y="46"/>
                    </a:cubicBezTo>
                    <a:cubicBezTo>
                      <a:pt x="30" y="57"/>
                      <a:pt x="30" y="57"/>
                      <a:pt x="30" y="57"/>
                    </a:cubicBezTo>
                    <a:cubicBezTo>
                      <a:pt x="30" y="57"/>
                      <a:pt x="30" y="57"/>
                      <a:pt x="30" y="57"/>
                    </a:cubicBezTo>
                    <a:cubicBezTo>
                      <a:pt x="20" y="57"/>
                      <a:pt x="20" y="57"/>
                      <a:pt x="20" y="57"/>
                    </a:cubicBezTo>
                    <a:lnTo>
                      <a:pt x="20" y="82"/>
                    </a:lnTo>
                    <a:close/>
                    <a:moveTo>
                      <a:pt x="20" y="1"/>
                    </a:moveTo>
                    <a:cubicBezTo>
                      <a:pt x="11" y="18"/>
                      <a:pt x="11" y="18"/>
                      <a:pt x="11" y="18"/>
                    </a:cubicBezTo>
                    <a:cubicBezTo>
                      <a:pt x="0" y="30"/>
                      <a:pt x="0" y="30"/>
                      <a:pt x="0" y="30"/>
                    </a:cubicBezTo>
                    <a:cubicBezTo>
                      <a:pt x="0" y="63"/>
                      <a:pt x="0" y="63"/>
                      <a:pt x="0" y="63"/>
                    </a:cubicBezTo>
                    <a:cubicBezTo>
                      <a:pt x="0" y="65"/>
                      <a:pt x="0" y="65"/>
                      <a:pt x="0" y="65"/>
                    </a:cubicBezTo>
                    <a:cubicBezTo>
                      <a:pt x="0" y="77"/>
                      <a:pt x="0" y="77"/>
                      <a:pt x="0" y="77"/>
                    </a:cubicBezTo>
                    <a:cubicBezTo>
                      <a:pt x="0" y="80"/>
                      <a:pt x="3" y="82"/>
                      <a:pt x="5" y="82"/>
                    </a:cubicBezTo>
                    <a:cubicBezTo>
                      <a:pt x="20" y="82"/>
                      <a:pt x="20" y="82"/>
                      <a:pt x="20" y="82"/>
                    </a:cubicBezTo>
                    <a:cubicBezTo>
                      <a:pt x="20" y="57"/>
                      <a:pt x="20" y="57"/>
                      <a:pt x="20" y="57"/>
                    </a:cubicBezTo>
                    <a:cubicBezTo>
                      <a:pt x="10" y="57"/>
                      <a:pt x="10" y="57"/>
                      <a:pt x="10" y="57"/>
                    </a:cubicBezTo>
                    <a:cubicBezTo>
                      <a:pt x="10" y="46"/>
                      <a:pt x="10" y="46"/>
                      <a:pt x="10" y="46"/>
                    </a:cubicBezTo>
                    <a:cubicBezTo>
                      <a:pt x="20" y="46"/>
                      <a:pt x="20" y="46"/>
                      <a:pt x="20" y="46"/>
                    </a:cubicBezTo>
                    <a:cubicBezTo>
                      <a:pt x="20" y="23"/>
                      <a:pt x="20" y="23"/>
                      <a:pt x="20" y="23"/>
                    </a:cubicBezTo>
                    <a:cubicBezTo>
                      <a:pt x="18" y="23"/>
                      <a:pt x="18" y="23"/>
                      <a:pt x="18" y="23"/>
                    </a:cubicBezTo>
                    <a:cubicBezTo>
                      <a:pt x="20" y="19"/>
                      <a:pt x="20" y="19"/>
                      <a:pt x="20" y="19"/>
                    </a:cubicBezTo>
                    <a:lnTo>
                      <a:pt x="2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699" name="Freeform 178"/>
              <p:cNvSpPr/>
              <p:nvPr/>
            </p:nvSpPr>
            <p:spPr bwMode="auto">
              <a:xfrm>
                <a:off x="11985330" y="624681"/>
                <a:ext cx="225425" cy="161925"/>
              </a:xfrm>
              <a:custGeom>
                <a:avLst/>
                <a:gdLst>
                  <a:gd name="T0" fmla="*/ 21 w 60"/>
                  <a:gd name="T1" fmla="*/ 13 h 43"/>
                  <a:gd name="T2" fmla="*/ 40 w 60"/>
                  <a:gd name="T3" fmla="*/ 35 h 43"/>
                  <a:gd name="T4" fmla="*/ 60 w 60"/>
                  <a:gd name="T5" fmla="*/ 43 h 43"/>
                  <a:gd name="T6" fmla="*/ 48 w 60"/>
                  <a:gd name="T7" fmla="*/ 29 h 43"/>
                  <a:gd name="T8" fmla="*/ 41 w 60"/>
                  <a:gd name="T9" fmla="*/ 17 h 43"/>
                  <a:gd name="T10" fmla="*/ 25 w 60"/>
                  <a:gd name="T11" fmla="*/ 3 h 43"/>
                  <a:gd name="T12" fmla="*/ 0 w 60"/>
                  <a:gd name="T13" fmla="*/ 2 h 43"/>
                  <a:gd name="T14" fmla="*/ 7 w 60"/>
                  <a:gd name="T15" fmla="*/ 4 h 43"/>
                  <a:gd name="T16" fmla="*/ 21 w 60"/>
                  <a:gd name="T17"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3">
                    <a:moveTo>
                      <a:pt x="21" y="13"/>
                    </a:moveTo>
                    <a:cubicBezTo>
                      <a:pt x="28" y="20"/>
                      <a:pt x="32" y="29"/>
                      <a:pt x="40" y="35"/>
                    </a:cubicBezTo>
                    <a:cubicBezTo>
                      <a:pt x="45" y="39"/>
                      <a:pt x="53" y="42"/>
                      <a:pt x="60" y="43"/>
                    </a:cubicBezTo>
                    <a:cubicBezTo>
                      <a:pt x="54" y="41"/>
                      <a:pt x="51" y="34"/>
                      <a:pt x="48" y="29"/>
                    </a:cubicBezTo>
                    <a:cubicBezTo>
                      <a:pt x="46" y="25"/>
                      <a:pt x="44" y="21"/>
                      <a:pt x="41" y="17"/>
                    </a:cubicBezTo>
                    <a:cubicBezTo>
                      <a:pt x="37" y="11"/>
                      <a:pt x="31" y="6"/>
                      <a:pt x="25" y="3"/>
                    </a:cubicBezTo>
                    <a:cubicBezTo>
                      <a:pt x="17" y="0"/>
                      <a:pt x="8" y="1"/>
                      <a:pt x="0" y="2"/>
                    </a:cubicBezTo>
                    <a:cubicBezTo>
                      <a:pt x="2" y="1"/>
                      <a:pt x="6" y="3"/>
                      <a:pt x="7" y="4"/>
                    </a:cubicBezTo>
                    <a:cubicBezTo>
                      <a:pt x="12" y="6"/>
                      <a:pt x="17" y="9"/>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0" name="Freeform 179"/>
              <p:cNvSpPr/>
              <p:nvPr/>
            </p:nvSpPr>
            <p:spPr bwMode="auto">
              <a:xfrm>
                <a:off x="11629232" y="652461"/>
                <a:ext cx="296863" cy="198438"/>
              </a:xfrm>
              <a:custGeom>
                <a:avLst/>
                <a:gdLst>
                  <a:gd name="T0" fmla="*/ 12 w 79"/>
                  <a:gd name="T1" fmla="*/ 13 h 53"/>
                  <a:gd name="T2" fmla="*/ 36 w 79"/>
                  <a:gd name="T3" fmla="*/ 44 h 53"/>
                  <a:gd name="T4" fmla="*/ 79 w 79"/>
                  <a:gd name="T5" fmla="*/ 45 h 53"/>
                  <a:gd name="T6" fmla="*/ 62 w 79"/>
                  <a:gd name="T7" fmla="*/ 38 h 53"/>
                  <a:gd name="T8" fmla="*/ 47 w 79"/>
                  <a:gd name="T9" fmla="*/ 23 h 53"/>
                  <a:gd name="T10" fmla="*/ 28 w 79"/>
                  <a:gd name="T11" fmla="*/ 5 h 53"/>
                  <a:gd name="T12" fmla="*/ 0 w 79"/>
                  <a:gd name="T13" fmla="*/ 0 h 53"/>
                  <a:gd name="T14" fmla="*/ 4 w 79"/>
                  <a:gd name="T15" fmla="*/ 3 h 53"/>
                  <a:gd name="T16" fmla="*/ 12 w 79"/>
                  <a:gd name="T17"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53">
                    <a:moveTo>
                      <a:pt x="12" y="13"/>
                    </a:moveTo>
                    <a:cubicBezTo>
                      <a:pt x="19" y="25"/>
                      <a:pt x="24" y="37"/>
                      <a:pt x="36" y="44"/>
                    </a:cubicBezTo>
                    <a:cubicBezTo>
                      <a:pt x="49" y="52"/>
                      <a:pt x="65" y="53"/>
                      <a:pt x="79" y="45"/>
                    </a:cubicBezTo>
                    <a:cubicBezTo>
                      <a:pt x="73" y="44"/>
                      <a:pt x="66" y="41"/>
                      <a:pt x="62" y="38"/>
                    </a:cubicBezTo>
                    <a:cubicBezTo>
                      <a:pt x="56" y="34"/>
                      <a:pt x="51" y="28"/>
                      <a:pt x="47" y="23"/>
                    </a:cubicBezTo>
                    <a:cubicBezTo>
                      <a:pt x="41" y="15"/>
                      <a:pt x="36" y="10"/>
                      <a:pt x="28" y="5"/>
                    </a:cubicBezTo>
                    <a:cubicBezTo>
                      <a:pt x="19" y="1"/>
                      <a:pt x="10" y="0"/>
                      <a:pt x="0" y="0"/>
                    </a:cubicBezTo>
                    <a:cubicBezTo>
                      <a:pt x="1" y="0"/>
                      <a:pt x="4" y="3"/>
                      <a:pt x="4" y="3"/>
                    </a:cubicBezTo>
                    <a:cubicBezTo>
                      <a:pt x="8" y="6"/>
                      <a:pt x="10" y="10"/>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1" name="Freeform 180"/>
              <p:cNvSpPr/>
              <p:nvPr/>
            </p:nvSpPr>
            <p:spPr bwMode="auto">
              <a:xfrm>
                <a:off x="11777663" y="1027113"/>
                <a:ext cx="192087" cy="138113"/>
              </a:xfrm>
              <a:custGeom>
                <a:avLst/>
                <a:gdLst>
                  <a:gd name="T0" fmla="*/ 20 w 51"/>
                  <a:gd name="T1" fmla="*/ 2 h 37"/>
                  <a:gd name="T2" fmla="*/ 0 w 51"/>
                  <a:gd name="T3" fmla="*/ 1 h 37"/>
                  <a:gd name="T4" fmla="*/ 6 w 51"/>
                  <a:gd name="T5" fmla="*/ 3 h 37"/>
                  <a:gd name="T6" fmla="*/ 17 w 51"/>
                  <a:gd name="T7" fmla="*/ 11 h 37"/>
                  <a:gd name="T8" fmla="*/ 33 w 51"/>
                  <a:gd name="T9" fmla="*/ 29 h 37"/>
                  <a:gd name="T10" fmla="*/ 51 w 51"/>
                  <a:gd name="T11" fmla="*/ 37 h 37"/>
                  <a:gd name="T12" fmla="*/ 40 w 51"/>
                  <a:gd name="T13" fmla="*/ 24 h 37"/>
                  <a:gd name="T14" fmla="*/ 34 w 51"/>
                  <a:gd name="T15" fmla="*/ 14 h 37"/>
                  <a:gd name="T16" fmla="*/ 20 w 51"/>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20" y="2"/>
                    </a:moveTo>
                    <a:cubicBezTo>
                      <a:pt x="14" y="0"/>
                      <a:pt x="6" y="0"/>
                      <a:pt x="0" y="1"/>
                    </a:cubicBezTo>
                    <a:cubicBezTo>
                      <a:pt x="1" y="1"/>
                      <a:pt x="4" y="2"/>
                      <a:pt x="6" y="3"/>
                    </a:cubicBezTo>
                    <a:cubicBezTo>
                      <a:pt x="10" y="5"/>
                      <a:pt x="14" y="7"/>
                      <a:pt x="17" y="11"/>
                    </a:cubicBezTo>
                    <a:cubicBezTo>
                      <a:pt x="23" y="17"/>
                      <a:pt x="27" y="24"/>
                      <a:pt x="33" y="29"/>
                    </a:cubicBezTo>
                    <a:cubicBezTo>
                      <a:pt x="38" y="33"/>
                      <a:pt x="44" y="36"/>
                      <a:pt x="51" y="37"/>
                    </a:cubicBezTo>
                    <a:cubicBezTo>
                      <a:pt x="46" y="35"/>
                      <a:pt x="43" y="29"/>
                      <a:pt x="40" y="24"/>
                    </a:cubicBezTo>
                    <a:cubicBezTo>
                      <a:pt x="38" y="21"/>
                      <a:pt x="37" y="17"/>
                      <a:pt x="34" y="14"/>
                    </a:cubicBezTo>
                    <a:cubicBezTo>
                      <a:pt x="31" y="9"/>
                      <a:pt x="26" y="5"/>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2" name="Freeform 181"/>
              <p:cNvSpPr/>
              <p:nvPr/>
            </p:nvSpPr>
            <p:spPr bwMode="auto">
              <a:xfrm>
                <a:off x="12214212" y="458786"/>
                <a:ext cx="250825" cy="169864"/>
              </a:xfrm>
              <a:custGeom>
                <a:avLst/>
                <a:gdLst>
                  <a:gd name="T0" fmla="*/ 0 w 67"/>
                  <a:gd name="T1" fmla="*/ 1 h 45"/>
                  <a:gd name="T2" fmla="*/ 3 w 67"/>
                  <a:gd name="T3" fmla="*/ 3 h 45"/>
                  <a:gd name="T4" fmla="*/ 10 w 67"/>
                  <a:gd name="T5" fmla="*/ 12 h 45"/>
                  <a:gd name="T6" fmla="*/ 30 w 67"/>
                  <a:gd name="T7" fmla="*/ 38 h 45"/>
                  <a:gd name="T8" fmla="*/ 67 w 67"/>
                  <a:gd name="T9" fmla="*/ 39 h 45"/>
                  <a:gd name="T10" fmla="*/ 52 w 67"/>
                  <a:gd name="T11" fmla="*/ 33 h 45"/>
                  <a:gd name="T12" fmla="*/ 40 w 67"/>
                  <a:gd name="T13" fmla="*/ 20 h 45"/>
                  <a:gd name="T14" fmla="*/ 23 w 67"/>
                  <a:gd name="T15" fmla="*/ 5 h 45"/>
                  <a:gd name="T16" fmla="*/ 0 w 67"/>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5">
                    <a:moveTo>
                      <a:pt x="0" y="1"/>
                    </a:moveTo>
                    <a:cubicBezTo>
                      <a:pt x="1" y="1"/>
                      <a:pt x="3" y="3"/>
                      <a:pt x="3" y="3"/>
                    </a:cubicBezTo>
                    <a:cubicBezTo>
                      <a:pt x="6" y="6"/>
                      <a:pt x="8" y="9"/>
                      <a:pt x="10" y="12"/>
                    </a:cubicBezTo>
                    <a:cubicBezTo>
                      <a:pt x="16" y="22"/>
                      <a:pt x="20" y="32"/>
                      <a:pt x="30" y="38"/>
                    </a:cubicBezTo>
                    <a:cubicBezTo>
                      <a:pt x="41" y="45"/>
                      <a:pt x="55" y="45"/>
                      <a:pt x="67" y="39"/>
                    </a:cubicBezTo>
                    <a:cubicBezTo>
                      <a:pt x="62" y="38"/>
                      <a:pt x="56" y="35"/>
                      <a:pt x="52" y="33"/>
                    </a:cubicBezTo>
                    <a:cubicBezTo>
                      <a:pt x="47" y="30"/>
                      <a:pt x="43" y="24"/>
                      <a:pt x="40" y="20"/>
                    </a:cubicBezTo>
                    <a:cubicBezTo>
                      <a:pt x="35" y="14"/>
                      <a:pt x="30" y="9"/>
                      <a:pt x="23" y="5"/>
                    </a:cubicBezTo>
                    <a:cubicBezTo>
                      <a:pt x="16" y="1"/>
                      <a:pt x="8"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3" name="Freeform 182"/>
              <p:cNvSpPr/>
              <p:nvPr/>
            </p:nvSpPr>
            <p:spPr bwMode="auto">
              <a:xfrm>
                <a:off x="12438048" y="212725"/>
                <a:ext cx="53976" cy="119064"/>
              </a:xfrm>
              <a:custGeom>
                <a:avLst/>
                <a:gdLst>
                  <a:gd name="T0" fmla="*/ 14 w 14"/>
                  <a:gd name="T1" fmla="*/ 0 h 32"/>
                  <a:gd name="T2" fmla="*/ 4 w 14"/>
                  <a:gd name="T3" fmla="*/ 13 h 32"/>
                  <a:gd name="T4" fmla="*/ 1 w 14"/>
                  <a:gd name="T5" fmla="*/ 32 h 32"/>
                  <a:gd name="T6" fmla="*/ 10 w 14"/>
                  <a:gd name="T7" fmla="*/ 19 h 32"/>
                  <a:gd name="T8" fmla="*/ 14 w 14"/>
                  <a:gd name="T9" fmla="*/ 16 h 32"/>
                  <a:gd name="T10" fmla="*/ 14 w 14"/>
                  <a:gd name="T11" fmla="*/ 0 h 32"/>
                </a:gdLst>
                <a:ahLst/>
                <a:cxnLst>
                  <a:cxn ang="0">
                    <a:pos x="T0" y="T1"/>
                  </a:cxn>
                  <a:cxn ang="0">
                    <a:pos x="T2" y="T3"/>
                  </a:cxn>
                  <a:cxn ang="0">
                    <a:pos x="T4" y="T5"/>
                  </a:cxn>
                  <a:cxn ang="0">
                    <a:pos x="T6" y="T7"/>
                  </a:cxn>
                  <a:cxn ang="0">
                    <a:pos x="T8" y="T9"/>
                  </a:cxn>
                  <a:cxn ang="0">
                    <a:pos x="T10" y="T11"/>
                  </a:cxn>
                </a:cxnLst>
                <a:rect l="0" t="0" r="r" b="b"/>
                <a:pathLst>
                  <a:path w="14" h="32">
                    <a:moveTo>
                      <a:pt x="14" y="0"/>
                    </a:moveTo>
                    <a:cubicBezTo>
                      <a:pt x="10" y="4"/>
                      <a:pt x="7" y="8"/>
                      <a:pt x="4" y="13"/>
                    </a:cubicBezTo>
                    <a:cubicBezTo>
                      <a:pt x="1" y="19"/>
                      <a:pt x="0" y="26"/>
                      <a:pt x="1" y="32"/>
                    </a:cubicBezTo>
                    <a:cubicBezTo>
                      <a:pt x="1" y="27"/>
                      <a:pt x="7" y="22"/>
                      <a:pt x="10" y="19"/>
                    </a:cubicBezTo>
                    <a:cubicBezTo>
                      <a:pt x="12" y="18"/>
                      <a:pt x="13" y="17"/>
                      <a:pt x="14" y="16"/>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4" name="Freeform 183"/>
              <p:cNvSpPr/>
              <p:nvPr/>
            </p:nvSpPr>
            <p:spPr bwMode="auto">
              <a:xfrm>
                <a:off x="12243565" y="47830"/>
                <a:ext cx="112713" cy="249238"/>
              </a:xfrm>
              <a:custGeom>
                <a:avLst/>
                <a:gdLst>
                  <a:gd name="T0" fmla="*/ 12 w 30"/>
                  <a:gd name="T1" fmla="*/ 66 h 66"/>
                  <a:gd name="T2" fmla="*/ 15 w 30"/>
                  <a:gd name="T3" fmla="*/ 50 h 66"/>
                  <a:gd name="T4" fmla="*/ 25 w 30"/>
                  <a:gd name="T5" fmla="*/ 35 h 66"/>
                  <a:gd name="T6" fmla="*/ 30 w 30"/>
                  <a:gd name="T7" fmla="*/ 28 h 66"/>
                  <a:gd name="T8" fmla="*/ 30 w 30"/>
                  <a:gd name="T9" fmla="*/ 0 h 66"/>
                  <a:gd name="T10" fmla="*/ 26 w 30"/>
                  <a:gd name="T11" fmla="*/ 4 h 66"/>
                  <a:gd name="T12" fmla="*/ 4 w 30"/>
                  <a:gd name="T13" fmla="*/ 30 h 66"/>
                  <a:gd name="T14" fmla="*/ 12 w 30"/>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6">
                    <a:moveTo>
                      <a:pt x="12" y="66"/>
                    </a:moveTo>
                    <a:cubicBezTo>
                      <a:pt x="11" y="61"/>
                      <a:pt x="13" y="55"/>
                      <a:pt x="15" y="50"/>
                    </a:cubicBezTo>
                    <a:cubicBezTo>
                      <a:pt x="17" y="45"/>
                      <a:pt x="21" y="40"/>
                      <a:pt x="25" y="35"/>
                    </a:cubicBezTo>
                    <a:cubicBezTo>
                      <a:pt x="27" y="33"/>
                      <a:pt x="28" y="30"/>
                      <a:pt x="30" y="28"/>
                    </a:cubicBezTo>
                    <a:cubicBezTo>
                      <a:pt x="30" y="0"/>
                      <a:pt x="30" y="0"/>
                      <a:pt x="30" y="0"/>
                    </a:cubicBezTo>
                    <a:cubicBezTo>
                      <a:pt x="29" y="2"/>
                      <a:pt x="27" y="3"/>
                      <a:pt x="26" y="4"/>
                    </a:cubicBezTo>
                    <a:cubicBezTo>
                      <a:pt x="18" y="12"/>
                      <a:pt x="8" y="18"/>
                      <a:pt x="4" y="30"/>
                    </a:cubicBezTo>
                    <a:cubicBezTo>
                      <a:pt x="0" y="42"/>
                      <a:pt x="3" y="56"/>
                      <a:pt x="1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5" name="Freeform 184"/>
              <p:cNvSpPr/>
              <p:nvPr/>
            </p:nvSpPr>
            <p:spPr bwMode="auto">
              <a:xfrm>
                <a:off x="3490913" y="4708525"/>
                <a:ext cx="307975" cy="277813"/>
              </a:xfrm>
              <a:custGeom>
                <a:avLst/>
                <a:gdLst>
                  <a:gd name="T0" fmla="*/ 8 w 82"/>
                  <a:gd name="T1" fmla="*/ 7 h 74"/>
                  <a:gd name="T2" fmla="*/ 1 w 82"/>
                  <a:gd name="T3" fmla="*/ 22 h 74"/>
                  <a:gd name="T4" fmla="*/ 0 w 82"/>
                  <a:gd name="T5" fmla="*/ 26 h 74"/>
                  <a:gd name="T6" fmla="*/ 0 w 82"/>
                  <a:gd name="T7" fmla="*/ 27 h 74"/>
                  <a:gd name="T8" fmla="*/ 0 w 82"/>
                  <a:gd name="T9" fmla="*/ 31 h 74"/>
                  <a:gd name="T10" fmla="*/ 0 w 82"/>
                  <a:gd name="T11" fmla="*/ 34 h 74"/>
                  <a:gd name="T12" fmla="*/ 3 w 82"/>
                  <a:gd name="T13" fmla="*/ 48 h 74"/>
                  <a:gd name="T14" fmla="*/ 12 w 82"/>
                  <a:gd name="T15" fmla="*/ 64 h 74"/>
                  <a:gd name="T16" fmla="*/ 13 w 82"/>
                  <a:gd name="T17" fmla="*/ 65 h 74"/>
                  <a:gd name="T18" fmla="*/ 18 w 82"/>
                  <a:gd name="T19" fmla="*/ 71 h 74"/>
                  <a:gd name="T20" fmla="*/ 20 w 82"/>
                  <a:gd name="T21" fmla="*/ 72 h 74"/>
                  <a:gd name="T22" fmla="*/ 29 w 82"/>
                  <a:gd name="T23" fmla="*/ 73 h 74"/>
                  <a:gd name="T24" fmla="*/ 29 w 82"/>
                  <a:gd name="T25" fmla="*/ 73 h 74"/>
                  <a:gd name="T26" fmla="*/ 33 w 82"/>
                  <a:gd name="T27" fmla="*/ 71 h 74"/>
                  <a:gd name="T28" fmla="*/ 36 w 82"/>
                  <a:gd name="T29" fmla="*/ 70 h 74"/>
                  <a:gd name="T30" fmla="*/ 41 w 82"/>
                  <a:gd name="T31" fmla="*/ 70 h 74"/>
                  <a:gd name="T32" fmla="*/ 41 w 82"/>
                  <a:gd name="T33" fmla="*/ 70 h 74"/>
                  <a:gd name="T34" fmla="*/ 46 w 82"/>
                  <a:gd name="T35" fmla="*/ 70 h 74"/>
                  <a:gd name="T36" fmla="*/ 49 w 82"/>
                  <a:gd name="T37" fmla="*/ 71 h 74"/>
                  <a:gd name="T38" fmla="*/ 53 w 82"/>
                  <a:gd name="T39" fmla="*/ 73 h 74"/>
                  <a:gd name="T40" fmla="*/ 54 w 82"/>
                  <a:gd name="T41" fmla="*/ 73 h 74"/>
                  <a:gd name="T42" fmla="*/ 63 w 82"/>
                  <a:gd name="T43" fmla="*/ 72 h 74"/>
                  <a:gd name="T44" fmla="*/ 64 w 82"/>
                  <a:gd name="T45" fmla="*/ 71 h 74"/>
                  <a:gd name="T46" fmla="*/ 70 w 82"/>
                  <a:gd name="T47" fmla="*/ 65 h 74"/>
                  <a:gd name="T48" fmla="*/ 70 w 82"/>
                  <a:gd name="T49" fmla="*/ 64 h 74"/>
                  <a:gd name="T50" fmla="*/ 79 w 82"/>
                  <a:gd name="T51" fmla="*/ 48 h 74"/>
                  <a:gd name="T52" fmla="*/ 82 w 82"/>
                  <a:gd name="T53" fmla="*/ 34 h 74"/>
                  <a:gd name="T54" fmla="*/ 82 w 82"/>
                  <a:gd name="T55" fmla="*/ 31 h 74"/>
                  <a:gd name="T56" fmla="*/ 82 w 82"/>
                  <a:gd name="T57" fmla="*/ 27 h 74"/>
                  <a:gd name="T58" fmla="*/ 82 w 82"/>
                  <a:gd name="T59" fmla="*/ 26 h 74"/>
                  <a:gd name="T60" fmla="*/ 82 w 82"/>
                  <a:gd name="T61" fmla="*/ 22 h 74"/>
                  <a:gd name="T62" fmla="*/ 74 w 82"/>
                  <a:gd name="T63" fmla="*/ 7 h 74"/>
                  <a:gd name="T64" fmla="*/ 72 w 82"/>
                  <a:gd name="T65" fmla="*/ 5 h 74"/>
                  <a:gd name="T66" fmla="*/ 61 w 82"/>
                  <a:gd name="T67" fmla="*/ 0 h 74"/>
                  <a:gd name="T68" fmla="*/ 48 w 82"/>
                  <a:gd name="T69" fmla="*/ 2 h 74"/>
                  <a:gd name="T70" fmla="*/ 41 w 82"/>
                  <a:gd name="T71" fmla="*/ 4 h 74"/>
                  <a:gd name="T72" fmla="*/ 34 w 82"/>
                  <a:gd name="T73" fmla="*/ 2 h 74"/>
                  <a:gd name="T74" fmla="*/ 22 w 82"/>
                  <a:gd name="T75" fmla="*/ 0 h 74"/>
                  <a:gd name="T76" fmla="*/ 10 w 82"/>
                  <a:gd name="T77" fmla="*/ 5 h 74"/>
                  <a:gd name="T78" fmla="*/ 8 w 82"/>
                  <a:gd name="T79"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74">
                    <a:moveTo>
                      <a:pt x="8" y="7"/>
                    </a:moveTo>
                    <a:cubicBezTo>
                      <a:pt x="4" y="11"/>
                      <a:pt x="2" y="16"/>
                      <a:pt x="1" y="22"/>
                    </a:cubicBezTo>
                    <a:cubicBezTo>
                      <a:pt x="0" y="24"/>
                      <a:pt x="0" y="25"/>
                      <a:pt x="0" y="26"/>
                    </a:cubicBezTo>
                    <a:cubicBezTo>
                      <a:pt x="0" y="27"/>
                      <a:pt x="0" y="27"/>
                      <a:pt x="0" y="27"/>
                    </a:cubicBezTo>
                    <a:cubicBezTo>
                      <a:pt x="0" y="28"/>
                      <a:pt x="0" y="30"/>
                      <a:pt x="0" y="31"/>
                    </a:cubicBezTo>
                    <a:cubicBezTo>
                      <a:pt x="0" y="32"/>
                      <a:pt x="0" y="33"/>
                      <a:pt x="0" y="34"/>
                    </a:cubicBezTo>
                    <a:cubicBezTo>
                      <a:pt x="1" y="39"/>
                      <a:pt x="2" y="43"/>
                      <a:pt x="3" y="48"/>
                    </a:cubicBezTo>
                    <a:cubicBezTo>
                      <a:pt x="5" y="54"/>
                      <a:pt x="8" y="59"/>
                      <a:pt x="12" y="64"/>
                    </a:cubicBezTo>
                    <a:cubicBezTo>
                      <a:pt x="12" y="64"/>
                      <a:pt x="12" y="65"/>
                      <a:pt x="13" y="65"/>
                    </a:cubicBezTo>
                    <a:cubicBezTo>
                      <a:pt x="14" y="67"/>
                      <a:pt x="16" y="69"/>
                      <a:pt x="18" y="71"/>
                    </a:cubicBezTo>
                    <a:cubicBezTo>
                      <a:pt x="19" y="71"/>
                      <a:pt x="19" y="71"/>
                      <a:pt x="20" y="72"/>
                    </a:cubicBezTo>
                    <a:cubicBezTo>
                      <a:pt x="22" y="74"/>
                      <a:pt x="25" y="74"/>
                      <a:pt x="29" y="73"/>
                    </a:cubicBezTo>
                    <a:cubicBezTo>
                      <a:pt x="29" y="73"/>
                      <a:pt x="29" y="73"/>
                      <a:pt x="29" y="73"/>
                    </a:cubicBezTo>
                    <a:cubicBezTo>
                      <a:pt x="30" y="72"/>
                      <a:pt x="32" y="72"/>
                      <a:pt x="33" y="71"/>
                    </a:cubicBezTo>
                    <a:cubicBezTo>
                      <a:pt x="34" y="71"/>
                      <a:pt x="35" y="71"/>
                      <a:pt x="36" y="70"/>
                    </a:cubicBezTo>
                    <a:cubicBezTo>
                      <a:pt x="38" y="70"/>
                      <a:pt x="41" y="70"/>
                      <a:pt x="41" y="70"/>
                    </a:cubicBezTo>
                    <a:cubicBezTo>
                      <a:pt x="41" y="70"/>
                      <a:pt x="41" y="70"/>
                      <a:pt x="41" y="70"/>
                    </a:cubicBezTo>
                    <a:cubicBezTo>
                      <a:pt x="43" y="70"/>
                      <a:pt x="45" y="70"/>
                      <a:pt x="46" y="70"/>
                    </a:cubicBezTo>
                    <a:cubicBezTo>
                      <a:pt x="47" y="71"/>
                      <a:pt x="48" y="71"/>
                      <a:pt x="49" y="71"/>
                    </a:cubicBezTo>
                    <a:cubicBezTo>
                      <a:pt x="51" y="72"/>
                      <a:pt x="52" y="72"/>
                      <a:pt x="53" y="73"/>
                    </a:cubicBezTo>
                    <a:cubicBezTo>
                      <a:pt x="54" y="73"/>
                      <a:pt x="54" y="73"/>
                      <a:pt x="54" y="73"/>
                    </a:cubicBezTo>
                    <a:cubicBezTo>
                      <a:pt x="57" y="74"/>
                      <a:pt x="60" y="74"/>
                      <a:pt x="63" y="72"/>
                    </a:cubicBezTo>
                    <a:cubicBezTo>
                      <a:pt x="63" y="71"/>
                      <a:pt x="64" y="71"/>
                      <a:pt x="64" y="71"/>
                    </a:cubicBezTo>
                    <a:cubicBezTo>
                      <a:pt x="66" y="69"/>
                      <a:pt x="68" y="67"/>
                      <a:pt x="70" y="65"/>
                    </a:cubicBezTo>
                    <a:cubicBezTo>
                      <a:pt x="70" y="65"/>
                      <a:pt x="70" y="64"/>
                      <a:pt x="70" y="64"/>
                    </a:cubicBezTo>
                    <a:cubicBezTo>
                      <a:pt x="74" y="59"/>
                      <a:pt x="77" y="54"/>
                      <a:pt x="79" y="48"/>
                    </a:cubicBezTo>
                    <a:cubicBezTo>
                      <a:pt x="81" y="43"/>
                      <a:pt x="82" y="39"/>
                      <a:pt x="82" y="34"/>
                    </a:cubicBezTo>
                    <a:cubicBezTo>
                      <a:pt x="82" y="33"/>
                      <a:pt x="82" y="32"/>
                      <a:pt x="82" y="31"/>
                    </a:cubicBezTo>
                    <a:cubicBezTo>
                      <a:pt x="82" y="30"/>
                      <a:pt x="82" y="28"/>
                      <a:pt x="82" y="27"/>
                    </a:cubicBezTo>
                    <a:cubicBezTo>
                      <a:pt x="82" y="27"/>
                      <a:pt x="82" y="27"/>
                      <a:pt x="82" y="26"/>
                    </a:cubicBezTo>
                    <a:cubicBezTo>
                      <a:pt x="82" y="25"/>
                      <a:pt x="82" y="24"/>
                      <a:pt x="82" y="22"/>
                    </a:cubicBezTo>
                    <a:cubicBezTo>
                      <a:pt x="81" y="16"/>
                      <a:pt x="78" y="11"/>
                      <a:pt x="74" y="7"/>
                    </a:cubicBezTo>
                    <a:cubicBezTo>
                      <a:pt x="73" y="6"/>
                      <a:pt x="73" y="6"/>
                      <a:pt x="72" y="5"/>
                    </a:cubicBezTo>
                    <a:cubicBezTo>
                      <a:pt x="69" y="2"/>
                      <a:pt x="65" y="1"/>
                      <a:pt x="61" y="0"/>
                    </a:cubicBezTo>
                    <a:cubicBezTo>
                      <a:pt x="56" y="0"/>
                      <a:pt x="52" y="0"/>
                      <a:pt x="48" y="2"/>
                    </a:cubicBezTo>
                    <a:cubicBezTo>
                      <a:pt x="46" y="3"/>
                      <a:pt x="41" y="4"/>
                      <a:pt x="41" y="4"/>
                    </a:cubicBezTo>
                    <a:cubicBezTo>
                      <a:pt x="41" y="4"/>
                      <a:pt x="37" y="3"/>
                      <a:pt x="34" y="2"/>
                    </a:cubicBezTo>
                    <a:cubicBezTo>
                      <a:pt x="30" y="0"/>
                      <a:pt x="26" y="0"/>
                      <a:pt x="22" y="0"/>
                    </a:cubicBezTo>
                    <a:cubicBezTo>
                      <a:pt x="17" y="1"/>
                      <a:pt x="13" y="2"/>
                      <a:pt x="10" y="5"/>
                    </a:cubicBezTo>
                    <a:cubicBezTo>
                      <a:pt x="9" y="6"/>
                      <a:pt x="9" y="6"/>
                      <a:pt x="8" y="7"/>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6" name="Freeform 185"/>
              <p:cNvSpPr/>
              <p:nvPr/>
            </p:nvSpPr>
            <p:spPr bwMode="auto">
              <a:xfrm>
                <a:off x="3573463" y="4622800"/>
                <a:ext cx="71438" cy="82550"/>
              </a:xfrm>
              <a:custGeom>
                <a:avLst/>
                <a:gdLst>
                  <a:gd name="T0" fmla="*/ 6 w 19"/>
                  <a:gd name="T1" fmla="*/ 16 h 22"/>
                  <a:gd name="T2" fmla="*/ 14 w 19"/>
                  <a:gd name="T3" fmla="*/ 22 h 22"/>
                  <a:gd name="T4" fmla="*/ 19 w 19"/>
                  <a:gd name="T5" fmla="*/ 22 h 22"/>
                  <a:gd name="T6" fmla="*/ 19 w 19"/>
                  <a:gd name="T7" fmla="*/ 22 h 22"/>
                  <a:gd name="T8" fmla="*/ 15 w 19"/>
                  <a:gd name="T9" fmla="*/ 8 h 22"/>
                  <a:gd name="T10" fmla="*/ 1 w 19"/>
                  <a:gd name="T11" fmla="*/ 0 h 22"/>
                  <a:gd name="T12" fmla="*/ 0 w 19"/>
                  <a:gd name="T13" fmla="*/ 0 h 22"/>
                  <a:gd name="T14" fmla="*/ 0 w 19"/>
                  <a:gd name="T15" fmla="*/ 0 h 22"/>
                  <a:gd name="T16" fmla="*/ 0 w 19"/>
                  <a:gd name="T17" fmla="*/ 5 h 22"/>
                  <a:gd name="T18" fmla="*/ 6 w 19"/>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2">
                    <a:moveTo>
                      <a:pt x="6" y="16"/>
                    </a:moveTo>
                    <a:cubicBezTo>
                      <a:pt x="8" y="19"/>
                      <a:pt x="11" y="21"/>
                      <a:pt x="14" y="22"/>
                    </a:cubicBezTo>
                    <a:cubicBezTo>
                      <a:pt x="15" y="22"/>
                      <a:pt x="17" y="22"/>
                      <a:pt x="19" y="22"/>
                    </a:cubicBezTo>
                    <a:cubicBezTo>
                      <a:pt x="19" y="22"/>
                      <a:pt x="19" y="22"/>
                      <a:pt x="19" y="22"/>
                    </a:cubicBezTo>
                    <a:cubicBezTo>
                      <a:pt x="19" y="17"/>
                      <a:pt x="18" y="12"/>
                      <a:pt x="15" y="8"/>
                    </a:cubicBezTo>
                    <a:cubicBezTo>
                      <a:pt x="11" y="4"/>
                      <a:pt x="7" y="1"/>
                      <a:pt x="1" y="0"/>
                    </a:cubicBezTo>
                    <a:cubicBezTo>
                      <a:pt x="1" y="0"/>
                      <a:pt x="1" y="0"/>
                      <a:pt x="0" y="0"/>
                    </a:cubicBezTo>
                    <a:cubicBezTo>
                      <a:pt x="0" y="0"/>
                      <a:pt x="0" y="0"/>
                      <a:pt x="0" y="0"/>
                    </a:cubicBezTo>
                    <a:cubicBezTo>
                      <a:pt x="0" y="2"/>
                      <a:pt x="0" y="3"/>
                      <a:pt x="0" y="5"/>
                    </a:cubicBezTo>
                    <a:cubicBezTo>
                      <a:pt x="1" y="10"/>
                      <a:pt x="3" y="13"/>
                      <a:pt x="6"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7" name="Freeform 186"/>
              <p:cNvSpPr>
                <a:spLocks noEditPoints="1"/>
              </p:cNvSpPr>
              <p:nvPr/>
            </p:nvSpPr>
            <p:spPr bwMode="auto">
              <a:xfrm>
                <a:off x="1997075" y="749300"/>
                <a:ext cx="415925" cy="414338"/>
              </a:xfrm>
              <a:custGeom>
                <a:avLst/>
                <a:gdLst>
                  <a:gd name="T0" fmla="*/ 56 w 111"/>
                  <a:gd name="T1" fmla="*/ 110 h 110"/>
                  <a:gd name="T2" fmla="*/ 111 w 111"/>
                  <a:gd name="T3" fmla="*/ 55 h 110"/>
                  <a:gd name="T4" fmla="*/ 56 w 111"/>
                  <a:gd name="T5" fmla="*/ 0 h 110"/>
                  <a:gd name="T6" fmla="*/ 56 w 111"/>
                  <a:gd name="T7" fmla="*/ 0 h 110"/>
                  <a:gd name="T8" fmla="*/ 56 w 111"/>
                  <a:gd name="T9" fmla="*/ 39 h 110"/>
                  <a:gd name="T10" fmla="*/ 84 w 111"/>
                  <a:gd name="T11" fmla="*/ 27 h 110"/>
                  <a:gd name="T12" fmla="*/ 67 w 111"/>
                  <a:gd name="T13" fmla="*/ 66 h 110"/>
                  <a:gd name="T14" fmla="*/ 56 w 111"/>
                  <a:gd name="T15" fmla="*/ 71 h 110"/>
                  <a:gd name="T16" fmla="*/ 56 w 111"/>
                  <a:gd name="T17" fmla="*/ 110 h 110"/>
                  <a:gd name="T18" fmla="*/ 56 w 111"/>
                  <a:gd name="T19" fmla="*/ 0 h 110"/>
                  <a:gd name="T20" fmla="*/ 0 w 111"/>
                  <a:gd name="T21" fmla="*/ 55 h 110"/>
                  <a:gd name="T22" fmla="*/ 56 w 111"/>
                  <a:gd name="T23" fmla="*/ 110 h 110"/>
                  <a:gd name="T24" fmla="*/ 56 w 111"/>
                  <a:gd name="T25" fmla="*/ 71 h 110"/>
                  <a:gd name="T26" fmla="*/ 27 w 111"/>
                  <a:gd name="T27" fmla="*/ 83 h 110"/>
                  <a:gd name="T28" fmla="*/ 45 w 111"/>
                  <a:gd name="T29" fmla="*/ 44 h 110"/>
                  <a:gd name="T30" fmla="*/ 45 w 111"/>
                  <a:gd name="T31" fmla="*/ 44 h 110"/>
                  <a:gd name="T32" fmla="*/ 56 w 111"/>
                  <a:gd name="T33" fmla="*/ 39 h 110"/>
                  <a:gd name="T34" fmla="*/ 56 w 111"/>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0">
                    <a:moveTo>
                      <a:pt x="56" y="110"/>
                    </a:moveTo>
                    <a:cubicBezTo>
                      <a:pt x="86" y="110"/>
                      <a:pt x="111" y="85"/>
                      <a:pt x="111" y="55"/>
                    </a:cubicBezTo>
                    <a:cubicBezTo>
                      <a:pt x="111" y="24"/>
                      <a:pt x="86" y="0"/>
                      <a:pt x="56" y="0"/>
                    </a:cubicBezTo>
                    <a:cubicBezTo>
                      <a:pt x="56" y="0"/>
                      <a:pt x="56" y="0"/>
                      <a:pt x="56" y="0"/>
                    </a:cubicBezTo>
                    <a:cubicBezTo>
                      <a:pt x="56" y="39"/>
                      <a:pt x="56" y="39"/>
                      <a:pt x="56" y="39"/>
                    </a:cubicBezTo>
                    <a:cubicBezTo>
                      <a:pt x="84" y="27"/>
                      <a:pt x="84" y="27"/>
                      <a:pt x="84" y="27"/>
                    </a:cubicBezTo>
                    <a:cubicBezTo>
                      <a:pt x="67" y="66"/>
                      <a:pt x="67" y="66"/>
                      <a:pt x="67" y="66"/>
                    </a:cubicBezTo>
                    <a:cubicBezTo>
                      <a:pt x="56" y="71"/>
                      <a:pt x="56" y="71"/>
                      <a:pt x="56" y="71"/>
                    </a:cubicBezTo>
                    <a:cubicBezTo>
                      <a:pt x="56" y="110"/>
                      <a:pt x="56" y="110"/>
                      <a:pt x="56" y="110"/>
                    </a:cubicBezTo>
                    <a:close/>
                    <a:moveTo>
                      <a:pt x="56" y="0"/>
                    </a:moveTo>
                    <a:cubicBezTo>
                      <a:pt x="25" y="0"/>
                      <a:pt x="0" y="24"/>
                      <a:pt x="0" y="55"/>
                    </a:cubicBezTo>
                    <a:cubicBezTo>
                      <a:pt x="0" y="85"/>
                      <a:pt x="25" y="110"/>
                      <a:pt x="56" y="110"/>
                    </a:cubicBezTo>
                    <a:cubicBezTo>
                      <a:pt x="56" y="71"/>
                      <a:pt x="56" y="71"/>
                      <a:pt x="56" y="71"/>
                    </a:cubicBezTo>
                    <a:cubicBezTo>
                      <a:pt x="27" y="83"/>
                      <a:pt x="27" y="83"/>
                      <a:pt x="27" y="83"/>
                    </a:cubicBezTo>
                    <a:cubicBezTo>
                      <a:pt x="45" y="44"/>
                      <a:pt x="45" y="44"/>
                      <a:pt x="45" y="44"/>
                    </a:cubicBezTo>
                    <a:cubicBezTo>
                      <a:pt x="45" y="44"/>
                      <a:pt x="45" y="44"/>
                      <a:pt x="45" y="44"/>
                    </a:cubicBezTo>
                    <a:cubicBezTo>
                      <a:pt x="56" y="39"/>
                      <a:pt x="56" y="39"/>
                      <a:pt x="56" y="39"/>
                    </a:cubicBez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8" name="Oval 187"/>
              <p:cNvSpPr>
                <a:spLocks noChangeArrowheads="1"/>
              </p:cNvSpPr>
              <p:nvPr/>
            </p:nvSpPr>
            <p:spPr bwMode="auto">
              <a:xfrm>
                <a:off x="2181225" y="930275"/>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09" name="Freeform 188"/>
              <p:cNvSpPr/>
              <p:nvPr/>
            </p:nvSpPr>
            <p:spPr bwMode="auto">
              <a:xfrm>
                <a:off x="7515225" y="9525"/>
                <a:ext cx="330200" cy="115888"/>
              </a:xfrm>
              <a:custGeom>
                <a:avLst/>
                <a:gdLst>
                  <a:gd name="T0" fmla="*/ 88 w 88"/>
                  <a:gd name="T1" fmla="*/ 0 h 31"/>
                  <a:gd name="T2" fmla="*/ 44 w 88"/>
                  <a:gd name="T3" fmla="*/ 31 h 31"/>
                  <a:gd name="T4" fmla="*/ 0 w 88"/>
                  <a:gd name="T5" fmla="*/ 0 h 31"/>
                  <a:gd name="T6" fmla="*/ 88 w 88"/>
                  <a:gd name="T7" fmla="*/ 0 h 31"/>
                </a:gdLst>
                <a:ahLst/>
                <a:cxnLst>
                  <a:cxn ang="0">
                    <a:pos x="T0" y="T1"/>
                  </a:cxn>
                  <a:cxn ang="0">
                    <a:pos x="T2" y="T3"/>
                  </a:cxn>
                  <a:cxn ang="0">
                    <a:pos x="T4" y="T5"/>
                  </a:cxn>
                  <a:cxn ang="0">
                    <a:pos x="T6" y="T7"/>
                  </a:cxn>
                </a:cxnLst>
                <a:rect l="0" t="0" r="r" b="b"/>
                <a:pathLst>
                  <a:path w="88" h="31">
                    <a:moveTo>
                      <a:pt x="88" y="0"/>
                    </a:moveTo>
                    <a:cubicBezTo>
                      <a:pt x="82" y="18"/>
                      <a:pt x="64" y="31"/>
                      <a:pt x="44" y="31"/>
                    </a:cubicBezTo>
                    <a:cubicBezTo>
                      <a:pt x="24" y="31"/>
                      <a:pt x="7" y="18"/>
                      <a:pt x="0" y="0"/>
                    </a:cubicBez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0" name="Rectangle 189"/>
              <p:cNvSpPr>
                <a:spLocks noChangeArrowheads="1"/>
              </p:cNvSpPr>
              <p:nvPr/>
            </p:nvSpPr>
            <p:spPr bwMode="auto">
              <a:xfrm>
                <a:off x="7658100" y="149225"/>
                <a:ext cx="4445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1" name="Freeform 190"/>
              <p:cNvSpPr/>
              <p:nvPr/>
            </p:nvSpPr>
            <p:spPr bwMode="auto">
              <a:xfrm>
                <a:off x="7807325" y="73025"/>
                <a:ext cx="79375" cy="79375"/>
              </a:xfrm>
              <a:custGeom>
                <a:avLst/>
                <a:gdLst>
                  <a:gd name="T0" fmla="*/ 22 w 50"/>
                  <a:gd name="T1" fmla="*/ 0 h 50"/>
                  <a:gd name="T2" fmla="*/ 50 w 50"/>
                  <a:gd name="T3" fmla="*/ 29 h 50"/>
                  <a:gd name="T4" fmla="*/ 29 w 50"/>
                  <a:gd name="T5" fmla="*/ 50 h 50"/>
                  <a:gd name="T6" fmla="*/ 0 w 50"/>
                  <a:gd name="T7" fmla="*/ 22 h 50"/>
                  <a:gd name="T8" fmla="*/ 22 w 50"/>
                  <a:gd name="T9" fmla="*/ 0 h 50"/>
                </a:gdLst>
                <a:ahLst/>
                <a:cxnLst>
                  <a:cxn ang="0">
                    <a:pos x="T0" y="T1"/>
                  </a:cxn>
                  <a:cxn ang="0">
                    <a:pos x="T2" y="T3"/>
                  </a:cxn>
                  <a:cxn ang="0">
                    <a:pos x="T4" y="T5"/>
                  </a:cxn>
                  <a:cxn ang="0">
                    <a:pos x="T6" y="T7"/>
                  </a:cxn>
                  <a:cxn ang="0">
                    <a:pos x="T8" y="T9"/>
                  </a:cxn>
                </a:cxnLst>
                <a:rect l="0" t="0" r="r" b="b"/>
                <a:pathLst>
                  <a:path w="50" h="50">
                    <a:moveTo>
                      <a:pt x="22" y="0"/>
                    </a:moveTo>
                    <a:lnTo>
                      <a:pt x="50" y="29"/>
                    </a:lnTo>
                    <a:lnTo>
                      <a:pt x="29" y="50"/>
                    </a:lnTo>
                    <a:lnTo>
                      <a:pt x="0" y="2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2" name="Freeform 191"/>
              <p:cNvSpPr/>
              <p:nvPr/>
            </p:nvSpPr>
            <p:spPr bwMode="auto">
              <a:xfrm>
                <a:off x="7477125" y="73025"/>
                <a:ext cx="74613" cy="79375"/>
              </a:xfrm>
              <a:custGeom>
                <a:avLst/>
                <a:gdLst>
                  <a:gd name="T0" fmla="*/ 29 w 47"/>
                  <a:gd name="T1" fmla="*/ 0 h 50"/>
                  <a:gd name="T2" fmla="*/ 47 w 47"/>
                  <a:gd name="T3" fmla="*/ 22 h 50"/>
                  <a:gd name="T4" fmla="*/ 19 w 47"/>
                  <a:gd name="T5" fmla="*/ 50 h 50"/>
                  <a:gd name="T6" fmla="*/ 0 w 47"/>
                  <a:gd name="T7" fmla="*/ 29 h 50"/>
                  <a:gd name="T8" fmla="*/ 29 w 47"/>
                  <a:gd name="T9" fmla="*/ 0 h 50"/>
                </a:gdLst>
                <a:ahLst/>
                <a:cxnLst>
                  <a:cxn ang="0">
                    <a:pos x="T0" y="T1"/>
                  </a:cxn>
                  <a:cxn ang="0">
                    <a:pos x="T2" y="T3"/>
                  </a:cxn>
                  <a:cxn ang="0">
                    <a:pos x="T4" y="T5"/>
                  </a:cxn>
                  <a:cxn ang="0">
                    <a:pos x="T6" y="T7"/>
                  </a:cxn>
                  <a:cxn ang="0">
                    <a:pos x="T8" y="T9"/>
                  </a:cxn>
                </a:cxnLst>
                <a:rect l="0" t="0" r="r" b="b"/>
                <a:pathLst>
                  <a:path w="47" h="50">
                    <a:moveTo>
                      <a:pt x="29" y="0"/>
                    </a:moveTo>
                    <a:lnTo>
                      <a:pt x="47" y="22"/>
                    </a:lnTo>
                    <a:lnTo>
                      <a:pt x="19" y="50"/>
                    </a:lnTo>
                    <a:lnTo>
                      <a:pt x="0" y="29"/>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3" name="Freeform 192"/>
              <p:cNvSpPr/>
              <p:nvPr/>
            </p:nvSpPr>
            <p:spPr bwMode="auto">
              <a:xfrm>
                <a:off x="7859713" y="9525"/>
                <a:ext cx="76200" cy="60325"/>
              </a:xfrm>
              <a:custGeom>
                <a:avLst/>
                <a:gdLst>
                  <a:gd name="T0" fmla="*/ 22 w 48"/>
                  <a:gd name="T1" fmla="*/ 0 h 38"/>
                  <a:gd name="T2" fmla="*/ 48 w 48"/>
                  <a:gd name="T3" fmla="*/ 12 h 38"/>
                  <a:gd name="T4" fmla="*/ 38 w 48"/>
                  <a:gd name="T5" fmla="*/ 38 h 38"/>
                  <a:gd name="T6" fmla="*/ 0 w 48"/>
                  <a:gd name="T7" fmla="*/ 21 h 38"/>
                  <a:gd name="T8" fmla="*/ 10 w 48"/>
                  <a:gd name="T9" fmla="*/ 0 h 38"/>
                  <a:gd name="T10" fmla="*/ 22 w 48"/>
                  <a:gd name="T11" fmla="*/ 0 h 38"/>
                </a:gdLst>
                <a:ahLst/>
                <a:cxnLst>
                  <a:cxn ang="0">
                    <a:pos x="T0" y="T1"/>
                  </a:cxn>
                  <a:cxn ang="0">
                    <a:pos x="T2" y="T3"/>
                  </a:cxn>
                  <a:cxn ang="0">
                    <a:pos x="T4" y="T5"/>
                  </a:cxn>
                  <a:cxn ang="0">
                    <a:pos x="T6" y="T7"/>
                  </a:cxn>
                  <a:cxn ang="0">
                    <a:pos x="T8" y="T9"/>
                  </a:cxn>
                  <a:cxn ang="0">
                    <a:pos x="T10" y="T11"/>
                  </a:cxn>
                </a:cxnLst>
                <a:rect l="0" t="0" r="r" b="b"/>
                <a:pathLst>
                  <a:path w="48" h="38">
                    <a:moveTo>
                      <a:pt x="22" y="0"/>
                    </a:moveTo>
                    <a:lnTo>
                      <a:pt x="48" y="12"/>
                    </a:lnTo>
                    <a:lnTo>
                      <a:pt x="38" y="38"/>
                    </a:lnTo>
                    <a:lnTo>
                      <a:pt x="0" y="21"/>
                    </a:lnTo>
                    <a:lnTo>
                      <a:pt x="10"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4" name="Freeform 193"/>
              <p:cNvSpPr/>
              <p:nvPr/>
            </p:nvSpPr>
            <p:spPr bwMode="auto">
              <a:xfrm>
                <a:off x="7559675" y="125413"/>
                <a:ext cx="63500" cy="76200"/>
              </a:xfrm>
              <a:custGeom>
                <a:avLst/>
                <a:gdLst>
                  <a:gd name="T0" fmla="*/ 40 w 40"/>
                  <a:gd name="T1" fmla="*/ 12 h 48"/>
                  <a:gd name="T2" fmla="*/ 26 w 40"/>
                  <a:gd name="T3" fmla="*/ 48 h 48"/>
                  <a:gd name="T4" fmla="*/ 0 w 40"/>
                  <a:gd name="T5" fmla="*/ 38 h 48"/>
                  <a:gd name="T6" fmla="*/ 14 w 40"/>
                  <a:gd name="T7" fmla="*/ 0 h 48"/>
                  <a:gd name="T8" fmla="*/ 40 w 40"/>
                  <a:gd name="T9" fmla="*/ 12 h 48"/>
                </a:gdLst>
                <a:ahLst/>
                <a:cxnLst>
                  <a:cxn ang="0">
                    <a:pos x="T0" y="T1"/>
                  </a:cxn>
                  <a:cxn ang="0">
                    <a:pos x="T2" y="T3"/>
                  </a:cxn>
                  <a:cxn ang="0">
                    <a:pos x="T4" y="T5"/>
                  </a:cxn>
                  <a:cxn ang="0">
                    <a:pos x="T6" y="T7"/>
                  </a:cxn>
                  <a:cxn ang="0">
                    <a:pos x="T8" y="T9"/>
                  </a:cxn>
                </a:cxnLst>
                <a:rect l="0" t="0" r="r" b="b"/>
                <a:pathLst>
                  <a:path w="40" h="48">
                    <a:moveTo>
                      <a:pt x="40" y="12"/>
                    </a:moveTo>
                    <a:lnTo>
                      <a:pt x="26" y="48"/>
                    </a:lnTo>
                    <a:lnTo>
                      <a:pt x="0" y="38"/>
                    </a:lnTo>
                    <a:lnTo>
                      <a:pt x="14" y="0"/>
                    </a:lnTo>
                    <a:lnTo>
                      <a:pt x="4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5" name="Freeform 194"/>
              <p:cNvSpPr/>
              <p:nvPr/>
            </p:nvSpPr>
            <p:spPr bwMode="auto">
              <a:xfrm>
                <a:off x="7740650" y="125413"/>
                <a:ext cx="63500" cy="76200"/>
              </a:xfrm>
              <a:custGeom>
                <a:avLst/>
                <a:gdLst>
                  <a:gd name="T0" fmla="*/ 40 w 40"/>
                  <a:gd name="T1" fmla="*/ 36 h 48"/>
                  <a:gd name="T2" fmla="*/ 14 w 40"/>
                  <a:gd name="T3" fmla="*/ 48 h 48"/>
                  <a:gd name="T4" fmla="*/ 0 w 40"/>
                  <a:gd name="T5" fmla="*/ 10 h 48"/>
                  <a:gd name="T6" fmla="*/ 26 w 40"/>
                  <a:gd name="T7" fmla="*/ 0 h 48"/>
                  <a:gd name="T8" fmla="*/ 40 w 40"/>
                  <a:gd name="T9" fmla="*/ 36 h 48"/>
                </a:gdLst>
                <a:ahLst/>
                <a:cxnLst>
                  <a:cxn ang="0">
                    <a:pos x="T0" y="T1"/>
                  </a:cxn>
                  <a:cxn ang="0">
                    <a:pos x="T2" y="T3"/>
                  </a:cxn>
                  <a:cxn ang="0">
                    <a:pos x="T4" y="T5"/>
                  </a:cxn>
                  <a:cxn ang="0">
                    <a:pos x="T6" y="T7"/>
                  </a:cxn>
                  <a:cxn ang="0">
                    <a:pos x="T8" y="T9"/>
                  </a:cxn>
                </a:cxnLst>
                <a:rect l="0" t="0" r="r" b="b"/>
                <a:pathLst>
                  <a:path w="40" h="48">
                    <a:moveTo>
                      <a:pt x="40" y="36"/>
                    </a:moveTo>
                    <a:lnTo>
                      <a:pt x="14" y="48"/>
                    </a:lnTo>
                    <a:lnTo>
                      <a:pt x="0" y="10"/>
                    </a:lnTo>
                    <a:lnTo>
                      <a:pt x="26" y="0"/>
                    </a:lnTo>
                    <a:lnTo>
                      <a:pt x="4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6" name="Freeform 195"/>
              <p:cNvSpPr/>
              <p:nvPr/>
            </p:nvSpPr>
            <p:spPr bwMode="auto">
              <a:xfrm>
                <a:off x="7424738" y="9525"/>
                <a:ext cx="79375" cy="60325"/>
              </a:xfrm>
              <a:custGeom>
                <a:avLst/>
                <a:gdLst>
                  <a:gd name="T0" fmla="*/ 50 w 50"/>
                  <a:gd name="T1" fmla="*/ 24 h 38"/>
                  <a:gd name="T2" fmla="*/ 12 w 50"/>
                  <a:gd name="T3" fmla="*/ 38 h 38"/>
                  <a:gd name="T4" fmla="*/ 0 w 50"/>
                  <a:gd name="T5" fmla="*/ 12 h 38"/>
                  <a:gd name="T6" fmla="*/ 28 w 50"/>
                  <a:gd name="T7" fmla="*/ 0 h 38"/>
                  <a:gd name="T8" fmla="*/ 40 w 50"/>
                  <a:gd name="T9" fmla="*/ 0 h 38"/>
                  <a:gd name="T10" fmla="*/ 50 w 50"/>
                  <a:gd name="T11" fmla="*/ 24 h 38"/>
                </a:gdLst>
                <a:ahLst/>
                <a:cxnLst>
                  <a:cxn ang="0">
                    <a:pos x="T0" y="T1"/>
                  </a:cxn>
                  <a:cxn ang="0">
                    <a:pos x="T2" y="T3"/>
                  </a:cxn>
                  <a:cxn ang="0">
                    <a:pos x="T4" y="T5"/>
                  </a:cxn>
                  <a:cxn ang="0">
                    <a:pos x="T6" y="T7"/>
                  </a:cxn>
                  <a:cxn ang="0">
                    <a:pos x="T8" y="T9"/>
                  </a:cxn>
                  <a:cxn ang="0">
                    <a:pos x="T10" y="T11"/>
                  </a:cxn>
                </a:cxnLst>
                <a:rect l="0" t="0" r="r" b="b"/>
                <a:pathLst>
                  <a:path w="50" h="38">
                    <a:moveTo>
                      <a:pt x="50" y="24"/>
                    </a:moveTo>
                    <a:lnTo>
                      <a:pt x="12" y="38"/>
                    </a:lnTo>
                    <a:lnTo>
                      <a:pt x="0" y="12"/>
                    </a:lnTo>
                    <a:lnTo>
                      <a:pt x="28" y="0"/>
                    </a:lnTo>
                    <a:lnTo>
                      <a:pt x="40" y="0"/>
                    </a:lnTo>
                    <a:lnTo>
                      <a:pt x="5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7" name="Freeform 196"/>
              <p:cNvSpPr/>
              <p:nvPr/>
            </p:nvSpPr>
            <p:spPr bwMode="auto">
              <a:xfrm>
                <a:off x="3749675" y="4130675"/>
                <a:ext cx="274638" cy="447675"/>
              </a:xfrm>
              <a:custGeom>
                <a:avLst/>
                <a:gdLst>
                  <a:gd name="T0" fmla="*/ 173 w 173"/>
                  <a:gd name="T1" fmla="*/ 163 h 282"/>
                  <a:gd name="T2" fmla="*/ 173 w 173"/>
                  <a:gd name="T3" fmla="*/ 0 h 282"/>
                  <a:gd name="T4" fmla="*/ 88 w 173"/>
                  <a:gd name="T5" fmla="*/ 0 h 282"/>
                  <a:gd name="T6" fmla="*/ 0 w 173"/>
                  <a:gd name="T7" fmla="*/ 225 h 282"/>
                  <a:gd name="T8" fmla="*/ 126 w 173"/>
                  <a:gd name="T9" fmla="*/ 282 h 282"/>
                  <a:gd name="T10" fmla="*/ 173 w 173"/>
                  <a:gd name="T11" fmla="*/ 163 h 282"/>
                </a:gdLst>
                <a:ahLst/>
                <a:cxnLst>
                  <a:cxn ang="0">
                    <a:pos x="T0" y="T1"/>
                  </a:cxn>
                  <a:cxn ang="0">
                    <a:pos x="T2" y="T3"/>
                  </a:cxn>
                  <a:cxn ang="0">
                    <a:pos x="T4" y="T5"/>
                  </a:cxn>
                  <a:cxn ang="0">
                    <a:pos x="T6" y="T7"/>
                  </a:cxn>
                  <a:cxn ang="0">
                    <a:pos x="T8" y="T9"/>
                  </a:cxn>
                  <a:cxn ang="0">
                    <a:pos x="T10" y="T11"/>
                  </a:cxn>
                </a:cxnLst>
                <a:rect l="0" t="0" r="r" b="b"/>
                <a:pathLst>
                  <a:path w="173" h="282">
                    <a:moveTo>
                      <a:pt x="173" y="163"/>
                    </a:moveTo>
                    <a:lnTo>
                      <a:pt x="173" y="0"/>
                    </a:lnTo>
                    <a:lnTo>
                      <a:pt x="88" y="0"/>
                    </a:lnTo>
                    <a:lnTo>
                      <a:pt x="0" y="225"/>
                    </a:lnTo>
                    <a:lnTo>
                      <a:pt x="126" y="282"/>
                    </a:lnTo>
                    <a:lnTo>
                      <a:pt x="173"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8" name="Freeform 197"/>
              <p:cNvSpPr/>
              <p:nvPr/>
            </p:nvSpPr>
            <p:spPr bwMode="auto">
              <a:xfrm>
                <a:off x="4043363" y="4130675"/>
                <a:ext cx="52388" cy="139700"/>
              </a:xfrm>
              <a:custGeom>
                <a:avLst/>
                <a:gdLst>
                  <a:gd name="T0" fmla="*/ 0 w 14"/>
                  <a:gd name="T1" fmla="*/ 37 h 37"/>
                  <a:gd name="T2" fmla="*/ 13 w 14"/>
                  <a:gd name="T3" fmla="*/ 1 h 37"/>
                  <a:gd name="T4" fmla="*/ 14 w 14"/>
                  <a:gd name="T5" fmla="*/ 0 h 37"/>
                  <a:gd name="T6" fmla="*/ 0 w 14"/>
                  <a:gd name="T7" fmla="*/ 0 h 37"/>
                  <a:gd name="T8" fmla="*/ 0 w 14"/>
                  <a:gd name="T9" fmla="*/ 37 h 37"/>
                </a:gdLst>
                <a:ahLst/>
                <a:cxnLst>
                  <a:cxn ang="0">
                    <a:pos x="T0" y="T1"/>
                  </a:cxn>
                  <a:cxn ang="0">
                    <a:pos x="T2" y="T3"/>
                  </a:cxn>
                  <a:cxn ang="0">
                    <a:pos x="T4" y="T5"/>
                  </a:cxn>
                  <a:cxn ang="0">
                    <a:pos x="T6" y="T7"/>
                  </a:cxn>
                  <a:cxn ang="0">
                    <a:pos x="T8" y="T9"/>
                  </a:cxn>
                </a:cxnLst>
                <a:rect l="0" t="0" r="r" b="b"/>
                <a:pathLst>
                  <a:path w="14" h="37">
                    <a:moveTo>
                      <a:pt x="0" y="37"/>
                    </a:moveTo>
                    <a:cubicBezTo>
                      <a:pt x="12" y="30"/>
                      <a:pt x="13" y="13"/>
                      <a:pt x="13" y="1"/>
                    </a:cubicBezTo>
                    <a:cubicBezTo>
                      <a:pt x="13" y="0"/>
                      <a:pt x="13" y="0"/>
                      <a:pt x="14"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19" name="Freeform 198"/>
              <p:cNvSpPr/>
              <p:nvPr/>
            </p:nvSpPr>
            <p:spPr bwMode="auto">
              <a:xfrm>
                <a:off x="4043363" y="4130675"/>
                <a:ext cx="277813" cy="447675"/>
              </a:xfrm>
              <a:custGeom>
                <a:avLst/>
                <a:gdLst>
                  <a:gd name="T0" fmla="*/ 17 w 74"/>
                  <a:gd name="T1" fmla="*/ 0 h 119"/>
                  <a:gd name="T2" fmla="*/ 18 w 74"/>
                  <a:gd name="T3" fmla="*/ 1 h 119"/>
                  <a:gd name="T4" fmla="*/ 0 w 74"/>
                  <a:gd name="T5" fmla="*/ 42 h 119"/>
                  <a:gd name="T6" fmla="*/ 0 w 74"/>
                  <a:gd name="T7" fmla="*/ 69 h 119"/>
                  <a:gd name="T8" fmla="*/ 20 w 74"/>
                  <a:gd name="T9" fmla="*/ 119 h 119"/>
                  <a:gd name="T10" fmla="*/ 74 w 74"/>
                  <a:gd name="T11" fmla="*/ 95 h 119"/>
                  <a:gd name="T12" fmla="*/ 36 w 74"/>
                  <a:gd name="T13" fmla="*/ 0 h 119"/>
                  <a:gd name="T14" fmla="*/ 17 w 74"/>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19">
                    <a:moveTo>
                      <a:pt x="17" y="0"/>
                    </a:moveTo>
                    <a:cubicBezTo>
                      <a:pt x="18" y="0"/>
                      <a:pt x="18" y="0"/>
                      <a:pt x="18" y="1"/>
                    </a:cubicBezTo>
                    <a:cubicBezTo>
                      <a:pt x="17" y="16"/>
                      <a:pt x="16" y="35"/>
                      <a:pt x="0" y="42"/>
                    </a:cubicBezTo>
                    <a:cubicBezTo>
                      <a:pt x="0" y="69"/>
                      <a:pt x="0" y="69"/>
                      <a:pt x="0" y="69"/>
                    </a:cubicBezTo>
                    <a:cubicBezTo>
                      <a:pt x="20" y="119"/>
                      <a:pt x="20" y="119"/>
                      <a:pt x="20" y="119"/>
                    </a:cubicBezTo>
                    <a:cubicBezTo>
                      <a:pt x="74" y="95"/>
                      <a:pt x="74" y="95"/>
                      <a:pt x="74" y="95"/>
                    </a:cubicBezTo>
                    <a:cubicBezTo>
                      <a:pt x="36" y="0"/>
                      <a:pt x="36" y="0"/>
                      <a:pt x="36" y="0"/>
                    </a:cubicBez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0" name="Freeform 199"/>
              <p:cNvSpPr/>
              <p:nvPr/>
            </p:nvSpPr>
            <p:spPr bwMode="auto">
              <a:xfrm>
                <a:off x="3889375" y="4078288"/>
                <a:ext cx="288925" cy="36513"/>
              </a:xfrm>
              <a:custGeom>
                <a:avLst/>
                <a:gdLst>
                  <a:gd name="T0" fmla="*/ 182 w 182"/>
                  <a:gd name="T1" fmla="*/ 0 h 23"/>
                  <a:gd name="T2" fmla="*/ 0 w 182"/>
                  <a:gd name="T3" fmla="*/ 0 h 23"/>
                  <a:gd name="T4" fmla="*/ 0 w 182"/>
                  <a:gd name="T5" fmla="*/ 23 h 23"/>
                  <a:gd name="T6" fmla="*/ 85 w 182"/>
                  <a:gd name="T7" fmla="*/ 23 h 23"/>
                  <a:gd name="T8" fmla="*/ 97 w 182"/>
                  <a:gd name="T9" fmla="*/ 23 h 23"/>
                  <a:gd name="T10" fmla="*/ 182 w 182"/>
                  <a:gd name="T11" fmla="*/ 23 h 23"/>
                  <a:gd name="T12" fmla="*/ 182 w 1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82" h="23">
                    <a:moveTo>
                      <a:pt x="182" y="0"/>
                    </a:moveTo>
                    <a:lnTo>
                      <a:pt x="0" y="0"/>
                    </a:lnTo>
                    <a:lnTo>
                      <a:pt x="0" y="23"/>
                    </a:lnTo>
                    <a:lnTo>
                      <a:pt x="85" y="23"/>
                    </a:lnTo>
                    <a:lnTo>
                      <a:pt x="97" y="23"/>
                    </a:lnTo>
                    <a:lnTo>
                      <a:pt x="182" y="23"/>
                    </a:lnTo>
                    <a:lnTo>
                      <a:pt x="18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1" name="Freeform 200"/>
              <p:cNvSpPr>
                <a:spLocks noEditPoints="1"/>
              </p:cNvSpPr>
              <p:nvPr/>
            </p:nvSpPr>
            <p:spPr bwMode="auto">
              <a:xfrm>
                <a:off x="5154613" y="5106988"/>
                <a:ext cx="471488" cy="236538"/>
              </a:xfrm>
              <a:custGeom>
                <a:avLst/>
                <a:gdLst>
                  <a:gd name="T0" fmla="*/ 108 w 126"/>
                  <a:gd name="T1" fmla="*/ 44 h 63"/>
                  <a:gd name="T2" fmla="*/ 126 w 126"/>
                  <a:gd name="T3" fmla="*/ 22 h 63"/>
                  <a:gd name="T4" fmla="*/ 108 w 126"/>
                  <a:gd name="T5" fmla="*/ 0 h 63"/>
                  <a:gd name="T6" fmla="*/ 108 w 126"/>
                  <a:gd name="T7" fmla="*/ 10 h 63"/>
                  <a:gd name="T8" fmla="*/ 116 w 126"/>
                  <a:gd name="T9" fmla="*/ 22 h 63"/>
                  <a:gd name="T10" fmla="*/ 108 w 126"/>
                  <a:gd name="T11" fmla="*/ 34 h 63"/>
                  <a:gd name="T12" fmla="*/ 108 w 126"/>
                  <a:gd name="T13" fmla="*/ 44 h 63"/>
                  <a:gd name="T14" fmla="*/ 53 w 126"/>
                  <a:gd name="T15" fmla="*/ 63 h 63"/>
                  <a:gd name="T16" fmla="*/ 94 w 126"/>
                  <a:gd name="T17" fmla="*/ 42 h 63"/>
                  <a:gd name="T18" fmla="*/ 104 w 126"/>
                  <a:gd name="T19" fmla="*/ 45 h 63"/>
                  <a:gd name="T20" fmla="*/ 108 w 126"/>
                  <a:gd name="T21" fmla="*/ 44 h 63"/>
                  <a:gd name="T22" fmla="*/ 108 w 126"/>
                  <a:gd name="T23" fmla="*/ 34 h 63"/>
                  <a:gd name="T24" fmla="*/ 104 w 126"/>
                  <a:gd name="T25" fmla="*/ 35 h 63"/>
                  <a:gd name="T26" fmla="*/ 100 w 126"/>
                  <a:gd name="T27" fmla="*/ 34 h 63"/>
                  <a:gd name="T28" fmla="*/ 106 w 126"/>
                  <a:gd name="T29" fmla="*/ 10 h 63"/>
                  <a:gd name="T30" fmla="*/ 106 w 126"/>
                  <a:gd name="T31" fmla="*/ 10 h 63"/>
                  <a:gd name="T32" fmla="*/ 106 w 126"/>
                  <a:gd name="T33" fmla="*/ 10 h 63"/>
                  <a:gd name="T34" fmla="*/ 108 w 126"/>
                  <a:gd name="T35" fmla="*/ 10 h 63"/>
                  <a:gd name="T36" fmla="*/ 108 w 126"/>
                  <a:gd name="T37" fmla="*/ 0 h 63"/>
                  <a:gd name="T38" fmla="*/ 105 w 126"/>
                  <a:gd name="T39" fmla="*/ 0 h 63"/>
                  <a:gd name="T40" fmla="*/ 105 w 126"/>
                  <a:gd name="T41" fmla="*/ 0 h 63"/>
                  <a:gd name="T42" fmla="*/ 0 w 126"/>
                  <a:gd name="T43" fmla="*/ 0 h 63"/>
                  <a:gd name="T44" fmla="*/ 0 w 126"/>
                  <a:gd name="T45" fmla="*/ 10 h 63"/>
                  <a:gd name="T46" fmla="*/ 53 w 126"/>
                  <a:gd name="T4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63">
                    <a:moveTo>
                      <a:pt x="108" y="44"/>
                    </a:moveTo>
                    <a:cubicBezTo>
                      <a:pt x="118" y="42"/>
                      <a:pt x="126" y="33"/>
                      <a:pt x="126" y="22"/>
                    </a:cubicBezTo>
                    <a:cubicBezTo>
                      <a:pt x="126" y="11"/>
                      <a:pt x="118" y="2"/>
                      <a:pt x="108" y="0"/>
                    </a:cubicBezTo>
                    <a:cubicBezTo>
                      <a:pt x="108" y="10"/>
                      <a:pt x="108" y="10"/>
                      <a:pt x="108" y="10"/>
                    </a:cubicBezTo>
                    <a:cubicBezTo>
                      <a:pt x="113" y="12"/>
                      <a:pt x="116" y="17"/>
                      <a:pt x="116" y="22"/>
                    </a:cubicBezTo>
                    <a:cubicBezTo>
                      <a:pt x="116" y="28"/>
                      <a:pt x="113" y="32"/>
                      <a:pt x="108" y="34"/>
                    </a:cubicBezTo>
                    <a:lnTo>
                      <a:pt x="108" y="44"/>
                    </a:lnTo>
                    <a:close/>
                    <a:moveTo>
                      <a:pt x="53" y="63"/>
                    </a:moveTo>
                    <a:cubicBezTo>
                      <a:pt x="70" y="63"/>
                      <a:pt x="85" y="55"/>
                      <a:pt x="94" y="42"/>
                    </a:cubicBezTo>
                    <a:cubicBezTo>
                      <a:pt x="97" y="44"/>
                      <a:pt x="100" y="45"/>
                      <a:pt x="104" y="45"/>
                    </a:cubicBezTo>
                    <a:cubicBezTo>
                      <a:pt x="105" y="45"/>
                      <a:pt x="107" y="44"/>
                      <a:pt x="108" y="44"/>
                    </a:cubicBezTo>
                    <a:cubicBezTo>
                      <a:pt x="108" y="34"/>
                      <a:pt x="108" y="34"/>
                      <a:pt x="108" y="34"/>
                    </a:cubicBezTo>
                    <a:cubicBezTo>
                      <a:pt x="107" y="35"/>
                      <a:pt x="105" y="35"/>
                      <a:pt x="104" y="35"/>
                    </a:cubicBezTo>
                    <a:cubicBezTo>
                      <a:pt x="102" y="35"/>
                      <a:pt x="101" y="35"/>
                      <a:pt x="100" y="34"/>
                    </a:cubicBezTo>
                    <a:cubicBezTo>
                      <a:pt x="103" y="27"/>
                      <a:pt x="106" y="18"/>
                      <a:pt x="106" y="10"/>
                    </a:cubicBezTo>
                    <a:cubicBezTo>
                      <a:pt x="106" y="10"/>
                      <a:pt x="106" y="10"/>
                      <a:pt x="106" y="10"/>
                    </a:cubicBezTo>
                    <a:cubicBezTo>
                      <a:pt x="106" y="10"/>
                      <a:pt x="106" y="10"/>
                      <a:pt x="106" y="10"/>
                    </a:cubicBezTo>
                    <a:cubicBezTo>
                      <a:pt x="106" y="10"/>
                      <a:pt x="107" y="10"/>
                      <a:pt x="108" y="10"/>
                    </a:cubicBezTo>
                    <a:cubicBezTo>
                      <a:pt x="108" y="0"/>
                      <a:pt x="108" y="0"/>
                      <a:pt x="108" y="0"/>
                    </a:cubicBezTo>
                    <a:cubicBezTo>
                      <a:pt x="107" y="0"/>
                      <a:pt x="106" y="0"/>
                      <a:pt x="105" y="0"/>
                    </a:cubicBezTo>
                    <a:cubicBezTo>
                      <a:pt x="105" y="0"/>
                      <a:pt x="105" y="0"/>
                      <a:pt x="105" y="0"/>
                    </a:cubicBezTo>
                    <a:cubicBezTo>
                      <a:pt x="0" y="0"/>
                      <a:pt x="0" y="0"/>
                      <a:pt x="0" y="0"/>
                    </a:cubicBezTo>
                    <a:cubicBezTo>
                      <a:pt x="0" y="3"/>
                      <a:pt x="0" y="6"/>
                      <a:pt x="0" y="10"/>
                    </a:cubicBezTo>
                    <a:cubicBezTo>
                      <a:pt x="0" y="39"/>
                      <a:pt x="23" y="63"/>
                      <a:pt x="53" y="63"/>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2" name="Rectangle 201"/>
              <p:cNvSpPr>
                <a:spLocks noChangeArrowheads="1"/>
              </p:cNvSpPr>
              <p:nvPr/>
            </p:nvSpPr>
            <p:spPr bwMode="auto">
              <a:xfrm>
                <a:off x="5154613" y="5362575"/>
                <a:ext cx="427038" cy="3810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3" name="Freeform 202"/>
              <p:cNvSpPr/>
              <p:nvPr/>
            </p:nvSpPr>
            <p:spPr bwMode="auto">
              <a:xfrm>
                <a:off x="5251450" y="4897438"/>
                <a:ext cx="74613" cy="195263"/>
              </a:xfrm>
              <a:custGeom>
                <a:avLst/>
                <a:gdLst>
                  <a:gd name="T0" fmla="*/ 7 w 20"/>
                  <a:gd name="T1" fmla="*/ 39 h 52"/>
                  <a:gd name="T2" fmla="*/ 10 w 20"/>
                  <a:gd name="T3" fmla="*/ 50 h 52"/>
                  <a:gd name="T4" fmla="*/ 18 w 20"/>
                  <a:gd name="T5" fmla="*/ 32 h 52"/>
                  <a:gd name="T6" fmla="*/ 13 w 20"/>
                  <a:gd name="T7" fmla="*/ 21 h 52"/>
                  <a:gd name="T8" fmla="*/ 13 w 20"/>
                  <a:gd name="T9" fmla="*/ 13 h 52"/>
                  <a:gd name="T10" fmla="*/ 7 w 20"/>
                  <a:gd name="T11" fmla="*/ 4 h 52"/>
                  <a:gd name="T12" fmla="*/ 2 w 20"/>
                  <a:gd name="T13" fmla="*/ 22 h 52"/>
                  <a:gd name="T14" fmla="*/ 7 w 20"/>
                  <a:gd name="T15" fmla="*/ 3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39"/>
                    </a:moveTo>
                    <a:cubicBezTo>
                      <a:pt x="0" y="42"/>
                      <a:pt x="3" y="52"/>
                      <a:pt x="10" y="50"/>
                    </a:cubicBezTo>
                    <a:cubicBezTo>
                      <a:pt x="18" y="47"/>
                      <a:pt x="20" y="39"/>
                      <a:pt x="18" y="32"/>
                    </a:cubicBezTo>
                    <a:cubicBezTo>
                      <a:pt x="17" y="28"/>
                      <a:pt x="15" y="24"/>
                      <a:pt x="13" y="21"/>
                    </a:cubicBezTo>
                    <a:cubicBezTo>
                      <a:pt x="12" y="19"/>
                      <a:pt x="10" y="15"/>
                      <a:pt x="13" y="13"/>
                    </a:cubicBezTo>
                    <a:cubicBezTo>
                      <a:pt x="19" y="9"/>
                      <a:pt x="13" y="0"/>
                      <a:pt x="7" y="4"/>
                    </a:cubicBezTo>
                    <a:cubicBezTo>
                      <a:pt x="1" y="8"/>
                      <a:pt x="0" y="15"/>
                      <a:pt x="2" y="22"/>
                    </a:cubicBezTo>
                    <a:cubicBezTo>
                      <a:pt x="3" y="25"/>
                      <a:pt x="12" y="38"/>
                      <a:pt x="7" y="3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4" name="Freeform 203"/>
              <p:cNvSpPr/>
              <p:nvPr/>
            </p:nvSpPr>
            <p:spPr bwMode="auto">
              <a:xfrm>
                <a:off x="5360988" y="4897438"/>
                <a:ext cx="77788" cy="195263"/>
              </a:xfrm>
              <a:custGeom>
                <a:avLst/>
                <a:gdLst>
                  <a:gd name="T0" fmla="*/ 8 w 21"/>
                  <a:gd name="T1" fmla="*/ 39 h 52"/>
                  <a:gd name="T2" fmla="*/ 11 w 21"/>
                  <a:gd name="T3" fmla="*/ 50 h 52"/>
                  <a:gd name="T4" fmla="*/ 19 w 21"/>
                  <a:gd name="T5" fmla="*/ 32 h 52"/>
                  <a:gd name="T6" fmla="*/ 14 w 21"/>
                  <a:gd name="T7" fmla="*/ 21 h 52"/>
                  <a:gd name="T8" fmla="*/ 14 w 21"/>
                  <a:gd name="T9" fmla="*/ 13 h 52"/>
                  <a:gd name="T10" fmla="*/ 8 w 21"/>
                  <a:gd name="T11" fmla="*/ 4 h 52"/>
                  <a:gd name="T12" fmla="*/ 3 w 21"/>
                  <a:gd name="T13" fmla="*/ 22 h 52"/>
                  <a:gd name="T14" fmla="*/ 8 w 21"/>
                  <a:gd name="T15" fmla="*/ 3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8" y="39"/>
                    </a:moveTo>
                    <a:cubicBezTo>
                      <a:pt x="1" y="42"/>
                      <a:pt x="4" y="52"/>
                      <a:pt x="11" y="50"/>
                    </a:cubicBezTo>
                    <a:cubicBezTo>
                      <a:pt x="18" y="47"/>
                      <a:pt x="21" y="39"/>
                      <a:pt x="19" y="32"/>
                    </a:cubicBezTo>
                    <a:cubicBezTo>
                      <a:pt x="18" y="28"/>
                      <a:pt x="16" y="24"/>
                      <a:pt x="14" y="21"/>
                    </a:cubicBezTo>
                    <a:cubicBezTo>
                      <a:pt x="13" y="19"/>
                      <a:pt x="11" y="15"/>
                      <a:pt x="14" y="13"/>
                    </a:cubicBezTo>
                    <a:cubicBezTo>
                      <a:pt x="20" y="9"/>
                      <a:pt x="14" y="0"/>
                      <a:pt x="8" y="4"/>
                    </a:cubicBezTo>
                    <a:cubicBezTo>
                      <a:pt x="2" y="8"/>
                      <a:pt x="0" y="15"/>
                      <a:pt x="3" y="22"/>
                    </a:cubicBezTo>
                    <a:cubicBezTo>
                      <a:pt x="4" y="25"/>
                      <a:pt x="13" y="38"/>
                      <a:pt x="8" y="3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5" name="Oval 204"/>
              <p:cNvSpPr>
                <a:spLocks noChangeArrowheads="1"/>
              </p:cNvSpPr>
              <p:nvPr/>
            </p:nvSpPr>
            <p:spPr bwMode="auto">
              <a:xfrm>
                <a:off x="4910138" y="3492500"/>
                <a:ext cx="157163"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6" name="Freeform 205"/>
              <p:cNvSpPr/>
              <p:nvPr/>
            </p:nvSpPr>
            <p:spPr bwMode="auto">
              <a:xfrm>
                <a:off x="4492625" y="3638550"/>
                <a:ext cx="758825" cy="588963"/>
              </a:xfrm>
              <a:custGeom>
                <a:avLst/>
                <a:gdLst>
                  <a:gd name="T0" fmla="*/ 383 w 478"/>
                  <a:gd name="T1" fmla="*/ 76 h 371"/>
                  <a:gd name="T2" fmla="*/ 331 w 478"/>
                  <a:gd name="T3" fmla="*/ 35 h 371"/>
                  <a:gd name="T4" fmla="*/ 242 w 478"/>
                  <a:gd name="T5" fmla="*/ 0 h 371"/>
                  <a:gd name="T6" fmla="*/ 133 w 478"/>
                  <a:gd name="T7" fmla="*/ 0 h 371"/>
                  <a:gd name="T8" fmla="*/ 78 w 478"/>
                  <a:gd name="T9" fmla="*/ 118 h 371"/>
                  <a:gd name="T10" fmla="*/ 64 w 478"/>
                  <a:gd name="T11" fmla="*/ 114 h 371"/>
                  <a:gd name="T12" fmla="*/ 59 w 478"/>
                  <a:gd name="T13" fmla="*/ 128 h 371"/>
                  <a:gd name="T14" fmla="*/ 57 w 478"/>
                  <a:gd name="T15" fmla="*/ 132 h 371"/>
                  <a:gd name="T16" fmla="*/ 55 w 478"/>
                  <a:gd name="T17" fmla="*/ 137 h 371"/>
                  <a:gd name="T18" fmla="*/ 38 w 478"/>
                  <a:gd name="T19" fmla="*/ 130 h 371"/>
                  <a:gd name="T20" fmla="*/ 0 w 478"/>
                  <a:gd name="T21" fmla="*/ 220 h 371"/>
                  <a:gd name="T22" fmla="*/ 90 w 478"/>
                  <a:gd name="T23" fmla="*/ 258 h 371"/>
                  <a:gd name="T24" fmla="*/ 97 w 478"/>
                  <a:gd name="T25" fmla="*/ 260 h 371"/>
                  <a:gd name="T26" fmla="*/ 97 w 478"/>
                  <a:gd name="T27" fmla="*/ 258 h 371"/>
                  <a:gd name="T28" fmla="*/ 135 w 478"/>
                  <a:gd name="T29" fmla="*/ 170 h 371"/>
                  <a:gd name="T30" fmla="*/ 119 w 478"/>
                  <a:gd name="T31" fmla="*/ 163 h 371"/>
                  <a:gd name="T32" fmla="*/ 121 w 478"/>
                  <a:gd name="T33" fmla="*/ 159 h 371"/>
                  <a:gd name="T34" fmla="*/ 123 w 478"/>
                  <a:gd name="T35" fmla="*/ 154 h 371"/>
                  <a:gd name="T36" fmla="*/ 128 w 478"/>
                  <a:gd name="T37" fmla="*/ 140 h 371"/>
                  <a:gd name="T38" fmla="*/ 114 w 478"/>
                  <a:gd name="T39" fmla="*/ 135 h 371"/>
                  <a:gd name="T40" fmla="*/ 156 w 478"/>
                  <a:gd name="T41" fmla="*/ 38 h 371"/>
                  <a:gd name="T42" fmla="*/ 227 w 478"/>
                  <a:gd name="T43" fmla="*/ 38 h 371"/>
                  <a:gd name="T44" fmla="*/ 178 w 478"/>
                  <a:gd name="T45" fmla="*/ 175 h 371"/>
                  <a:gd name="T46" fmla="*/ 166 w 478"/>
                  <a:gd name="T47" fmla="*/ 251 h 371"/>
                  <a:gd name="T48" fmla="*/ 145 w 478"/>
                  <a:gd name="T49" fmla="*/ 253 h 371"/>
                  <a:gd name="T50" fmla="*/ 135 w 478"/>
                  <a:gd name="T51" fmla="*/ 277 h 371"/>
                  <a:gd name="T52" fmla="*/ 130 w 478"/>
                  <a:gd name="T53" fmla="*/ 286 h 371"/>
                  <a:gd name="T54" fmla="*/ 121 w 478"/>
                  <a:gd name="T55" fmla="*/ 282 h 371"/>
                  <a:gd name="T56" fmla="*/ 64 w 478"/>
                  <a:gd name="T57" fmla="*/ 260 h 371"/>
                  <a:gd name="T58" fmla="*/ 57 w 478"/>
                  <a:gd name="T59" fmla="*/ 260 h 371"/>
                  <a:gd name="T60" fmla="*/ 59 w 478"/>
                  <a:gd name="T61" fmla="*/ 310 h 371"/>
                  <a:gd name="T62" fmla="*/ 208 w 478"/>
                  <a:gd name="T63" fmla="*/ 298 h 371"/>
                  <a:gd name="T64" fmla="*/ 225 w 478"/>
                  <a:gd name="T65" fmla="*/ 208 h 371"/>
                  <a:gd name="T66" fmla="*/ 227 w 478"/>
                  <a:gd name="T67" fmla="*/ 211 h 371"/>
                  <a:gd name="T68" fmla="*/ 286 w 478"/>
                  <a:gd name="T69" fmla="*/ 253 h 371"/>
                  <a:gd name="T70" fmla="*/ 291 w 478"/>
                  <a:gd name="T71" fmla="*/ 371 h 371"/>
                  <a:gd name="T72" fmla="*/ 341 w 478"/>
                  <a:gd name="T73" fmla="*/ 369 h 371"/>
                  <a:gd name="T74" fmla="*/ 334 w 478"/>
                  <a:gd name="T75" fmla="*/ 227 h 371"/>
                  <a:gd name="T76" fmla="*/ 263 w 478"/>
                  <a:gd name="T77" fmla="*/ 175 h 371"/>
                  <a:gd name="T78" fmla="*/ 315 w 478"/>
                  <a:gd name="T79" fmla="*/ 69 h 371"/>
                  <a:gd name="T80" fmla="*/ 383 w 478"/>
                  <a:gd name="T81" fmla="*/ 123 h 371"/>
                  <a:gd name="T82" fmla="*/ 478 w 478"/>
                  <a:gd name="T83" fmla="*/ 43 h 371"/>
                  <a:gd name="T84" fmla="*/ 454 w 478"/>
                  <a:gd name="T85" fmla="*/ 14 h 371"/>
                  <a:gd name="T86" fmla="*/ 383 w 478"/>
                  <a:gd name="T87" fmla="*/ 7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8" h="371">
                    <a:moveTo>
                      <a:pt x="383" y="76"/>
                    </a:moveTo>
                    <a:lnTo>
                      <a:pt x="331" y="35"/>
                    </a:lnTo>
                    <a:lnTo>
                      <a:pt x="242" y="0"/>
                    </a:lnTo>
                    <a:lnTo>
                      <a:pt x="133" y="0"/>
                    </a:lnTo>
                    <a:lnTo>
                      <a:pt x="78" y="118"/>
                    </a:lnTo>
                    <a:lnTo>
                      <a:pt x="64" y="114"/>
                    </a:lnTo>
                    <a:lnTo>
                      <a:pt x="59" y="128"/>
                    </a:lnTo>
                    <a:lnTo>
                      <a:pt x="57" y="132"/>
                    </a:lnTo>
                    <a:lnTo>
                      <a:pt x="55" y="137"/>
                    </a:lnTo>
                    <a:lnTo>
                      <a:pt x="38" y="130"/>
                    </a:lnTo>
                    <a:lnTo>
                      <a:pt x="0" y="220"/>
                    </a:lnTo>
                    <a:lnTo>
                      <a:pt x="90" y="258"/>
                    </a:lnTo>
                    <a:lnTo>
                      <a:pt x="97" y="260"/>
                    </a:lnTo>
                    <a:lnTo>
                      <a:pt x="97" y="258"/>
                    </a:lnTo>
                    <a:lnTo>
                      <a:pt x="135" y="170"/>
                    </a:lnTo>
                    <a:lnTo>
                      <a:pt x="119" y="163"/>
                    </a:lnTo>
                    <a:lnTo>
                      <a:pt x="121" y="159"/>
                    </a:lnTo>
                    <a:lnTo>
                      <a:pt x="123" y="154"/>
                    </a:lnTo>
                    <a:lnTo>
                      <a:pt x="128" y="140"/>
                    </a:lnTo>
                    <a:lnTo>
                      <a:pt x="114" y="135"/>
                    </a:lnTo>
                    <a:lnTo>
                      <a:pt x="156" y="38"/>
                    </a:lnTo>
                    <a:lnTo>
                      <a:pt x="227" y="38"/>
                    </a:lnTo>
                    <a:lnTo>
                      <a:pt x="178" y="175"/>
                    </a:lnTo>
                    <a:lnTo>
                      <a:pt x="166" y="251"/>
                    </a:lnTo>
                    <a:lnTo>
                      <a:pt x="145" y="253"/>
                    </a:lnTo>
                    <a:lnTo>
                      <a:pt x="135" y="277"/>
                    </a:lnTo>
                    <a:lnTo>
                      <a:pt x="130" y="286"/>
                    </a:lnTo>
                    <a:lnTo>
                      <a:pt x="121" y="282"/>
                    </a:lnTo>
                    <a:lnTo>
                      <a:pt x="64" y="260"/>
                    </a:lnTo>
                    <a:lnTo>
                      <a:pt x="57" y="260"/>
                    </a:lnTo>
                    <a:lnTo>
                      <a:pt x="59" y="310"/>
                    </a:lnTo>
                    <a:lnTo>
                      <a:pt x="208" y="298"/>
                    </a:lnTo>
                    <a:lnTo>
                      <a:pt x="225" y="208"/>
                    </a:lnTo>
                    <a:lnTo>
                      <a:pt x="227" y="211"/>
                    </a:lnTo>
                    <a:lnTo>
                      <a:pt x="286" y="253"/>
                    </a:lnTo>
                    <a:lnTo>
                      <a:pt x="291" y="371"/>
                    </a:lnTo>
                    <a:lnTo>
                      <a:pt x="341" y="369"/>
                    </a:lnTo>
                    <a:lnTo>
                      <a:pt x="334" y="227"/>
                    </a:lnTo>
                    <a:lnTo>
                      <a:pt x="263" y="175"/>
                    </a:lnTo>
                    <a:lnTo>
                      <a:pt x="315" y="69"/>
                    </a:lnTo>
                    <a:lnTo>
                      <a:pt x="383" y="123"/>
                    </a:lnTo>
                    <a:lnTo>
                      <a:pt x="478" y="43"/>
                    </a:lnTo>
                    <a:lnTo>
                      <a:pt x="454" y="14"/>
                    </a:lnTo>
                    <a:lnTo>
                      <a:pt x="383"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7" name="Freeform 206"/>
              <p:cNvSpPr/>
              <p:nvPr/>
            </p:nvSpPr>
            <p:spPr bwMode="auto">
              <a:xfrm>
                <a:off x="4451350" y="3825875"/>
                <a:ext cx="82550" cy="153988"/>
              </a:xfrm>
              <a:custGeom>
                <a:avLst/>
                <a:gdLst>
                  <a:gd name="T0" fmla="*/ 0 w 52"/>
                  <a:gd name="T1" fmla="*/ 90 h 97"/>
                  <a:gd name="T2" fmla="*/ 38 w 52"/>
                  <a:gd name="T3" fmla="*/ 0 h 97"/>
                  <a:gd name="T4" fmla="*/ 52 w 52"/>
                  <a:gd name="T5" fmla="*/ 7 h 97"/>
                  <a:gd name="T6" fmla="*/ 15 w 52"/>
                  <a:gd name="T7" fmla="*/ 97 h 97"/>
                  <a:gd name="T8" fmla="*/ 0 w 52"/>
                  <a:gd name="T9" fmla="*/ 90 h 97"/>
                </a:gdLst>
                <a:ahLst/>
                <a:cxnLst>
                  <a:cxn ang="0">
                    <a:pos x="T0" y="T1"/>
                  </a:cxn>
                  <a:cxn ang="0">
                    <a:pos x="T2" y="T3"/>
                  </a:cxn>
                  <a:cxn ang="0">
                    <a:pos x="T4" y="T5"/>
                  </a:cxn>
                  <a:cxn ang="0">
                    <a:pos x="T6" y="T7"/>
                  </a:cxn>
                  <a:cxn ang="0">
                    <a:pos x="T8" y="T9"/>
                  </a:cxn>
                </a:cxnLst>
                <a:rect l="0" t="0" r="r" b="b"/>
                <a:pathLst>
                  <a:path w="52" h="97">
                    <a:moveTo>
                      <a:pt x="0" y="90"/>
                    </a:moveTo>
                    <a:lnTo>
                      <a:pt x="38" y="0"/>
                    </a:lnTo>
                    <a:lnTo>
                      <a:pt x="52" y="7"/>
                    </a:lnTo>
                    <a:lnTo>
                      <a:pt x="15" y="97"/>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8" name="Freeform 207"/>
              <p:cNvSpPr/>
              <p:nvPr/>
            </p:nvSpPr>
            <p:spPr bwMode="auto">
              <a:xfrm>
                <a:off x="4665663" y="3916363"/>
                <a:ext cx="82550" cy="153988"/>
              </a:xfrm>
              <a:custGeom>
                <a:avLst/>
                <a:gdLst>
                  <a:gd name="T0" fmla="*/ 24 w 52"/>
                  <a:gd name="T1" fmla="*/ 78 h 97"/>
                  <a:gd name="T2" fmla="*/ 52 w 52"/>
                  <a:gd name="T3" fmla="*/ 7 h 97"/>
                  <a:gd name="T4" fmla="*/ 38 w 52"/>
                  <a:gd name="T5" fmla="*/ 0 h 97"/>
                  <a:gd name="T6" fmla="*/ 5 w 52"/>
                  <a:gd name="T7" fmla="*/ 81 h 97"/>
                  <a:gd name="T8" fmla="*/ 0 w 52"/>
                  <a:gd name="T9" fmla="*/ 90 h 97"/>
                  <a:gd name="T10" fmla="*/ 14 w 52"/>
                  <a:gd name="T11" fmla="*/ 97 h 97"/>
                  <a:gd name="T12" fmla="*/ 24 w 52"/>
                  <a:gd name="T13" fmla="*/ 78 h 97"/>
                </a:gdLst>
                <a:ahLst/>
                <a:cxnLst>
                  <a:cxn ang="0">
                    <a:pos x="T0" y="T1"/>
                  </a:cxn>
                  <a:cxn ang="0">
                    <a:pos x="T2" y="T3"/>
                  </a:cxn>
                  <a:cxn ang="0">
                    <a:pos x="T4" y="T5"/>
                  </a:cxn>
                  <a:cxn ang="0">
                    <a:pos x="T6" y="T7"/>
                  </a:cxn>
                  <a:cxn ang="0">
                    <a:pos x="T8" y="T9"/>
                  </a:cxn>
                  <a:cxn ang="0">
                    <a:pos x="T10" y="T11"/>
                  </a:cxn>
                  <a:cxn ang="0">
                    <a:pos x="T12" y="T13"/>
                  </a:cxn>
                </a:cxnLst>
                <a:rect l="0" t="0" r="r" b="b"/>
                <a:pathLst>
                  <a:path w="52" h="97">
                    <a:moveTo>
                      <a:pt x="24" y="78"/>
                    </a:moveTo>
                    <a:lnTo>
                      <a:pt x="52" y="7"/>
                    </a:lnTo>
                    <a:lnTo>
                      <a:pt x="38" y="0"/>
                    </a:lnTo>
                    <a:lnTo>
                      <a:pt x="5" y="81"/>
                    </a:lnTo>
                    <a:lnTo>
                      <a:pt x="0" y="90"/>
                    </a:lnTo>
                    <a:lnTo>
                      <a:pt x="14" y="97"/>
                    </a:lnTo>
                    <a:lnTo>
                      <a:pt x="24"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29" name="Freeform 208"/>
              <p:cNvSpPr/>
              <p:nvPr/>
            </p:nvSpPr>
            <p:spPr bwMode="auto">
              <a:xfrm>
                <a:off x="9655175" y="1065213"/>
                <a:ext cx="465138" cy="646113"/>
              </a:xfrm>
              <a:custGeom>
                <a:avLst/>
                <a:gdLst>
                  <a:gd name="T0" fmla="*/ 67 w 124"/>
                  <a:gd name="T1" fmla="*/ 33 h 172"/>
                  <a:gd name="T2" fmla="*/ 67 w 124"/>
                  <a:gd name="T3" fmla="*/ 33 h 172"/>
                  <a:gd name="T4" fmla="*/ 67 w 124"/>
                  <a:gd name="T5" fmla="*/ 137 h 172"/>
                  <a:gd name="T6" fmla="*/ 45 w 124"/>
                  <a:gd name="T7" fmla="*/ 160 h 172"/>
                  <a:gd name="T8" fmla="*/ 15 w 124"/>
                  <a:gd name="T9" fmla="*/ 144 h 172"/>
                  <a:gd name="T10" fmla="*/ 20 w 124"/>
                  <a:gd name="T11" fmla="*/ 144 h 172"/>
                  <a:gd name="T12" fmla="*/ 20 w 124"/>
                  <a:gd name="T13" fmla="*/ 135 h 172"/>
                  <a:gd name="T14" fmla="*/ 0 w 124"/>
                  <a:gd name="T15" fmla="*/ 135 h 172"/>
                  <a:gd name="T16" fmla="*/ 0 w 124"/>
                  <a:gd name="T17" fmla="*/ 144 h 172"/>
                  <a:gd name="T18" fmla="*/ 6 w 124"/>
                  <a:gd name="T19" fmla="*/ 144 h 172"/>
                  <a:gd name="T20" fmla="*/ 42 w 124"/>
                  <a:gd name="T21" fmla="*/ 170 h 172"/>
                  <a:gd name="T22" fmla="*/ 77 w 124"/>
                  <a:gd name="T23" fmla="*/ 135 h 172"/>
                  <a:gd name="T24" fmla="*/ 76 w 124"/>
                  <a:gd name="T25" fmla="*/ 33 h 172"/>
                  <a:gd name="T26" fmla="*/ 95 w 124"/>
                  <a:gd name="T27" fmla="*/ 11 h 172"/>
                  <a:gd name="T28" fmla="*/ 114 w 124"/>
                  <a:gd name="T29" fmla="*/ 34 h 172"/>
                  <a:gd name="T30" fmla="*/ 114 w 124"/>
                  <a:gd name="T31" fmla="*/ 149 h 172"/>
                  <a:gd name="T32" fmla="*/ 124 w 124"/>
                  <a:gd name="T33" fmla="*/ 149 h 172"/>
                  <a:gd name="T34" fmla="*/ 124 w 124"/>
                  <a:gd name="T35" fmla="*/ 32 h 172"/>
                  <a:gd name="T36" fmla="*/ 97 w 124"/>
                  <a:gd name="T37" fmla="*/ 1 h 172"/>
                  <a:gd name="T38" fmla="*/ 67 w 124"/>
                  <a:gd name="T39" fmla="*/ 3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72">
                    <a:moveTo>
                      <a:pt x="67" y="33"/>
                    </a:moveTo>
                    <a:cubicBezTo>
                      <a:pt x="67" y="33"/>
                      <a:pt x="67" y="33"/>
                      <a:pt x="67" y="33"/>
                    </a:cubicBezTo>
                    <a:cubicBezTo>
                      <a:pt x="67" y="33"/>
                      <a:pt x="67" y="136"/>
                      <a:pt x="67" y="137"/>
                    </a:cubicBezTo>
                    <a:cubicBezTo>
                      <a:pt x="67" y="149"/>
                      <a:pt x="57" y="157"/>
                      <a:pt x="45" y="160"/>
                    </a:cubicBezTo>
                    <a:cubicBezTo>
                      <a:pt x="35" y="163"/>
                      <a:pt x="13" y="158"/>
                      <a:pt x="15" y="144"/>
                    </a:cubicBezTo>
                    <a:cubicBezTo>
                      <a:pt x="20" y="144"/>
                      <a:pt x="20" y="144"/>
                      <a:pt x="20" y="144"/>
                    </a:cubicBezTo>
                    <a:cubicBezTo>
                      <a:pt x="20" y="135"/>
                      <a:pt x="20" y="135"/>
                      <a:pt x="20" y="135"/>
                    </a:cubicBezTo>
                    <a:cubicBezTo>
                      <a:pt x="0" y="135"/>
                      <a:pt x="0" y="135"/>
                      <a:pt x="0" y="135"/>
                    </a:cubicBezTo>
                    <a:cubicBezTo>
                      <a:pt x="0" y="144"/>
                      <a:pt x="0" y="144"/>
                      <a:pt x="0" y="144"/>
                    </a:cubicBezTo>
                    <a:cubicBezTo>
                      <a:pt x="6" y="144"/>
                      <a:pt x="6" y="144"/>
                      <a:pt x="6" y="144"/>
                    </a:cubicBezTo>
                    <a:cubicBezTo>
                      <a:pt x="5" y="162"/>
                      <a:pt x="25" y="172"/>
                      <a:pt x="42" y="170"/>
                    </a:cubicBezTo>
                    <a:cubicBezTo>
                      <a:pt x="61" y="169"/>
                      <a:pt x="77" y="153"/>
                      <a:pt x="77" y="135"/>
                    </a:cubicBezTo>
                    <a:cubicBezTo>
                      <a:pt x="77" y="133"/>
                      <a:pt x="76" y="33"/>
                      <a:pt x="76" y="33"/>
                    </a:cubicBezTo>
                    <a:cubicBezTo>
                      <a:pt x="76" y="22"/>
                      <a:pt x="83" y="11"/>
                      <a:pt x="95" y="11"/>
                    </a:cubicBezTo>
                    <a:cubicBezTo>
                      <a:pt x="108" y="11"/>
                      <a:pt x="114" y="22"/>
                      <a:pt x="114" y="34"/>
                    </a:cubicBezTo>
                    <a:cubicBezTo>
                      <a:pt x="114" y="35"/>
                      <a:pt x="114" y="149"/>
                      <a:pt x="114" y="149"/>
                    </a:cubicBezTo>
                    <a:cubicBezTo>
                      <a:pt x="114" y="155"/>
                      <a:pt x="124" y="155"/>
                      <a:pt x="124" y="149"/>
                    </a:cubicBezTo>
                    <a:cubicBezTo>
                      <a:pt x="124" y="149"/>
                      <a:pt x="124" y="33"/>
                      <a:pt x="124" y="32"/>
                    </a:cubicBezTo>
                    <a:cubicBezTo>
                      <a:pt x="124" y="16"/>
                      <a:pt x="113" y="3"/>
                      <a:pt x="97" y="1"/>
                    </a:cubicBezTo>
                    <a:cubicBezTo>
                      <a:pt x="79" y="0"/>
                      <a:pt x="67" y="17"/>
                      <a:pt x="6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0" name="Freeform 209"/>
              <p:cNvSpPr/>
              <p:nvPr/>
            </p:nvSpPr>
            <p:spPr bwMode="auto">
              <a:xfrm>
                <a:off x="9594850" y="1219200"/>
                <a:ext cx="195263" cy="334963"/>
              </a:xfrm>
              <a:custGeom>
                <a:avLst/>
                <a:gdLst>
                  <a:gd name="T0" fmla="*/ 16 w 52"/>
                  <a:gd name="T1" fmla="*/ 89 h 89"/>
                  <a:gd name="T2" fmla="*/ 36 w 52"/>
                  <a:gd name="T3" fmla="*/ 89 h 89"/>
                  <a:gd name="T4" fmla="*/ 43 w 52"/>
                  <a:gd name="T5" fmla="*/ 89 h 89"/>
                  <a:gd name="T6" fmla="*/ 52 w 52"/>
                  <a:gd name="T7" fmla="*/ 0 h 89"/>
                  <a:gd name="T8" fmla="*/ 26 w 52"/>
                  <a:gd name="T9" fmla="*/ 7 h 89"/>
                  <a:gd name="T10" fmla="*/ 0 w 52"/>
                  <a:gd name="T11" fmla="*/ 0 h 89"/>
                  <a:gd name="T12" fmla="*/ 9 w 52"/>
                  <a:gd name="T13" fmla="*/ 89 h 89"/>
                  <a:gd name="T14" fmla="*/ 16 w 5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9">
                    <a:moveTo>
                      <a:pt x="16" y="89"/>
                    </a:moveTo>
                    <a:cubicBezTo>
                      <a:pt x="36" y="89"/>
                      <a:pt x="36" y="89"/>
                      <a:pt x="36" y="89"/>
                    </a:cubicBezTo>
                    <a:cubicBezTo>
                      <a:pt x="43" y="89"/>
                      <a:pt x="43" y="89"/>
                      <a:pt x="43" y="89"/>
                    </a:cubicBezTo>
                    <a:cubicBezTo>
                      <a:pt x="52" y="0"/>
                      <a:pt x="52" y="0"/>
                      <a:pt x="52" y="0"/>
                    </a:cubicBezTo>
                    <a:cubicBezTo>
                      <a:pt x="45" y="5"/>
                      <a:pt x="36" y="7"/>
                      <a:pt x="26" y="7"/>
                    </a:cubicBezTo>
                    <a:cubicBezTo>
                      <a:pt x="16" y="7"/>
                      <a:pt x="7" y="5"/>
                      <a:pt x="0" y="0"/>
                    </a:cubicBezTo>
                    <a:cubicBezTo>
                      <a:pt x="9" y="89"/>
                      <a:pt x="9" y="89"/>
                      <a:pt x="9" y="89"/>
                    </a:cubicBezTo>
                    <a:lnTo>
                      <a:pt x="16"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1" name="Freeform 210"/>
              <p:cNvSpPr/>
              <p:nvPr/>
            </p:nvSpPr>
            <p:spPr bwMode="auto">
              <a:xfrm>
                <a:off x="9567863" y="1008063"/>
                <a:ext cx="247650" cy="222250"/>
              </a:xfrm>
              <a:custGeom>
                <a:avLst/>
                <a:gdLst>
                  <a:gd name="T0" fmla="*/ 0 w 66"/>
                  <a:gd name="T1" fmla="*/ 33 h 59"/>
                  <a:gd name="T2" fmla="*/ 3 w 66"/>
                  <a:gd name="T3" fmla="*/ 45 h 59"/>
                  <a:gd name="T4" fmla="*/ 5 w 66"/>
                  <a:gd name="T5" fmla="*/ 48 h 59"/>
                  <a:gd name="T6" fmla="*/ 7 w 66"/>
                  <a:gd name="T7" fmla="*/ 50 h 59"/>
                  <a:gd name="T8" fmla="*/ 7 w 66"/>
                  <a:gd name="T9" fmla="*/ 50 h 59"/>
                  <a:gd name="T10" fmla="*/ 7 w 66"/>
                  <a:gd name="T11" fmla="*/ 51 h 59"/>
                  <a:gd name="T12" fmla="*/ 32 w 66"/>
                  <a:gd name="T13" fmla="*/ 59 h 59"/>
                  <a:gd name="T14" fmla="*/ 33 w 66"/>
                  <a:gd name="T15" fmla="*/ 59 h 59"/>
                  <a:gd name="T16" fmla="*/ 34 w 66"/>
                  <a:gd name="T17" fmla="*/ 59 h 59"/>
                  <a:gd name="T18" fmla="*/ 59 w 66"/>
                  <a:gd name="T19" fmla="*/ 51 h 59"/>
                  <a:gd name="T20" fmla="*/ 59 w 66"/>
                  <a:gd name="T21" fmla="*/ 50 h 59"/>
                  <a:gd name="T22" fmla="*/ 59 w 66"/>
                  <a:gd name="T23" fmla="*/ 50 h 59"/>
                  <a:gd name="T24" fmla="*/ 61 w 66"/>
                  <a:gd name="T25" fmla="*/ 48 h 59"/>
                  <a:gd name="T26" fmla="*/ 63 w 66"/>
                  <a:gd name="T27" fmla="*/ 45 h 59"/>
                  <a:gd name="T28" fmla="*/ 66 w 66"/>
                  <a:gd name="T29" fmla="*/ 33 h 59"/>
                  <a:gd name="T30" fmla="*/ 33 w 66"/>
                  <a:gd name="T31" fmla="*/ 0 h 59"/>
                  <a:gd name="T32" fmla="*/ 0 w 66"/>
                  <a:gd name="T33"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59">
                    <a:moveTo>
                      <a:pt x="0" y="33"/>
                    </a:moveTo>
                    <a:cubicBezTo>
                      <a:pt x="0" y="38"/>
                      <a:pt x="1" y="42"/>
                      <a:pt x="3" y="45"/>
                    </a:cubicBezTo>
                    <a:cubicBezTo>
                      <a:pt x="4" y="46"/>
                      <a:pt x="4" y="47"/>
                      <a:pt x="5" y="48"/>
                    </a:cubicBezTo>
                    <a:cubicBezTo>
                      <a:pt x="5" y="49"/>
                      <a:pt x="6" y="50"/>
                      <a:pt x="7" y="50"/>
                    </a:cubicBezTo>
                    <a:cubicBezTo>
                      <a:pt x="7" y="50"/>
                      <a:pt x="7" y="50"/>
                      <a:pt x="7" y="50"/>
                    </a:cubicBezTo>
                    <a:cubicBezTo>
                      <a:pt x="7" y="50"/>
                      <a:pt x="7" y="50"/>
                      <a:pt x="7" y="51"/>
                    </a:cubicBezTo>
                    <a:cubicBezTo>
                      <a:pt x="15" y="56"/>
                      <a:pt x="23" y="58"/>
                      <a:pt x="32" y="59"/>
                    </a:cubicBezTo>
                    <a:cubicBezTo>
                      <a:pt x="33" y="59"/>
                      <a:pt x="33" y="59"/>
                      <a:pt x="33" y="59"/>
                    </a:cubicBezTo>
                    <a:cubicBezTo>
                      <a:pt x="33" y="59"/>
                      <a:pt x="33" y="59"/>
                      <a:pt x="34" y="59"/>
                    </a:cubicBezTo>
                    <a:cubicBezTo>
                      <a:pt x="43" y="58"/>
                      <a:pt x="51" y="56"/>
                      <a:pt x="59" y="51"/>
                    </a:cubicBezTo>
                    <a:cubicBezTo>
                      <a:pt x="59" y="50"/>
                      <a:pt x="59" y="50"/>
                      <a:pt x="59" y="50"/>
                    </a:cubicBezTo>
                    <a:cubicBezTo>
                      <a:pt x="59" y="50"/>
                      <a:pt x="59" y="50"/>
                      <a:pt x="59" y="50"/>
                    </a:cubicBezTo>
                    <a:cubicBezTo>
                      <a:pt x="60" y="50"/>
                      <a:pt x="60" y="49"/>
                      <a:pt x="61" y="48"/>
                    </a:cubicBezTo>
                    <a:cubicBezTo>
                      <a:pt x="62" y="47"/>
                      <a:pt x="62" y="46"/>
                      <a:pt x="63" y="45"/>
                    </a:cubicBezTo>
                    <a:cubicBezTo>
                      <a:pt x="65" y="42"/>
                      <a:pt x="66" y="38"/>
                      <a:pt x="66" y="33"/>
                    </a:cubicBezTo>
                    <a:cubicBezTo>
                      <a:pt x="66" y="15"/>
                      <a:pt x="51" y="0"/>
                      <a:pt x="33" y="0"/>
                    </a:cubicBezTo>
                    <a:cubicBezTo>
                      <a:pt x="15" y="0"/>
                      <a:pt x="0" y="15"/>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2" name="Freeform 211"/>
              <p:cNvSpPr/>
              <p:nvPr/>
            </p:nvSpPr>
            <p:spPr bwMode="auto">
              <a:xfrm>
                <a:off x="0" y="9525"/>
                <a:ext cx="168275" cy="161925"/>
              </a:xfrm>
              <a:custGeom>
                <a:avLst/>
                <a:gdLst>
                  <a:gd name="T0" fmla="*/ 40 w 45"/>
                  <a:gd name="T1" fmla="*/ 8 h 43"/>
                  <a:gd name="T2" fmla="*/ 16 w 45"/>
                  <a:gd name="T3" fmla="*/ 3 h 43"/>
                  <a:gd name="T4" fmla="*/ 10 w 45"/>
                  <a:gd name="T5" fmla="*/ 0 h 43"/>
                  <a:gd name="T6" fmla="*/ 6 w 45"/>
                  <a:gd name="T7" fmla="*/ 0 h 43"/>
                  <a:gd name="T8" fmla="*/ 0 w 45"/>
                  <a:gd name="T9" fmla="*/ 3 h 43"/>
                  <a:gd name="T10" fmla="*/ 0 w 45"/>
                  <a:gd name="T11" fmla="*/ 41 h 43"/>
                  <a:gd name="T12" fmla="*/ 21 w 45"/>
                  <a:gd name="T13" fmla="*/ 41 h 43"/>
                  <a:gd name="T14" fmla="*/ 42 w 45"/>
                  <a:gd name="T15" fmla="*/ 12 h 43"/>
                  <a:gd name="T16" fmla="*/ 40 w 45"/>
                  <a:gd name="T1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3">
                    <a:moveTo>
                      <a:pt x="40" y="8"/>
                    </a:moveTo>
                    <a:cubicBezTo>
                      <a:pt x="32" y="9"/>
                      <a:pt x="23" y="8"/>
                      <a:pt x="16" y="3"/>
                    </a:cubicBezTo>
                    <a:cubicBezTo>
                      <a:pt x="14" y="2"/>
                      <a:pt x="12" y="1"/>
                      <a:pt x="10" y="0"/>
                    </a:cubicBezTo>
                    <a:cubicBezTo>
                      <a:pt x="6" y="0"/>
                      <a:pt x="6" y="0"/>
                      <a:pt x="6" y="0"/>
                    </a:cubicBezTo>
                    <a:cubicBezTo>
                      <a:pt x="4" y="1"/>
                      <a:pt x="2" y="2"/>
                      <a:pt x="0" y="3"/>
                    </a:cubicBezTo>
                    <a:cubicBezTo>
                      <a:pt x="0" y="41"/>
                      <a:pt x="0" y="41"/>
                      <a:pt x="0" y="41"/>
                    </a:cubicBezTo>
                    <a:cubicBezTo>
                      <a:pt x="6" y="43"/>
                      <a:pt x="14" y="43"/>
                      <a:pt x="21" y="41"/>
                    </a:cubicBezTo>
                    <a:cubicBezTo>
                      <a:pt x="36" y="37"/>
                      <a:pt x="45" y="24"/>
                      <a:pt x="42" y="12"/>
                    </a:cubicBezTo>
                    <a:cubicBezTo>
                      <a:pt x="41" y="11"/>
                      <a:pt x="41" y="10"/>
                      <a:pt x="4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3" name="Freeform 212"/>
              <p:cNvSpPr/>
              <p:nvPr/>
            </p:nvSpPr>
            <p:spPr bwMode="auto">
              <a:xfrm>
                <a:off x="74613" y="9525"/>
                <a:ext cx="104775" cy="11113"/>
              </a:xfrm>
              <a:custGeom>
                <a:avLst/>
                <a:gdLst>
                  <a:gd name="T0" fmla="*/ 0 w 28"/>
                  <a:gd name="T1" fmla="*/ 0 h 3"/>
                  <a:gd name="T2" fmla="*/ 15 w 28"/>
                  <a:gd name="T3" fmla="*/ 3 h 3"/>
                  <a:gd name="T4" fmla="*/ 23 w 28"/>
                  <a:gd name="T5" fmla="*/ 2 h 3"/>
                  <a:gd name="T6" fmla="*/ 28 w 28"/>
                  <a:gd name="T7" fmla="*/ 0 h 3"/>
                  <a:gd name="T8" fmla="*/ 0 w 28"/>
                  <a:gd name="T9" fmla="*/ 0 h 3"/>
                </a:gdLst>
                <a:ahLst/>
                <a:cxnLst>
                  <a:cxn ang="0">
                    <a:pos x="T0" y="T1"/>
                  </a:cxn>
                  <a:cxn ang="0">
                    <a:pos x="T2" y="T3"/>
                  </a:cxn>
                  <a:cxn ang="0">
                    <a:pos x="T4" y="T5"/>
                  </a:cxn>
                  <a:cxn ang="0">
                    <a:pos x="T6" y="T7"/>
                  </a:cxn>
                  <a:cxn ang="0">
                    <a:pos x="T8" y="T9"/>
                  </a:cxn>
                </a:cxnLst>
                <a:rect l="0" t="0" r="r" b="b"/>
                <a:pathLst>
                  <a:path w="28" h="3">
                    <a:moveTo>
                      <a:pt x="0" y="0"/>
                    </a:moveTo>
                    <a:cubicBezTo>
                      <a:pt x="5" y="2"/>
                      <a:pt x="10" y="3"/>
                      <a:pt x="15" y="3"/>
                    </a:cubicBezTo>
                    <a:cubicBezTo>
                      <a:pt x="18" y="3"/>
                      <a:pt x="21" y="3"/>
                      <a:pt x="23" y="2"/>
                    </a:cubicBezTo>
                    <a:cubicBezTo>
                      <a:pt x="25" y="2"/>
                      <a:pt x="27" y="1"/>
                      <a:pt x="2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4" name="Freeform 213"/>
              <p:cNvSpPr/>
              <p:nvPr/>
            </p:nvSpPr>
            <p:spPr bwMode="auto">
              <a:xfrm>
                <a:off x="203200" y="114300"/>
                <a:ext cx="190500" cy="219075"/>
              </a:xfrm>
              <a:custGeom>
                <a:avLst/>
                <a:gdLst>
                  <a:gd name="T0" fmla="*/ 33 w 51"/>
                  <a:gd name="T1" fmla="*/ 55 h 58"/>
                  <a:gd name="T2" fmla="*/ 46 w 51"/>
                  <a:gd name="T3" fmla="*/ 22 h 58"/>
                  <a:gd name="T4" fmla="*/ 46 w 51"/>
                  <a:gd name="T5" fmla="*/ 21 h 58"/>
                  <a:gd name="T6" fmla="*/ 39 w 51"/>
                  <a:gd name="T7" fmla="*/ 18 h 58"/>
                  <a:gd name="T8" fmla="*/ 22 w 51"/>
                  <a:gd name="T9" fmla="*/ 0 h 58"/>
                  <a:gd name="T10" fmla="*/ 17 w 51"/>
                  <a:gd name="T11" fmla="*/ 1 h 58"/>
                  <a:gd name="T12" fmla="*/ 4 w 51"/>
                  <a:gd name="T13" fmla="*/ 34 h 58"/>
                  <a:gd name="T14" fmla="*/ 33 w 51"/>
                  <a:gd name="T15" fmla="*/ 55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8">
                    <a:moveTo>
                      <a:pt x="33" y="55"/>
                    </a:moveTo>
                    <a:cubicBezTo>
                      <a:pt x="45" y="51"/>
                      <a:pt x="51" y="37"/>
                      <a:pt x="46" y="22"/>
                    </a:cubicBezTo>
                    <a:cubicBezTo>
                      <a:pt x="46" y="21"/>
                      <a:pt x="46" y="21"/>
                      <a:pt x="46" y="21"/>
                    </a:cubicBezTo>
                    <a:cubicBezTo>
                      <a:pt x="44" y="20"/>
                      <a:pt x="41" y="19"/>
                      <a:pt x="39" y="18"/>
                    </a:cubicBezTo>
                    <a:cubicBezTo>
                      <a:pt x="31" y="14"/>
                      <a:pt x="25" y="7"/>
                      <a:pt x="22" y="0"/>
                    </a:cubicBezTo>
                    <a:cubicBezTo>
                      <a:pt x="20" y="0"/>
                      <a:pt x="19" y="0"/>
                      <a:pt x="17" y="1"/>
                    </a:cubicBezTo>
                    <a:cubicBezTo>
                      <a:pt x="6" y="4"/>
                      <a:pt x="0" y="19"/>
                      <a:pt x="4" y="34"/>
                    </a:cubicBezTo>
                    <a:cubicBezTo>
                      <a:pt x="9" y="49"/>
                      <a:pt x="22" y="58"/>
                      <a:pt x="33"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5" name="Freeform 214"/>
              <p:cNvSpPr/>
              <p:nvPr/>
            </p:nvSpPr>
            <p:spPr bwMode="auto">
              <a:xfrm>
                <a:off x="288925" y="9525"/>
                <a:ext cx="371475" cy="184150"/>
              </a:xfrm>
              <a:custGeom>
                <a:avLst/>
                <a:gdLst>
                  <a:gd name="T0" fmla="*/ 4 w 99"/>
                  <a:gd name="T1" fmla="*/ 0 h 49"/>
                  <a:gd name="T2" fmla="*/ 2 w 99"/>
                  <a:gd name="T3" fmla="*/ 22 h 49"/>
                  <a:gd name="T4" fmla="*/ 5 w 99"/>
                  <a:gd name="T5" fmla="*/ 29 h 49"/>
                  <a:gd name="T6" fmla="*/ 19 w 99"/>
                  <a:gd name="T7" fmla="*/ 41 h 49"/>
                  <a:gd name="T8" fmla="*/ 20 w 99"/>
                  <a:gd name="T9" fmla="*/ 42 h 49"/>
                  <a:gd name="T10" fmla="*/ 60 w 99"/>
                  <a:gd name="T11" fmla="*/ 44 h 49"/>
                  <a:gd name="T12" fmla="*/ 97 w 99"/>
                  <a:gd name="T13" fmla="*/ 0 h 49"/>
                  <a:gd name="T14" fmla="*/ 4 w 99"/>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 y="0"/>
                    </a:moveTo>
                    <a:cubicBezTo>
                      <a:pt x="1" y="7"/>
                      <a:pt x="0" y="15"/>
                      <a:pt x="2" y="22"/>
                    </a:cubicBezTo>
                    <a:cubicBezTo>
                      <a:pt x="3" y="24"/>
                      <a:pt x="4" y="27"/>
                      <a:pt x="5" y="29"/>
                    </a:cubicBezTo>
                    <a:cubicBezTo>
                      <a:pt x="9" y="34"/>
                      <a:pt x="13" y="38"/>
                      <a:pt x="19" y="41"/>
                    </a:cubicBezTo>
                    <a:cubicBezTo>
                      <a:pt x="19" y="42"/>
                      <a:pt x="20" y="42"/>
                      <a:pt x="20" y="42"/>
                    </a:cubicBezTo>
                    <a:cubicBezTo>
                      <a:pt x="31" y="47"/>
                      <a:pt x="45" y="49"/>
                      <a:pt x="60" y="44"/>
                    </a:cubicBezTo>
                    <a:cubicBezTo>
                      <a:pt x="83" y="38"/>
                      <a:pt x="99" y="18"/>
                      <a:pt x="97"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6" name="Freeform 215"/>
              <p:cNvSpPr/>
              <p:nvPr/>
            </p:nvSpPr>
            <p:spPr bwMode="auto">
              <a:xfrm>
                <a:off x="115888" y="9525"/>
                <a:ext cx="169863" cy="222250"/>
              </a:xfrm>
              <a:custGeom>
                <a:avLst/>
                <a:gdLst>
                  <a:gd name="T0" fmla="*/ 28 w 45"/>
                  <a:gd name="T1" fmla="*/ 0 h 59"/>
                  <a:gd name="T2" fmla="*/ 2 w 45"/>
                  <a:gd name="T3" fmla="*/ 47 h 59"/>
                  <a:gd name="T4" fmla="*/ 5 w 45"/>
                  <a:gd name="T5" fmla="*/ 57 h 59"/>
                  <a:gd name="T6" fmla="*/ 15 w 45"/>
                  <a:gd name="T7" fmla="*/ 55 h 59"/>
                  <a:gd name="T8" fmla="*/ 43 w 45"/>
                  <a:gd name="T9" fmla="*/ 4 h 59"/>
                  <a:gd name="T10" fmla="*/ 45 w 45"/>
                  <a:gd name="T11" fmla="*/ 0 h 59"/>
                  <a:gd name="T12" fmla="*/ 28 w 45"/>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45" h="59">
                    <a:moveTo>
                      <a:pt x="28" y="0"/>
                    </a:moveTo>
                    <a:cubicBezTo>
                      <a:pt x="2" y="47"/>
                      <a:pt x="2" y="47"/>
                      <a:pt x="2" y="47"/>
                    </a:cubicBezTo>
                    <a:cubicBezTo>
                      <a:pt x="0" y="51"/>
                      <a:pt x="2" y="56"/>
                      <a:pt x="5" y="57"/>
                    </a:cubicBezTo>
                    <a:cubicBezTo>
                      <a:pt x="9" y="59"/>
                      <a:pt x="13" y="58"/>
                      <a:pt x="15" y="55"/>
                    </a:cubicBezTo>
                    <a:cubicBezTo>
                      <a:pt x="43" y="4"/>
                      <a:pt x="43" y="4"/>
                      <a:pt x="43" y="4"/>
                    </a:cubicBezTo>
                    <a:cubicBezTo>
                      <a:pt x="45" y="0"/>
                      <a:pt x="45" y="0"/>
                      <a:pt x="45" y="0"/>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7" name="Freeform 216"/>
              <p:cNvSpPr>
                <a:spLocks noEditPoints="1"/>
              </p:cNvSpPr>
              <p:nvPr/>
            </p:nvSpPr>
            <p:spPr bwMode="auto">
              <a:xfrm>
                <a:off x="473075" y="3781425"/>
                <a:ext cx="277813" cy="220663"/>
              </a:xfrm>
              <a:custGeom>
                <a:avLst/>
                <a:gdLst>
                  <a:gd name="T0" fmla="*/ 67 w 74"/>
                  <a:gd name="T1" fmla="*/ 14 h 59"/>
                  <a:gd name="T2" fmla="*/ 60 w 74"/>
                  <a:gd name="T3" fmla="*/ 14 h 59"/>
                  <a:gd name="T4" fmla="*/ 60 w 74"/>
                  <a:gd name="T5" fmla="*/ 17 h 59"/>
                  <a:gd name="T6" fmla="*/ 68 w 74"/>
                  <a:gd name="T7" fmla="*/ 34 h 59"/>
                  <a:gd name="T8" fmla="*/ 68 w 74"/>
                  <a:gd name="T9" fmla="*/ 41 h 59"/>
                  <a:gd name="T10" fmla="*/ 60 w 74"/>
                  <a:gd name="T11" fmla="*/ 59 h 59"/>
                  <a:gd name="T12" fmla="*/ 74 w 74"/>
                  <a:gd name="T13" fmla="*/ 56 h 59"/>
                  <a:gd name="T14" fmla="*/ 74 w 74"/>
                  <a:gd name="T15" fmla="*/ 22 h 59"/>
                  <a:gd name="T16" fmla="*/ 60 w 74"/>
                  <a:gd name="T17" fmla="*/ 0 h 59"/>
                  <a:gd name="T18" fmla="*/ 37 w 74"/>
                  <a:gd name="T19" fmla="*/ 5 h 59"/>
                  <a:gd name="T20" fmla="*/ 60 w 74"/>
                  <a:gd name="T21" fmla="*/ 14 h 59"/>
                  <a:gd name="T22" fmla="*/ 37 w 74"/>
                  <a:gd name="T23" fmla="*/ 47 h 59"/>
                  <a:gd name="T24" fmla="*/ 57 w 74"/>
                  <a:gd name="T25" fmla="*/ 56 h 59"/>
                  <a:gd name="T26" fmla="*/ 60 w 74"/>
                  <a:gd name="T27" fmla="*/ 59 h 59"/>
                  <a:gd name="T28" fmla="*/ 53 w 74"/>
                  <a:gd name="T29" fmla="*/ 41 h 59"/>
                  <a:gd name="T30" fmla="*/ 60 w 74"/>
                  <a:gd name="T31" fmla="*/ 34 h 59"/>
                  <a:gd name="T32" fmla="*/ 37 w 74"/>
                  <a:gd name="T33" fmla="*/ 17 h 59"/>
                  <a:gd name="T34" fmla="*/ 37 w 74"/>
                  <a:gd name="T35" fmla="*/ 0 h 59"/>
                  <a:gd name="T36" fmla="*/ 14 w 74"/>
                  <a:gd name="T37" fmla="*/ 1 h 59"/>
                  <a:gd name="T38" fmla="*/ 19 w 74"/>
                  <a:gd name="T39" fmla="*/ 5 h 59"/>
                  <a:gd name="T40" fmla="*/ 37 w 74"/>
                  <a:gd name="T41" fmla="*/ 5 h 59"/>
                  <a:gd name="T42" fmla="*/ 14 w 74"/>
                  <a:gd name="T43" fmla="*/ 59 h 59"/>
                  <a:gd name="T44" fmla="*/ 18 w 74"/>
                  <a:gd name="T45" fmla="*/ 56 h 59"/>
                  <a:gd name="T46" fmla="*/ 37 w 74"/>
                  <a:gd name="T47" fmla="*/ 47 h 59"/>
                  <a:gd name="T48" fmla="*/ 14 w 74"/>
                  <a:gd name="T49" fmla="*/ 17 h 59"/>
                  <a:gd name="T50" fmla="*/ 22 w 74"/>
                  <a:gd name="T51" fmla="*/ 34 h 59"/>
                  <a:gd name="T52" fmla="*/ 22 w 74"/>
                  <a:gd name="T53" fmla="*/ 41 h 59"/>
                  <a:gd name="T54" fmla="*/ 14 w 74"/>
                  <a:gd name="T55" fmla="*/ 59 h 59"/>
                  <a:gd name="T56" fmla="*/ 8 w 74"/>
                  <a:gd name="T57" fmla="*/ 14 h 59"/>
                  <a:gd name="T58" fmla="*/ 0 w 74"/>
                  <a:gd name="T59" fmla="*/ 46 h 59"/>
                  <a:gd name="T60" fmla="*/ 0 w 74"/>
                  <a:gd name="T61" fmla="*/ 56 h 59"/>
                  <a:gd name="T62" fmla="*/ 14 w 74"/>
                  <a:gd name="T63" fmla="*/ 59 h 59"/>
                  <a:gd name="T64" fmla="*/ 7 w 74"/>
                  <a:gd name="T65" fmla="*/ 41 h 59"/>
                  <a:gd name="T66" fmla="*/ 14 w 74"/>
                  <a:gd name="T67" fmla="*/ 34 h 59"/>
                  <a:gd name="T68" fmla="*/ 13 w 74"/>
                  <a:gd name="T69" fmla="*/ 17 h 59"/>
                  <a:gd name="T70" fmla="*/ 14 w 74"/>
                  <a:gd name="T7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59">
                    <a:moveTo>
                      <a:pt x="74" y="22"/>
                    </a:moveTo>
                    <a:cubicBezTo>
                      <a:pt x="67" y="14"/>
                      <a:pt x="67" y="14"/>
                      <a:pt x="67" y="14"/>
                    </a:cubicBezTo>
                    <a:cubicBezTo>
                      <a:pt x="60" y="1"/>
                      <a:pt x="60" y="1"/>
                      <a:pt x="60" y="1"/>
                    </a:cubicBezTo>
                    <a:cubicBezTo>
                      <a:pt x="60" y="14"/>
                      <a:pt x="60" y="14"/>
                      <a:pt x="60" y="14"/>
                    </a:cubicBezTo>
                    <a:cubicBezTo>
                      <a:pt x="62" y="17"/>
                      <a:pt x="62" y="17"/>
                      <a:pt x="62" y="17"/>
                    </a:cubicBezTo>
                    <a:cubicBezTo>
                      <a:pt x="60" y="17"/>
                      <a:pt x="60" y="17"/>
                      <a:pt x="60" y="17"/>
                    </a:cubicBezTo>
                    <a:cubicBezTo>
                      <a:pt x="60" y="34"/>
                      <a:pt x="60" y="34"/>
                      <a:pt x="60" y="34"/>
                    </a:cubicBezTo>
                    <a:cubicBezTo>
                      <a:pt x="68" y="34"/>
                      <a:pt x="68" y="34"/>
                      <a:pt x="68" y="34"/>
                    </a:cubicBezTo>
                    <a:cubicBezTo>
                      <a:pt x="68" y="41"/>
                      <a:pt x="68" y="41"/>
                      <a:pt x="68" y="41"/>
                    </a:cubicBezTo>
                    <a:cubicBezTo>
                      <a:pt x="68" y="41"/>
                      <a:pt x="68" y="41"/>
                      <a:pt x="68" y="41"/>
                    </a:cubicBezTo>
                    <a:cubicBezTo>
                      <a:pt x="60" y="41"/>
                      <a:pt x="60" y="41"/>
                      <a:pt x="60" y="41"/>
                    </a:cubicBezTo>
                    <a:cubicBezTo>
                      <a:pt x="60" y="59"/>
                      <a:pt x="60" y="59"/>
                      <a:pt x="60" y="59"/>
                    </a:cubicBezTo>
                    <a:cubicBezTo>
                      <a:pt x="71" y="59"/>
                      <a:pt x="71" y="59"/>
                      <a:pt x="71" y="59"/>
                    </a:cubicBezTo>
                    <a:cubicBezTo>
                      <a:pt x="73" y="59"/>
                      <a:pt x="74" y="58"/>
                      <a:pt x="74" y="56"/>
                    </a:cubicBezTo>
                    <a:cubicBezTo>
                      <a:pt x="74" y="47"/>
                      <a:pt x="74" y="47"/>
                      <a:pt x="74" y="47"/>
                    </a:cubicBezTo>
                    <a:lnTo>
                      <a:pt x="74" y="22"/>
                    </a:lnTo>
                    <a:close/>
                    <a:moveTo>
                      <a:pt x="60" y="1"/>
                    </a:moveTo>
                    <a:cubicBezTo>
                      <a:pt x="60" y="0"/>
                      <a:pt x="60" y="0"/>
                      <a:pt x="60" y="0"/>
                    </a:cubicBezTo>
                    <a:cubicBezTo>
                      <a:pt x="37" y="0"/>
                      <a:pt x="37" y="0"/>
                      <a:pt x="37" y="0"/>
                    </a:cubicBezTo>
                    <a:cubicBezTo>
                      <a:pt x="37" y="5"/>
                      <a:pt x="37" y="5"/>
                      <a:pt x="37" y="5"/>
                    </a:cubicBezTo>
                    <a:cubicBezTo>
                      <a:pt x="56" y="5"/>
                      <a:pt x="56" y="5"/>
                      <a:pt x="56" y="5"/>
                    </a:cubicBezTo>
                    <a:cubicBezTo>
                      <a:pt x="60" y="14"/>
                      <a:pt x="60" y="14"/>
                      <a:pt x="60" y="14"/>
                    </a:cubicBezTo>
                    <a:cubicBezTo>
                      <a:pt x="60" y="1"/>
                      <a:pt x="60" y="1"/>
                      <a:pt x="60" y="1"/>
                    </a:cubicBezTo>
                    <a:close/>
                    <a:moveTo>
                      <a:pt x="37" y="47"/>
                    </a:moveTo>
                    <a:cubicBezTo>
                      <a:pt x="57" y="47"/>
                      <a:pt x="57" y="47"/>
                      <a:pt x="57" y="47"/>
                    </a:cubicBezTo>
                    <a:cubicBezTo>
                      <a:pt x="57" y="56"/>
                      <a:pt x="57" y="56"/>
                      <a:pt x="57" y="56"/>
                    </a:cubicBezTo>
                    <a:cubicBezTo>
                      <a:pt x="57" y="58"/>
                      <a:pt x="58" y="59"/>
                      <a:pt x="60" y="59"/>
                    </a:cubicBezTo>
                    <a:cubicBezTo>
                      <a:pt x="60" y="59"/>
                      <a:pt x="60" y="59"/>
                      <a:pt x="60" y="59"/>
                    </a:cubicBezTo>
                    <a:cubicBezTo>
                      <a:pt x="60" y="41"/>
                      <a:pt x="60" y="41"/>
                      <a:pt x="60" y="41"/>
                    </a:cubicBezTo>
                    <a:cubicBezTo>
                      <a:pt x="53" y="41"/>
                      <a:pt x="53" y="41"/>
                      <a:pt x="53" y="41"/>
                    </a:cubicBezTo>
                    <a:cubicBezTo>
                      <a:pt x="53" y="34"/>
                      <a:pt x="53" y="34"/>
                      <a:pt x="53" y="34"/>
                    </a:cubicBezTo>
                    <a:cubicBezTo>
                      <a:pt x="60" y="34"/>
                      <a:pt x="60" y="34"/>
                      <a:pt x="60" y="34"/>
                    </a:cubicBezTo>
                    <a:cubicBezTo>
                      <a:pt x="60" y="17"/>
                      <a:pt x="60" y="17"/>
                      <a:pt x="60" y="17"/>
                    </a:cubicBezTo>
                    <a:cubicBezTo>
                      <a:pt x="37" y="17"/>
                      <a:pt x="37" y="17"/>
                      <a:pt x="37" y="17"/>
                    </a:cubicBezTo>
                    <a:lnTo>
                      <a:pt x="37" y="47"/>
                    </a:lnTo>
                    <a:close/>
                    <a:moveTo>
                      <a:pt x="37" y="0"/>
                    </a:moveTo>
                    <a:cubicBezTo>
                      <a:pt x="15" y="0"/>
                      <a:pt x="15" y="0"/>
                      <a:pt x="15" y="0"/>
                    </a:cubicBezTo>
                    <a:cubicBezTo>
                      <a:pt x="14" y="1"/>
                      <a:pt x="14" y="1"/>
                      <a:pt x="14" y="1"/>
                    </a:cubicBezTo>
                    <a:cubicBezTo>
                      <a:pt x="14" y="14"/>
                      <a:pt x="14" y="14"/>
                      <a:pt x="14" y="14"/>
                    </a:cubicBezTo>
                    <a:cubicBezTo>
                      <a:pt x="19" y="5"/>
                      <a:pt x="19" y="5"/>
                      <a:pt x="19" y="5"/>
                    </a:cubicBezTo>
                    <a:cubicBezTo>
                      <a:pt x="19" y="5"/>
                      <a:pt x="19" y="5"/>
                      <a:pt x="19" y="5"/>
                    </a:cubicBezTo>
                    <a:cubicBezTo>
                      <a:pt x="37" y="5"/>
                      <a:pt x="37" y="5"/>
                      <a:pt x="37" y="5"/>
                    </a:cubicBezTo>
                    <a:cubicBezTo>
                      <a:pt x="37" y="0"/>
                      <a:pt x="37" y="0"/>
                      <a:pt x="37" y="0"/>
                    </a:cubicBezTo>
                    <a:close/>
                    <a:moveTo>
                      <a:pt x="14" y="59"/>
                    </a:moveTo>
                    <a:cubicBezTo>
                      <a:pt x="15" y="59"/>
                      <a:pt x="15" y="59"/>
                      <a:pt x="15" y="59"/>
                    </a:cubicBezTo>
                    <a:cubicBezTo>
                      <a:pt x="16" y="59"/>
                      <a:pt x="18" y="58"/>
                      <a:pt x="18" y="56"/>
                    </a:cubicBezTo>
                    <a:cubicBezTo>
                      <a:pt x="18" y="47"/>
                      <a:pt x="18" y="47"/>
                      <a:pt x="18" y="47"/>
                    </a:cubicBezTo>
                    <a:cubicBezTo>
                      <a:pt x="37" y="47"/>
                      <a:pt x="37" y="47"/>
                      <a:pt x="37" y="47"/>
                    </a:cubicBezTo>
                    <a:cubicBezTo>
                      <a:pt x="37" y="17"/>
                      <a:pt x="37" y="17"/>
                      <a:pt x="37" y="17"/>
                    </a:cubicBezTo>
                    <a:cubicBezTo>
                      <a:pt x="14" y="17"/>
                      <a:pt x="14" y="17"/>
                      <a:pt x="14" y="17"/>
                    </a:cubicBezTo>
                    <a:cubicBezTo>
                      <a:pt x="14" y="34"/>
                      <a:pt x="14" y="34"/>
                      <a:pt x="14" y="34"/>
                    </a:cubicBezTo>
                    <a:cubicBezTo>
                      <a:pt x="22" y="34"/>
                      <a:pt x="22" y="34"/>
                      <a:pt x="22" y="34"/>
                    </a:cubicBezTo>
                    <a:cubicBezTo>
                      <a:pt x="22" y="41"/>
                      <a:pt x="22" y="41"/>
                      <a:pt x="22" y="41"/>
                    </a:cubicBezTo>
                    <a:cubicBezTo>
                      <a:pt x="22" y="41"/>
                      <a:pt x="22" y="41"/>
                      <a:pt x="22" y="41"/>
                    </a:cubicBezTo>
                    <a:cubicBezTo>
                      <a:pt x="14" y="41"/>
                      <a:pt x="14" y="41"/>
                      <a:pt x="14" y="41"/>
                    </a:cubicBezTo>
                    <a:lnTo>
                      <a:pt x="14" y="59"/>
                    </a:lnTo>
                    <a:close/>
                    <a:moveTo>
                      <a:pt x="14" y="1"/>
                    </a:moveTo>
                    <a:cubicBezTo>
                      <a:pt x="8" y="14"/>
                      <a:pt x="8" y="14"/>
                      <a:pt x="8" y="14"/>
                    </a:cubicBezTo>
                    <a:cubicBezTo>
                      <a:pt x="0" y="22"/>
                      <a:pt x="0" y="22"/>
                      <a:pt x="0" y="22"/>
                    </a:cubicBezTo>
                    <a:cubicBezTo>
                      <a:pt x="0" y="46"/>
                      <a:pt x="0" y="46"/>
                      <a:pt x="0" y="46"/>
                    </a:cubicBezTo>
                    <a:cubicBezTo>
                      <a:pt x="0" y="47"/>
                      <a:pt x="0" y="47"/>
                      <a:pt x="0" y="47"/>
                    </a:cubicBezTo>
                    <a:cubicBezTo>
                      <a:pt x="0" y="56"/>
                      <a:pt x="0" y="56"/>
                      <a:pt x="0" y="56"/>
                    </a:cubicBezTo>
                    <a:cubicBezTo>
                      <a:pt x="0" y="58"/>
                      <a:pt x="2" y="59"/>
                      <a:pt x="4" y="59"/>
                    </a:cubicBezTo>
                    <a:cubicBezTo>
                      <a:pt x="14" y="59"/>
                      <a:pt x="14" y="59"/>
                      <a:pt x="14" y="59"/>
                    </a:cubicBezTo>
                    <a:cubicBezTo>
                      <a:pt x="14" y="41"/>
                      <a:pt x="14" y="41"/>
                      <a:pt x="14" y="41"/>
                    </a:cubicBezTo>
                    <a:cubicBezTo>
                      <a:pt x="7" y="41"/>
                      <a:pt x="7" y="41"/>
                      <a:pt x="7" y="41"/>
                    </a:cubicBezTo>
                    <a:cubicBezTo>
                      <a:pt x="7" y="34"/>
                      <a:pt x="7" y="34"/>
                      <a:pt x="7" y="34"/>
                    </a:cubicBezTo>
                    <a:cubicBezTo>
                      <a:pt x="14" y="34"/>
                      <a:pt x="14" y="34"/>
                      <a:pt x="14" y="34"/>
                    </a:cubicBezTo>
                    <a:cubicBezTo>
                      <a:pt x="14" y="17"/>
                      <a:pt x="14" y="17"/>
                      <a:pt x="14" y="17"/>
                    </a:cubicBezTo>
                    <a:cubicBezTo>
                      <a:pt x="13" y="17"/>
                      <a:pt x="13" y="17"/>
                      <a:pt x="13" y="17"/>
                    </a:cubicBezTo>
                    <a:cubicBezTo>
                      <a:pt x="14" y="14"/>
                      <a:pt x="14" y="14"/>
                      <a:pt x="14" y="14"/>
                    </a:cubicBezTo>
                    <a:lnTo>
                      <a:pt x="1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8" name="Freeform 217"/>
              <p:cNvSpPr/>
              <p:nvPr/>
            </p:nvSpPr>
            <p:spPr bwMode="auto">
              <a:xfrm>
                <a:off x="0" y="3113088"/>
                <a:ext cx="153988" cy="420688"/>
              </a:xfrm>
              <a:custGeom>
                <a:avLst/>
                <a:gdLst>
                  <a:gd name="T0" fmla="*/ 0 w 41"/>
                  <a:gd name="T1" fmla="*/ 112 h 112"/>
                  <a:gd name="T2" fmla="*/ 11 w 41"/>
                  <a:gd name="T3" fmla="*/ 112 h 112"/>
                  <a:gd name="T4" fmla="*/ 11 w 41"/>
                  <a:gd name="T5" fmla="*/ 40 h 112"/>
                  <a:gd name="T6" fmla="*/ 29 w 41"/>
                  <a:gd name="T7" fmla="*/ 57 h 112"/>
                  <a:gd name="T8" fmla="*/ 41 w 41"/>
                  <a:gd name="T9" fmla="*/ 38 h 112"/>
                  <a:gd name="T10" fmla="*/ 0 w 41"/>
                  <a:gd name="T11" fmla="*/ 0 h 112"/>
                  <a:gd name="T12" fmla="*/ 0 w 41"/>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41" h="112">
                    <a:moveTo>
                      <a:pt x="0" y="112"/>
                    </a:moveTo>
                    <a:cubicBezTo>
                      <a:pt x="11" y="112"/>
                      <a:pt x="11" y="112"/>
                      <a:pt x="11" y="112"/>
                    </a:cubicBezTo>
                    <a:cubicBezTo>
                      <a:pt x="11" y="40"/>
                      <a:pt x="11" y="40"/>
                      <a:pt x="11" y="40"/>
                    </a:cubicBezTo>
                    <a:cubicBezTo>
                      <a:pt x="17" y="44"/>
                      <a:pt x="29" y="57"/>
                      <a:pt x="29" y="57"/>
                    </a:cubicBezTo>
                    <a:cubicBezTo>
                      <a:pt x="41" y="38"/>
                      <a:pt x="41" y="38"/>
                      <a:pt x="41" y="38"/>
                    </a:cubicBezTo>
                    <a:cubicBezTo>
                      <a:pt x="36" y="24"/>
                      <a:pt x="10" y="7"/>
                      <a:pt x="0" y="0"/>
                    </a:cubicBezTo>
                    <a:lnTo>
                      <a:pt x="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39" name="Freeform 218"/>
              <p:cNvSpPr>
                <a:spLocks noEditPoints="1"/>
              </p:cNvSpPr>
              <p:nvPr/>
            </p:nvSpPr>
            <p:spPr bwMode="auto">
              <a:xfrm>
                <a:off x="3119438" y="9525"/>
                <a:ext cx="588963" cy="412750"/>
              </a:xfrm>
              <a:custGeom>
                <a:avLst/>
                <a:gdLst>
                  <a:gd name="T0" fmla="*/ 78 w 157"/>
                  <a:gd name="T1" fmla="*/ 110 h 110"/>
                  <a:gd name="T2" fmla="*/ 157 w 157"/>
                  <a:gd name="T3" fmla="*/ 31 h 110"/>
                  <a:gd name="T4" fmla="*/ 151 w 157"/>
                  <a:gd name="T5" fmla="*/ 0 h 110"/>
                  <a:gd name="T6" fmla="*/ 133 w 157"/>
                  <a:gd name="T7" fmla="*/ 0 h 110"/>
                  <a:gd name="T8" fmla="*/ 141 w 157"/>
                  <a:gd name="T9" fmla="*/ 31 h 110"/>
                  <a:gd name="T10" fmla="*/ 78 w 157"/>
                  <a:gd name="T11" fmla="*/ 94 h 110"/>
                  <a:gd name="T12" fmla="*/ 78 w 157"/>
                  <a:gd name="T13" fmla="*/ 110 h 110"/>
                  <a:gd name="T14" fmla="*/ 78 w 157"/>
                  <a:gd name="T15" fmla="*/ 81 h 110"/>
                  <a:gd name="T16" fmla="*/ 78 w 157"/>
                  <a:gd name="T17" fmla="*/ 31 h 110"/>
                  <a:gd name="T18" fmla="*/ 85 w 157"/>
                  <a:gd name="T19" fmla="*/ 31 h 110"/>
                  <a:gd name="T20" fmla="*/ 85 w 157"/>
                  <a:gd name="T21" fmla="*/ 0 h 110"/>
                  <a:gd name="T22" fmla="*/ 117 w 157"/>
                  <a:gd name="T23" fmla="*/ 0 h 110"/>
                  <a:gd name="T24" fmla="*/ 128 w 157"/>
                  <a:gd name="T25" fmla="*/ 31 h 110"/>
                  <a:gd name="T26" fmla="*/ 78 w 157"/>
                  <a:gd name="T27" fmla="*/ 81 h 110"/>
                  <a:gd name="T28" fmla="*/ 6 w 157"/>
                  <a:gd name="T29" fmla="*/ 0 h 110"/>
                  <a:gd name="T30" fmla="*/ 0 w 157"/>
                  <a:gd name="T31" fmla="*/ 31 h 110"/>
                  <a:gd name="T32" fmla="*/ 78 w 157"/>
                  <a:gd name="T33" fmla="*/ 110 h 110"/>
                  <a:gd name="T34" fmla="*/ 78 w 157"/>
                  <a:gd name="T35" fmla="*/ 110 h 110"/>
                  <a:gd name="T36" fmla="*/ 78 w 157"/>
                  <a:gd name="T37" fmla="*/ 94 h 110"/>
                  <a:gd name="T38" fmla="*/ 78 w 157"/>
                  <a:gd name="T39" fmla="*/ 94 h 110"/>
                  <a:gd name="T40" fmla="*/ 78 w 157"/>
                  <a:gd name="T41" fmla="*/ 94 h 110"/>
                  <a:gd name="T42" fmla="*/ 15 w 157"/>
                  <a:gd name="T43" fmla="*/ 31 h 110"/>
                  <a:gd name="T44" fmla="*/ 23 w 157"/>
                  <a:gd name="T45" fmla="*/ 0 h 110"/>
                  <a:gd name="T46" fmla="*/ 6 w 157"/>
                  <a:gd name="T47" fmla="*/ 0 h 110"/>
                  <a:gd name="T48" fmla="*/ 78 w 157"/>
                  <a:gd name="T49" fmla="*/ 31 h 110"/>
                  <a:gd name="T50" fmla="*/ 78 w 157"/>
                  <a:gd name="T51" fmla="*/ 81 h 110"/>
                  <a:gd name="T52" fmla="*/ 78 w 157"/>
                  <a:gd name="T53" fmla="*/ 81 h 110"/>
                  <a:gd name="T54" fmla="*/ 28 w 157"/>
                  <a:gd name="T55" fmla="*/ 31 h 110"/>
                  <a:gd name="T56" fmla="*/ 39 w 157"/>
                  <a:gd name="T57" fmla="*/ 0 h 110"/>
                  <a:gd name="T58" fmla="*/ 72 w 157"/>
                  <a:gd name="T59" fmla="*/ 0 h 110"/>
                  <a:gd name="T60" fmla="*/ 72 w 157"/>
                  <a:gd name="T61" fmla="*/ 31 h 110"/>
                  <a:gd name="T62" fmla="*/ 78 w 157"/>
                  <a:gd name="T63" fmla="*/ 3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10">
                    <a:moveTo>
                      <a:pt x="78" y="110"/>
                    </a:moveTo>
                    <a:cubicBezTo>
                      <a:pt x="122" y="110"/>
                      <a:pt x="157" y="74"/>
                      <a:pt x="157" y="31"/>
                    </a:cubicBezTo>
                    <a:cubicBezTo>
                      <a:pt x="157" y="20"/>
                      <a:pt x="155" y="10"/>
                      <a:pt x="151" y="0"/>
                    </a:cubicBezTo>
                    <a:cubicBezTo>
                      <a:pt x="133" y="0"/>
                      <a:pt x="133" y="0"/>
                      <a:pt x="133" y="0"/>
                    </a:cubicBezTo>
                    <a:cubicBezTo>
                      <a:pt x="138" y="9"/>
                      <a:pt x="141" y="20"/>
                      <a:pt x="141" y="31"/>
                    </a:cubicBezTo>
                    <a:cubicBezTo>
                      <a:pt x="141" y="66"/>
                      <a:pt x="113" y="94"/>
                      <a:pt x="78" y="94"/>
                    </a:cubicBezTo>
                    <a:cubicBezTo>
                      <a:pt x="78" y="110"/>
                      <a:pt x="78" y="110"/>
                      <a:pt x="78" y="110"/>
                    </a:cubicBezTo>
                    <a:close/>
                    <a:moveTo>
                      <a:pt x="78" y="81"/>
                    </a:moveTo>
                    <a:cubicBezTo>
                      <a:pt x="78" y="31"/>
                      <a:pt x="78" y="31"/>
                      <a:pt x="78" y="31"/>
                    </a:cubicBezTo>
                    <a:cubicBezTo>
                      <a:pt x="85" y="31"/>
                      <a:pt x="85" y="31"/>
                      <a:pt x="85" y="31"/>
                    </a:cubicBezTo>
                    <a:cubicBezTo>
                      <a:pt x="85" y="0"/>
                      <a:pt x="85" y="0"/>
                      <a:pt x="85" y="0"/>
                    </a:cubicBezTo>
                    <a:cubicBezTo>
                      <a:pt x="117" y="0"/>
                      <a:pt x="117" y="0"/>
                      <a:pt x="117" y="0"/>
                    </a:cubicBezTo>
                    <a:cubicBezTo>
                      <a:pt x="124" y="9"/>
                      <a:pt x="128" y="20"/>
                      <a:pt x="128" y="31"/>
                    </a:cubicBezTo>
                    <a:cubicBezTo>
                      <a:pt x="128" y="59"/>
                      <a:pt x="106" y="81"/>
                      <a:pt x="78" y="81"/>
                    </a:cubicBezTo>
                    <a:close/>
                    <a:moveTo>
                      <a:pt x="6" y="0"/>
                    </a:moveTo>
                    <a:cubicBezTo>
                      <a:pt x="2" y="10"/>
                      <a:pt x="0" y="20"/>
                      <a:pt x="0" y="31"/>
                    </a:cubicBezTo>
                    <a:cubicBezTo>
                      <a:pt x="0" y="74"/>
                      <a:pt x="35" y="110"/>
                      <a:pt x="78" y="110"/>
                    </a:cubicBezTo>
                    <a:cubicBezTo>
                      <a:pt x="78" y="110"/>
                      <a:pt x="78" y="110"/>
                      <a:pt x="78" y="110"/>
                    </a:cubicBezTo>
                    <a:cubicBezTo>
                      <a:pt x="78" y="94"/>
                      <a:pt x="78" y="94"/>
                      <a:pt x="78" y="94"/>
                    </a:cubicBezTo>
                    <a:cubicBezTo>
                      <a:pt x="78" y="94"/>
                      <a:pt x="78" y="94"/>
                      <a:pt x="78" y="94"/>
                    </a:cubicBezTo>
                    <a:cubicBezTo>
                      <a:pt x="78" y="94"/>
                      <a:pt x="78" y="94"/>
                      <a:pt x="78" y="94"/>
                    </a:cubicBezTo>
                    <a:cubicBezTo>
                      <a:pt x="44" y="94"/>
                      <a:pt x="15" y="66"/>
                      <a:pt x="15" y="31"/>
                    </a:cubicBezTo>
                    <a:cubicBezTo>
                      <a:pt x="15" y="20"/>
                      <a:pt x="18" y="9"/>
                      <a:pt x="23" y="0"/>
                    </a:cubicBezTo>
                    <a:cubicBezTo>
                      <a:pt x="6" y="0"/>
                      <a:pt x="6" y="0"/>
                      <a:pt x="6" y="0"/>
                    </a:cubicBezTo>
                    <a:close/>
                    <a:moveTo>
                      <a:pt x="78" y="31"/>
                    </a:moveTo>
                    <a:cubicBezTo>
                      <a:pt x="78" y="81"/>
                      <a:pt x="78" y="81"/>
                      <a:pt x="78" y="81"/>
                    </a:cubicBezTo>
                    <a:cubicBezTo>
                      <a:pt x="78" y="81"/>
                      <a:pt x="78" y="81"/>
                      <a:pt x="78" y="81"/>
                    </a:cubicBezTo>
                    <a:cubicBezTo>
                      <a:pt x="51" y="81"/>
                      <a:pt x="28" y="59"/>
                      <a:pt x="28" y="31"/>
                    </a:cubicBezTo>
                    <a:cubicBezTo>
                      <a:pt x="28" y="20"/>
                      <a:pt x="32" y="9"/>
                      <a:pt x="39" y="0"/>
                    </a:cubicBezTo>
                    <a:cubicBezTo>
                      <a:pt x="72" y="0"/>
                      <a:pt x="72" y="0"/>
                      <a:pt x="72" y="0"/>
                    </a:cubicBezTo>
                    <a:cubicBezTo>
                      <a:pt x="72" y="31"/>
                      <a:pt x="72" y="31"/>
                      <a:pt x="72" y="31"/>
                    </a:cubicBezTo>
                    <a:lnTo>
                      <a:pt x="78"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0" name="Freeform 219"/>
              <p:cNvSpPr>
                <a:spLocks noEditPoints="1"/>
              </p:cNvSpPr>
              <p:nvPr/>
            </p:nvSpPr>
            <p:spPr bwMode="auto">
              <a:xfrm>
                <a:off x="8970963" y="9525"/>
                <a:ext cx="379413" cy="274638"/>
              </a:xfrm>
              <a:custGeom>
                <a:avLst/>
                <a:gdLst>
                  <a:gd name="T0" fmla="*/ 239 w 239"/>
                  <a:gd name="T1" fmla="*/ 173 h 173"/>
                  <a:gd name="T2" fmla="*/ 213 w 239"/>
                  <a:gd name="T3" fmla="*/ 0 h 173"/>
                  <a:gd name="T4" fmla="*/ 213 w 239"/>
                  <a:gd name="T5" fmla="*/ 36 h 173"/>
                  <a:gd name="T6" fmla="*/ 192 w 239"/>
                  <a:gd name="T7" fmla="*/ 64 h 173"/>
                  <a:gd name="T8" fmla="*/ 213 w 239"/>
                  <a:gd name="T9" fmla="*/ 95 h 173"/>
                  <a:gd name="T10" fmla="*/ 192 w 239"/>
                  <a:gd name="T11" fmla="*/ 95 h 173"/>
                  <a:gd name="T12" fmla="*/ 213 w 239"/>
                  <a:gd name="T13" fmla="*/ 116 h 173"/>
                  <a:gd name="T14" fmla="*/ 213 w 239"/>
                  <a:gd name="T15" fmla="*/ 147 h 173"/>
                  <a:gd name="T16" fmla="*/ 192 w 239"/>
                  <a:gd name="T17" fmla="*/ 173 h 173"/>
                  <a:gd name="T18" fmla="*/ 192 w 239"/>
                  <a:gd name="T19" fmla="*/ 173 h 173"/>
                  <a:gd name="T20" fmla="*/ 168 w 239"/>
                  <a:gd name="T21" fmla="*/ 147 h 173"/>
                  <a:gd name="T22" fmla="*/ 192 w 239"/>
                  <a:gd name="T23" fmla="*/ 116 h 173"/>
                  <a:gd name="T24" fmla="*/ 168 w 239"/>
                  <a:gd name="T25" fmla="*/ 95 h 173"/>
                  <a:gd name="T26" fmla="*/ 192 w 239"/>
                  <a:gd name="T27" fmla="*/ 64 h 173"/>
                  <a:gd name="T28" fmla="*/ 121 w 239"/>
                  <a:gd name="T29" fmla="*/ 36 h 173"/>
                  <a:gd name="T30" fmla="*/ 142 w 239"/>
                  <a:gd name="T31" fmla="*/ 64 h 173"/>
                  <a:gd name="T32" fmla="*/ 142 w 239"/>
                  <a:gd name="T33" fmla="*/ 95 h 173"/>
                  <a:gd name="T34" fmla="*/ 121 w 239"/>
                  <a:gd name="T35" fmla="*/ 116 h 173"/>
                  <a:gd name="T36" fmla="*/ 142 w 239"/>
                  <a:gd name="T37" fmla="*/ 147 h 173"/>
                  <a:gd name="T38" fmla="*/ 121 w 239"/>
                  <a:gd name="T39" fmla="*/ 147 h 173"/>
                  <a:gd name="T40" fmla="*/ 48 w 239"/>
                  <a:gd name="T41" fmla="*/ 173 h 173"/>
                  <a:gd name="T42" fmla="*/ 121 w 239"/>
                  <a:gd name="T43" fmla="*/ 147 h 173"/>
                  <a:gd name="T44" fmla="*/ 97 w 239"/>
                  <a:gd name="T45" fmla="*/ 116 h 173"/>
                  <a:gd name="T46" fmla="*/ 121 w 239"/>
                  <a:gd name="T47" fmla="*/ 95 h 173"/>
                  <a:gd name="T48" fmla="*/ 97 w 239"/>
                  <a:gd name="T49" fmla="*/ 64 h 173"/>
                  <a:gd name="T50" fmla="*/ 121 w 239"/>
                  <a:gd name="T51" fmla="*/ 36 h 173"/>
                  <a:gd name="T52" fmla="*/ 48 w 239"/>
                  <a:gd name="T53" fmla="*/ 64 h 173"/>
                  <a:gd name="T54" fmla="*/ 71 w 239"/>
                  <a:gd name="T55" fmla="*/ 95 h 173"/>
                  <a:gd name="T56" fmla="*/ 48 w 239"/>
                  <a:gd name="T57" fmla="*/ 95 h 173"/>
                  <a:gd name="T58" fmla="*/ 71 w 239"/>
                  <a:gd name="T59" fmla="*/ 116 h 173"/>
                  <a:gd name="T60" fmla="*/ 71 w 239"/>
                  <a:gd name="T61" fmla="*/ 147 h 173"/>
                  <a:gd name="T62" fmla="*/ 48 w 239"/>
                  <a:gd name="T63" fmla="*/ 173 h 173"/>
                  <a:gd name="T64" fmla="*/ 0 w 239"/>
                  <a:gd name="T65" fmla="*/ 173 h 173"/>
                  <a:gd name="T66" fmla="*/ 48 w 239"/>
                  <a:gd name="T67" fmla="*/ 147 h 173"/>
                  <a:gd name="T68" fmla="*/ 26 w 239"/>
                  <a:gd name="T69" fmla="*/ 116 h 173"/>
                  <a:gd name="T70" fmla="*/ 48 w 239"/>
                  <a:gd name="T71" fmla="*/ 95 h 173"/>
                  <a:gd name="T72" fmla="*/ 26 w 239"/>
                  <a:gd name="T73" fmla="*/ 64 h 173"/>
                  <a:gd name="T74" fmla="*/ 48 w 239"/>
                  <a:gd name="T75" fmla="*/ 36 h 173"/>
                  <a:gd name="T76" fmla="*/ 26 w 239"/>
                  <a:gd name="T7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9" h="173">
                    <a:moveTo>
                      <a:pt x="192" y="173"/>
                    </a:moveTo>
                    <a:lnTo>
                      <a:pt x="239" y="173"/>
                    </a:lnTo>
                    <a:lnTo>
                      <a:pt x="239" y="0"/>
                    </a:lnTo>
                    <a:lnTo>
                      <a:pt x="213" y="0"/>
                    </a:lnTo>
                    <a:lnTo>
                      <a:pt x="213" y="36"/>
                    </a:lnTo>
                    <a:lnTo>
                      <a:pt x="213" y="36"/>
                    </a:lnTo>
                    <a:lnTo>
                      <a:pt x="192" y="36"/>
                    </a:lnTo>
                    <a:lnTo>
                      <a:pt x="192" y="64"/>
                    </a:lnTo>
                    <a:lnTo>
                      <a:pt x="213" y="64"/>
                    </a:lnTo>
                    <a:lnTo>
                      <a:pt x="213" y="95"/>
                    </a:lnTo>
                    <a:lnTo>
                      <a:pt x="213" y="95"/>
                    </a:lnTo>
                    <a:lnTo>
                      <a:pt x="192" y="95"/>
                    </a:lnTo>
                    <a:lnTo>
                      <a:pt x="192" y="116"/>
                    </a:lnTo>
                    <a:lnTo>
                      <a:pt x="213" y="116"/>
                    </a:lnTo>
                    <a:lnTo>
                      <a:pt x="213" y="147"/>
                    </a:lnTo>
                    <a:lnTo>
                      <a:pt x="213" y="147"/>
                    </a:lnTo>
                    <a:lnTo>
                      <a:pt x="192" y="147"/>
                    </a:lnTo>
                    <a:lnTo>
                      <a:pt x="192" y="173"/>
                    </a:lnTo>
                    <a:close/>
                    <a:moveTo>
                      <a:pt x="121" y="173"/>
                    </a:moveTo>
                    <a:lnTo>
                      <a:pt x="192" y="173"/>
                    </a:lnTo>
                    <a:lnTo>
                      <a:pt x="192" y="147"/>
                    </a:lnTo>
                    <a:lnTo>
                      <a:pt x="168" y="147"/>
                    </a:lnTo>
                    <a:lnTo>
                      <a:pt x="168" y="116"/>
                    </a:lnTo>
                    <a:lnTo>
                      <a:pt x="192" y="116"/>
                    </a:lnTo>
                    <a:lnTo>
                      <a:pt x="192" y="95"/>
                    </a:lnTo>
                    <a:lnTo>
                      <a:pt x="168" y="95"/>
                    </a:lnTo>
                    <a:lnTo>
                      <a:pt x="168" y="64"/>
                    </a:lnTo>
                    <a:lnTo>
                      <a:pt x="192" y="64"/>
                    </a:lnTo>
                    <a:lnTo>
                      <a:pt x="192" y="36"/>
                    </a:lnTo>
                    <a:lnTo>
                      <a:pt x="121" y="36"/>
                    </a:lnTo>
                    <a:lnTo>
                      <a:pt x="121" y="64"/>
                    </a:lnTo>
                    <a:lnTo>
                      <a:pt x="142" y="64"/>
                    </a:lnTo>
                    <a:lnTo>
                      <a:pt x="142" y="95"/>
                    </a:lnTo>
                    <a:lnTo>
                      <a:pt x="142" y="95"/>
                    </a:lnTo>
                    <a:lnTo>
                      <a:pt x="121" y="95"/>
                    </a:lnTo>
                    <a:lnTo>
                      <a:pt x="121" y="116"/>
                    </a:lnTo>
                    <a:lnTo>
                      <a:pt x="142" y="116"/>
                    </a:lnTo>
                    <a:lnTo>
                      <a:pt x="142" y="147"/>
                    </a:lnTo>
                    <a:lnTo>
                      <a:pt x="142" y="147"/>
                    </a:lnTo>
                    <a:lnTo>
                      <a:pt x="121" y="147"/>
                    </a:lnTo>
                    <a:lnTo>
                      <a:pt x="121" y="173"/>
                    </a:lnTo>
                    <a:close/>
                    <a:moveTo>
                      <a:pt x="48" y="173"/>
                    </a:moveTo>
                    <a:lnTo>
                      <a:pt x="121" y="173"/>
                    </a:lnTo>
                    <a:lnTo>
                      <a:pt x="121" y="147"/>
                    </a:lnTo>
                    <a:lnTo>
                      <a:pt x="97" y="147"/>
                    </a:lnTo>
                    <a:lnTo>
                      <a:pt x="97" y="116"/>
                    </a:lnTo>
                    <a:lnTo>
                      <a:pt x="121" y="116"/>
                    </a:lnTo>
                    <a:lnTo>
                      <a:pt x="121" y="95"/>
                    </a:lnTo>
                    <a:lnTo>
                      <a:pt x="97" y="95"/>
                    </a:lnTo>
                    <a:lnTo>
                      <a:pt x="97" y="64"/>
                    </a:lnTo>
                    <a:lnTo>
                      <a:pt x="121" y="64"/>
                    </a:lnTo>
                    <a:lnTo>
                      <a:pt x="121" y="36"/>
                    </a:lnTo>
                    <a:lnTo>
                      <a:pt x="48" y="36"/>
                    </a:lnTo>
                    <a:lnTo>
                      <a:pt x="48" y="64"/>
                    </a:lnTo>
                    <a:lnTo>
                      <a:pt x="71" y="64"/>
                    </a:lnTo>
                    <a:lnTo>
                      <a:pt x="71" y="95"/>
                    </a:lnTo>
                    <a:lnTo>
                      <a:pt x="71" y="95"/>
                    </a:lnTo>
                    <a:lnTo>
                      <a:pt x="48" y="95"/>
                    </a:lnTo>
                    <a:lnTo>
                      <a:pt x="48" y="116"/>
                    </a:lnTo>
                    <a:lnTo>
                      <a:pt x="71" y="116"/>
                    </a:lnTo>
                    <a:lnTo>
                      <a:pt x="71" y="147"/>
                    </a:lnTo>
                    <a:lnTo>
                      <a:pt x="71" y="147"/>
                    </a:lnTo>
                    <a:lnTo>
                      <a:pt x="48" y="147"/>
                    </a:lnTo>
                    <a:lnTo>
                      <a:pt x="48" y="173"/>
                    </a:lnTo>
                    <a:close/>
                    <a:moveTo>
                      <a:pt x="0" y="0"/>
                    </a:moveTo>
                    <a:lnTo>
                      <a:pt x="0" y="173"/>
                    </a:lnTo>
                    <a:lnTo>
                      <a:pt x="48" y="173"/>
                    </a:lnTo>
                    <a:lnTo>
                      <a:pt x="48" y="147"/>
                    </a:lnTo>
                    <a:lnTo>
                      <a:pt x="26" y="147"/>
                    </a:lnTo>
                    <a:lnTo>
                      <a:pt x="26" y="116"/>
                    </a:lnTo>
                    <a:lnTo>
                      <a:pt x="48" y="116"/>
                    </a:lnTo>
                    <a:lnTo>
                      <a:pt x="48" y="95"/>
                    </a:lnTo>
                    <a:lnTo>
                      <a:pt x="26" y="95"/>
                    </a:lnTo>
                    <a:lnTo>
                      <a:pt x="26" y="64"/>
                    </a:lnTo>
                    <a:lnTo>
                      <a:pt x="48" y="64"/>
                    </a:lnTo>
                    <a:lnTo>
                      <a:pt x="48" y="36"/>
                    </a:lnTo>
                    <a:lnTo>
                      <a:pt x="26" y="36"/>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1" name="Freeform 220"/>
              <p:cNvSpPr/>
              <p:nvPr/>
            </p:nvSpPr>
            <p:spPr bwMode="auto">
              <a:xfrm>
                <a:off x="6246813" y="9525"/>
                <a:ext cx="374650" cy="192088"/>
              </a:xfrm>
              <a:custGeom>
                <a:avLst/>
                <a:gdLst>
                  <a:gd name="T0" fmla="*/ 0 w 100"/>
                  <a:gd name="T1" fmla="*/ 0 h 51"/>
                  <a:gd name="T2" fmla="*/ 84 w 100"/>
                  <a:gd name="T3" fmla="*/ 51 h 51"/>
                  <a:gd name="T4" fmla="*/ 100 w 100"/>
                  <a:gd name="T5" fmla="*/ 36 h 51"/>
                  <a:gd name="T6" fmla="*/ 78 w 100"/>
                  <a:gd name="T7" fmla="*/ 0 h 51"/>
                  <a:gd name="T8" fmla="*/ 0 w 100"/>
                  <a:gd name="T9" fmla="*/ 0 h 51"/>
                </a:gdLst>
                <a:ahLst/>
                <a:cxnLst>
                  <a:cxn ang="0">
                    <a:pos x="T0" y="T1"/>
                  </a:cxn>
                  <a:cxn ang="0">
                    <a:pos x="T2" y="T3"/>
                  </a:cxn>
                  <a:cxn ang="0">
                    <a:pos x="T4" y="T5"/>
                  </a:cxn>
                  <a:cxn ang="0">
                    <a:pos x="T6" y="T7"/>
                  </a:cxn>
                  <a:cxn ang="0">
                    <a:pos x="T8" y="T9"/>
                  </a:cxn>
                </a:cxnLst>
                <a:rect l="0" t="0" r="r" b="b"/>
                <a:pathLst>
                  <a:path w="100" h="51">
                    <a:moveTo>
                      <a:pt x="0" y="0"/>
                    </a:moveTo>
                    <a:cubicBezTo>
                      <a:pt x="12" y="17"/>
                      <a:pt x="37" y="39"/>
                      <a:pt x="84" y="51"/>
                    </a:cubicBezTo>
                    <a:cubicBezTo>
                      <a:pt x="90" y="46"/>
                      <a:pt x="95" y="41"/>
                      <a:pt x="100" y="36"/>
                    </a:cubicBezTo>
                    <a:cubicBezTo>
                      <a:pt x="87" y="23"/>
                      <a:pt x="80" y="10"/>
                      <a:pt x="7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2" name="Freeform 221"/>
              <p:cNvSpPr/>
              <p:nvPr/>
            </p:nvSpPr>
            <p:spPr bwMode="auto">
              <a:xfrm>
                <a:off x="6557963" y="9525"/>
                <a:ext cx="303213" cy="150813"/>
              </a:xfrm>
              <a:custGeom>
                <a:avLst/>
                <a:gdLst>
                  <a:gd name="T0" fmla="*/ 0 w 81"/>
                  <a:gd name="T1" fmla="*/ 0 h 40"/>
                  <a:gd name="T2" fmla="*/ 20 w 81"/>
                  <a:gd name="T3" fmla="*/ 33 h 40"/>
                  <a:gd name="T4" fmla="*/ 28 w 81"/>
                  <a:gd name="T5" fmla="*/ 40 h 40"/>
                  <a:gd name="T6" fmla="*/ 81 w 81"/>
                  <a:gd name="T7" fmla="*/ 0 h 40"/>
                  <a:gd name="T8" fmla="*/ 0 w 81"/>
                  <a:gd name="T9" fmla="*/ 0 h 40"/>
                </a:gdLst>
                <a:ahLst/>
                <a:cxnLst>
                  <a:cxn ang="0">
                    <a:pos x="T0" y="T1"/>
                  </a:cxn>
                  <a:cxn ang="0">
                    <a:pos x="T2" y="T3"/>
                  </a:cxn>
                  <a:cxn ang="0">
                    <a:pos x="T4" y="T5"/>
                  </a:cxn>
                  <a:cxn ang="0">
                    <a:pos x="T6" y="T7"/>
                  </a:cxn>
                  <a:cxn ang="0">
                    <a:pos x="T8" y="T9"/>
                  </a:cxn>
                </a:cxnLst>
                <a:rect l="0" t="0" r="r" b="b"/>
                <a:pathLst>
                  <a:path w="81" h="40">
                    <a:moveTo>
                      <a:pt x="0" y="0"/>
                    </a:moveTo>
                    <a:cubicBezTo>
                      <a:pt x="2" y="9"/>
                      <a:pt x="8" y="21"/>
                      <a:pt x="20" y="33"/>
                    </a:cubicBezTo>
                    <a:cubicBezTo>
                      <a:pt x="23" y="35"/>
                      <a:pt x="25" y="37"/>
                      <a:pt x="28" y="40"/>
                    </a:cubicBezTo>
                    <a:cubicBezTo>
                      <a:pt x="67" y="30"/>
                      <a:pt x="78" y="9"/>
                      <a:pt x="8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3" name="Freeform 222"/>
              <p:cNvSpPr/>
              <p:nvPr/>
            </p:nvSpPr>
            <p:spPr bwMode="auto">
              <a:xfrm>
                <a:off x="1925638" y="4818063"/>
                <a:ext cx="404813" cy="458788"/>
              </a:xfrm>
              <a:custGeom>
                <a:avLst/>
                <a:gdLst>
                  <a:gd name="T0" fmla="*/ 13 w 108"/>
                  <a:gd name="T1" fmla="*/ 4 h 122"/>
                  <a:gd name="T2" fmla="*/ 39 w 108"/>
                  <a:gd name="T3" fmla="*/ 18 h 122"/>
                  <a:gd name="T4" fmla="*/ 49 w 108"/>
                  <a:gd name="T5" fmla="*/ 34 h 122"/>
                  <a:gd name="T6" fmla="*/ 98 w 108"/>
                  <a:gd name="T7" fmla="*/ 24 h 122"/>
                  <a:gd name="T8" fmla="*/ 105 w 108"/>
                  <a:gd name="T9" fmla="*/ 35 h 122"/>
                  <a:gd name="T10" fmla="*/ 62 w 108"/>
                  <a:gd name="T11" fmla="*/ 53 h 122"/>
                  <a:gd name="T12" fmla="*/ 76 w 108"/>
                  <a:gd name="T13" fmla="*/ 74 h 122"/>
                  <a:gd name="T14" fmla="*/ 101 w 108"/>
                  <a:gd name="T15" fmla="*/ 75 h 122"/>
                  <a:gd name="T16" fmla="*/ 108 w 108"/>
                  <a:gd name="T17" fmla="*/ 86 h 122"/>
                  <a:gd name="T18" fmla="*/ 74 w 108"/>
                  <a:gd name="T19" fmla="*/ 95 h 122"/>
                  <a:gd name="T20" fmla="*/ 54 w 108"/>
                  <a:gd name="T21" fmla="*/ 122 h 122"/>
                  <a:gd name="T22" fmla="*/ 47 w 108"/>
                  <a:gd name="T23" fmla="*/ 111 h 122"/>
                  <a:gd name="T24" fmla="*/ 55 w 108"/>
                  <a:gd name="T25" fmla="*/ 89 h 122"/>
                  <a:gd name="T26" fmla="*/ 40 w 108"/>
                  <a:gd name="T27" fmla="*/ 68 h 122"/>
                  <a:gd name="T28" fmla="*/ 8 w 108"/>
                  <a:gd name="T29" fmla="*/ 100 h 122"/>
                  <a:gd name="T30" fmla="*/ 0 w 108"/>
                  <a:gd name="T31" fmla="*/ 89 h 122"/>
                  <a:gd name="T32" fmla="*/ 27 w 108"/>
                  <a:gd name="T33" fmla="*/ 48 h 122"/>
                  <a:gd name="T34" fmla="*/ 17 w 108"/>
                  <a:gd name="T35" fmla="*/ 33 h 122"/>
                  <a:gd name="T36" fmla="*/ 13 w 108"/>
                  <a:gd name="T37" fmla="*/ 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22">
                    <a:moveTo>
                      <a:pt x="13" y="4"/>
                    </a:moveTo>
                    <a:cubicBezTo>
                      <a:pt x="19" y="0"/>
                      <a:pt x="35" y="12"/>
                      <a:pt x="39" y="18"/>
                    </a:cubicBezTo>
                    <a:cubicBezTo>
                      <a:pt x="49" y="34"/>
                      <a:pt x="49" y="34"/>
                      <a:pt x="49" y="34"/>
                    </a:cubicBezTo>
                    <a:cubicBezTo>
                      <a:pt x="98" y="24"/>
                      <a:pt x="98" y="24"/>
                      <a:pt x="98" y="24"/>
                    </a:cubicBezTo>
                    <a:cubicBezTo>
                      <a:pt x="105" y="35"/>
                      <a:pt x="105" y="35"/>
                      <a:pt x="105" y="35"/>
                    </a:cubicBezTo>
                    <a:cubicBezTo>
                      <a:pt x="62" y="53"/>
                      <a:pt x="62" y="53"/>
                      <a:pt x="62" y="53"/>
                    </a:cubicBezTo>
                    <a:cubicBezTo>
                      <a:pt x="76" y="74"/>
                      <a:pt x="76" y="74"/>
                      <a:pt x="76" y="74"/>
                    </a:cubicBezTo>
                    <a:cubicBezTo>
                      <a:pt x="101" y="75"/>
                      <a:pt x="101" y="75"/>
                      <a:pt x="101" y="75"/>
                    </a:cubicBezTo>
                    <a:cubicBezTo>
                      <a:pt x="108" y="86"/>
                      <a:pt x="108" y="86"/>
                      <a:pt x="108" y="86"/>
                    </a:cubicBezTo>
                    <a:cubicBezTo>
                      <a:pt x="74" y="95"/>
                      <a:pt x="74" y="95"/>
                      <a:pt x="74" y="95"/>
                    </a:cubicBezTo>
                    <a:cubicBezTo>
                      <a:pt x="54" y="122"/>
                      <a:pt x="54" y="122"/>
                      <a:pt x="54" y="122"/>
                    </a:cubicBezTo>
                    <a:cubicBezTo>
                      <a:pt x="47" y="111"/>
                      <a:pt x="47" y="111"/>
                      <a:pt x="47" y="111"/>
                    </a:cubicBezTo>
                    <a:cubicBezTo>
                      <a:pt x="55" y="89"/>
                      <a:pt x="55" y="89"/>
                      <a:pt x="55" y="89"/>
                    </a:cubicBezTo>
                    <a:cubicBezTo>
                      <a:pt x="40" y="68"/>
                      <a:pt x="40" y="68"/>
                      <a:pt x="40" y="68"/>
                    </a:cubicBezTo>
                    <a:cubicBezTo>
                      <a:pt x="8" y="100"/>
                      <a:pt x="8" y="100"/>
                      <a:pt x="8" y="100"/>
                    </a:cubicBezTo>
                    <a:cubicBezTo>
                      <a:pt x="0" y="89"/>
                      <a:pt x="0" y="89"/>
                      <a:pt x="0" y="89"/>
                    </a:cubicBezTo>
                    <a:cubicBezTo>
                      <a:pt x="27" y="48"/>
                      <a:pt x="27" y="48"/>
                      <a:pt x="27" y="48"/>
                    </a:cubicBezTo>
                    <a:cubicBezTo>
                      <a:pt x="17" y="33"/>
                      <a:pt x="17" y="33"/>
                      <a:pt x="17" y="33"/>
                    </a:cubicBezTo>
                    <a:cubicBezTo>
                      <a:pt x="13" y="27"/>
                      <a:pt x="7" y="8"/>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4" name="Freeform 224"/>
              <p:cNvSpPr>
                <a:spLocks noEditPoints="1"/>
              </p:cNvSpPr>
              <p:nvPr/>
            </p:nvSpPr>
            <p:spPr bwMode="auto">
              <a:xfrm>
                <a:off x="9820275" y="9525"/>
                <a:ext cx="473075" cy="198438"/>
              </a:xfrm>
              <a:custGeom>
                <a:avLst/>
                <a:gdLst>
                  <a:gd name="T0" fmla="*/ 115 w 126"/>
                  <a:gd name="T1" fmla="*/ 15 h 53"/>
                  <a:gd name="T2" fmla="*/ 118 w 126"/>
                  <a:gd name="T3" fmla="*/ 22 h 53"/>
                  <a:gd name="T4" fmla="*/ 115 w 126"/>
                  <a:gd name="T5" fmla="*/ 3 h 53"/>
                  <a:gd name="T6" fmla="*/ 123 w 126"/>
                  <a:gd name="T7" fmla="*/ 0 h 53"/>
                  <a:gd name="T8" fmla="*/ 121 w 126"/>
                  <a:gd name="T9" fmla="*/ 8 h 53"/>
                  <a:gd name="T10" fmla="*/ 115 w 126"/>
                  <a:gd name="T11" fmla="*/ 0 h 53"/>
                  <a:gd name="T12" fmla="*/ 113 w 126"/>
                  <a:gd name="T13" fmla="*/ 0 h 53"/>
                  <a:gd name="T14" fmla="*/ 115 w 126"/>
                  <a:gd name="T15" fmla="*/ 15 h 53"/>
                  <a:gd name="T16" fmla="*/ 102 w 126"/>
                  <a:gd name="T17" fmla="*/ 22 h 53"/>
                  <a:gd name="T18" fmla="*/ 106 w 126"/>
                  <a:gd name="T19" fmla="*/ 37 h 53"/>
                  <a:gd name="T20" fmla="*/ 99 w 126"/>
                  <a:gd name="T21" fmla="*/ 15 h 53"/>
                  <a:gd name="T22" fmla="*/ 99 w 126"/>
                  <a:gd name="T23" fmla="*/ 1 h 53"/>
                  <a:gd name="T24" fmla="*/ 100 w 126"/>
                  <a:gd name="T25" fmla="*/ 0 h 53"/>
                  <a:gd name="T26" fmla="*/ 99 w 126"/>
                  <a:gd name="T27" fmla="*/ 0 h 53"/>
                  <a:gd name="T28" fmla="*/ 98 w 126"/>
                  <a:gd name="T29" fmla="*/ 0 h 53"/>
                  <a:gd name="T30" fmla="*/ 99 w 126"/>
                  <a:gd name="T31" fmla="*/ 15 h 53"/>
                  <a:gd name="T32" fmla="*/ 92 w 126"/>
                  <a:gd name="T33" fmla="*/ 12 h 53"/>
                  <a:gd name="T34" fmla="*/ 98 w 126"/>
                  <a:gd name="T35" fmla="*/ 5 h 53"/>
                  <a:gd name="T36" fmla="*/ 80 w 126"/>
                  <a:gd name="T37" fmla="*/ 0 h 53"/>
                  <a:gd name="T38" fmla="*/ 41 w 126"/>
                  <a:gd name="T39" fmla="*/ 5 h 53"/>
                  <a:gd name="T40" fmla="*/ 28 w 126"/>
                  <a:gd name="T41" fmla="*/ 12 h 53"/>
                  <a:gd name="T42" fmla="*/ 31 w 126"/>
                  <a:gd name="T43" fmla="*/ 15 h 53"/>
                  <a:gd name="T44" fmla="*/ 27 w 126"/>
                  <a:gd name="T45" fmla="*/ 29 h 53"/>
                  <a:gd name="T46" fmla="*/ 29 w 126"/>
                  <a:gd name="T47" fmla="*/ 43 h 53"/>
                  <a:gd name="T48" fmla="*/ 36 w 126"/>
                  <a:gd name="T49" fmla="*/ 20 h 53"/>
                  <a:gd name="T50" fmla="*/ 39 w 126"/>
                  <a:gd name="T51" fmla="*/ 23 h 53"/>
                  <a:gd name="T52" fmla="*/ 46 w 126"/>
                  <a:gd name="T53" fmla="*/ 10 h 53"/>
                  <a:gd name="T54" fmla="*/ 59 w 126"/>
                  <a:gd name="T55" fmla="*/ 8 h 53"/>
                  <a:gd name="T56" fmla="*/ 50 w 126"/>
                  <a:gd name="T57" fmla="*/ 24 h 53"/>
                  <a:gd name="T58" fmla="*/ 59 w 126"/>
                  <a:gd name="T59" fmla="*/ 25 h 53"/>
                  <a:gd name="T60" fmla="*/ 43 w 126"/>
                  <a:gd name="T61" fmla="*/ 46 h 53"/>
                  <a:gd name="T62" fmla="*/ 59 w 126"/>
                  <a:gd name="T63" fmla="*/ 40 h 53"/>
                  <a:gd name="T64" fmla="*/ 66 w 126"/>
                  <a:gd name="T65" fmla="*/ 53 h 53"/>
                  <a:gd name="T66" fmla="*/ 78 w 126"/>
                  <a:gd name="T67" fmla="*/ 51 h 53"/>
                  <a:gd name="T68" fmla="*/ 66 w 126"/>
                  <a:gd name="T69" fmla="*/ 30 h 53"/>
                  <a:gd name="T70" fmla="*/ 71 w 126"/>
                  <a:gd name="T71" fmla="*/ 29 h 53"/>
                  <a:gd name="T72" fmla="*/ 66 w 126"/>
                  <a:gd name="T73" fmla="*/ 15 h 53"/>
                  <a:gd name="T74" fmla="*/ 74 w 126"/>
                  <a:gd name="T75" fmla="*/ 5 h 53"/>
                  <a:gd name="T76" fmla="*/ 79 w 126"/>
                  <a:gd name="T77" fmla="*/ 23 h 53"/>
                  <a:gd name="T78" fmla="*/ 86 w 126"/>
                  <a:gd name="T79" fmla="*/ 17 h 53"/>
                  <a:gd name="T80" fmla="*/ 90 w 126"/>
                  <a:gd name="T81" fmla="*/ 43 h 53"/>
                  <a:gd name="T82" fmla="*/ 97 w 126"/>
                  <a:gd name="T83" fmla="*/ 27 h 53"/>
                  <a:gd name="T84" fmla="*/ 99 w 126"/>
                  <a:gd name="T85" fmla="*/ 15 h 53"/>
                  <a:gd name="T86" fmla="*/ 27 w 126"/>
                  <a:gd name="T87" fmla="*/ 0 h 53"/>
                  <a:gd name="T88" fmla="*/ 27 w 126"/>
                  <a:gd name="T89" fmla="*/ 1 h 53"/>
                  <a:gd name="T90" fmla="*/ 13 w 126"/>
                  <a:gd name="T91" fmla="*/ 0 h 53"/>
                  <a:gd name="T92" fmla="*/ 10 w 126"/>
                  <a:gd name="T93" fmla="*/ 3 h 53"/>
                  <a:gd name="T94" fmla="*/ 27 w 126"/>
                  <a:gd name="T95" fmla="*/ 1 h 53"/>
                  <a:gd name="T96" fmla="*/ 27 w 126"/>
                  <a:gd name="T97" fmla="*/ 0 h 53"/>
                  <a:gd name="T98" fmla="*/ 27 w 126"/>
                  <a:gd name="T99" fmla="*/ 29 h 53"/>
                  <a:gd name="T100" fmla="*/ 14 w 126"/>
                  <a:gd name="T101" fmla="*/ 32 h 53"/>
                  <a:gd name="T102" fmla="*/ 10 w 126"/>
                  <a:gd name="T103" fmla="*/ 22 h 53"/>
                  <a:gd name="T104" fmla="*/ 27 w 126"/>
                  <a:gd name="T105" fmla="*/ 15 h 53"/>
                  <a:gd name="T106" fmla="*/ 0 w 126"/>
                  <a:gd name="T107" fmla="*/ 3 h 53"/>
                  <a:gd name="T108" fmla="*/ 10 w 126"/>
                  <a:gd name="T109" fmla="*/ 3 h 53"/>
                  <a:gd name="T110" fmla="*/ 3 w 126"/>
                  <a:gd name="T111" fmla="*/ 0 h 53"/>
                  <a:gd name="T112" fmla="*/ 10 w 126"/>
                  <a:gd name="T113" fmla="*/ 22 h 53"/>
                  <a:gd name="T114" fmla="*/ 7 w 126"/>
                  <a:gd name="T115"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53">
                    <a:moveTo>
                      <a:pt x="115" y="22"/>
                    </a:moveTo>
                    <a:cubicBezTo>
                      <a:pt x="115" y="15"/>
                      <a:pt x="115" y="15"/>
                      <a:pt x="115" y="15"/>
                    </a:cubicBezTo>
                    <a:cubicBezTo>
                      <a:pt x="118" y="15"/>
                      <a:pt x="118" y="15"/>
                      <a:pt x="118" y="15"/>
                    </a:cubicBezTo>
                    <a:cubicBezTo>
                      <a:pt x="118" y="22"/>
                      <a:pt x="118" y="22"/>
                      <a:pt x="118" y="22"/>
                    </a:cubicBezTo>
                    <a:cubicBezTo>
                      <a:pt x="115" y="22"/>
                      <a:pt x="115" y="22"/>
                      <a:pt x="115" y="22"/>
                    </a:cubicBezTo>
                    <a:close/>
                    <a:moveTo>
                      <a:pt x="115" y="3"/>
                    </a:moveTo>
                    <a:cubicBezTo>
                      <a:pt x="115" y="0"/>
                      <a:pt x="115" y="0"/>
                      <a:pt x="115" y="0"/>
                    </a:cubicBezTo>
                    <a:cubicBezTo>
                      <a:pt x="123" y="0"/>
                      <a:pt x="123" y="0"/>
                      <a:pt x="123" y="0"/>
                    </a:cubicBezTo>
                    <a:cubicBezTo>
                      <a:pt x="126" y="3"/>
                      <a:pt x="126" y="3"/>
                      <a:pt x="126" y="3"/>
                    </a:cubicBezTo>
                    <a:cubicBezTo>
                      <a:pt x="121" y="8"/>
                      <a:pt x="121" y="8"/>
                      <a:pt x="121" y="8"/>
                    </a:cubicBezTo>
                    <a:lnTo>
                      <a:pt x="115" y="3"/>
                    </a:lnTo>
                    <a:close/>
                    <a:moveTo>
                      <a:pt x="115" y="0"/>
                    </a:moveTo>
                    <a:cubicBezTo>
                      <a:pt x="115" y="3"/>
                      <a:pt x="115" y="3"/>
                      <a:pt x="115" y="3"/>
                    </a:cubicBezTo>
                    <a:cubicBezTo>
                      <a:pt x="113" y="0"/>
                      <a:pt x="113" y="0"/>
                      <a:pt x="113" y="0"/>
                    </a:cubicBezTo>
                    <a:cubicBezTo>
                      <a:pt x="115" y="0"/>
                      <a:pt x="115" y="0"/>
                      <a:pt x="115" y="0"/>
                    </a:cubicBezTo>
                    <a:close/>
                    <a:moveTo>
                      <a:pt x="115" y="15"/>
                    </a:moveTo>
                    <a:cubicBezTo>
                      <a:pt x="115" y="22"/>
                      <a:pt x="115" y="22"/>
                      <a:pt x="115" y="22"/>
                    </a:cubicBezTo>
                    <a:cubicBezTo>
                      <a:pt x="102" y="22"/>
                      <a:pt x="102" y="22"/>
                      <a:pt x="102" y="22"/>
                    </a:cubicBezTo>
                    <a:cubicBezTo>
                      <a:pt x="112" y="32"/>
                      <a:pt x="112" y="32"/>
                      <a:pt x="112" y="32"/>
                    </a:cubicBezTo>
                    <a:cubicBezTo>
                      <a:pt x="106" y="37"/>
                      <a:pt x="106" y="37"/>
                      <a:pt x="106" y="37"/>
                    </a:cubicBezTo>
                    <a:cubicBezTo>
                      <a:pt x="99" y="29"/>
                      <a:pt x="99" y="29"/>
                      <a:pt x="99" y="29"/>
                    </a:cubicBezTo>
                    <a:cubicBezTo>
                      <a:pt x="99" y="15"/>
                      <a:pt x="99" y="15"/>
                      <a:pt x="99" y="15"/>
                    </a:cubicBezTo>
                    <a:cubicBezTo>
                      <a:pt x="115" y="15"/>
                      <a:pt x="115" y="15"/>
                      <a:pt x="115" y="15"/>
                    </a:cubicBezTo>
                    <a:close/>
                    <a:moveTo>
                      <a:pt x="99" y="1"/>
                    </a:moveTo>
                    <a:cubicBezTo>
                      <a:pt x="99" y="0"/>
                      <a:pt x="99" y="0"/>
                      <a:pt x="99" y="0"/>
                    </a:cubicBezTo>
                    <a:cubicBezTo>
                      <a:pt x="100" y="0"/>
                      <a:pt x="100" y="0"/>
                      <a:pt x="100" y="0"/>
                    </a:cubicBezTo>
                    <a:lnTo>
                      <a:pt x="99" y="1"/>
                    </a:lnTo>
                    <a:close/>
                    <a:moveTo>
                      <a:pt x="99" y="0"/>
                    </a:moveTo>
                    <a:cubicBezTo>
                      <a:pt x="99" y="1"/>
                      <a:pt x="99" y="1"/>
                      <a:pt x="99" y="1"/>
                    </a:cubicBezTo>
                    <a:cubicBezTo>
                      <a:pt x="98" y="0"/>
                      <a:pt x="98" y="0"/>
                      <a:pt x="98" y="0"/>
                    </a:cubicBezTo>
                    <a:cubicBezTo>
                      <a:pt x="99" y="0"/>
                      <a:pt x="99" y="0"/>
                      <a:pt x="99" y="0"/>
                    </a:cubicBezTo>
                    <a:close/>
                    <a:moveTo>
                      <a:pt x="99" y="15"/>
                    </a:moveTo>
                    <a:cubicBezTo>
                      <a:pt x="95" y="15"/>
                      <a:pt x="95" y="15"/>
                      <a:pt x="95" y="15"/>
                    </a:cubicBezTo>
                    <a:cubicBezTo>
                      <a:pt x="92" y="12"/>
                      <a:pt x="92" y="12"/>
                      <a:pt x="92" y="12"/>
                    </a:cubicBezTo>
                    <a:cubicBezTo>
                      <a:pt x="98" y="12"/>
                      <a:pt x="98" y="12"/>
                      <a:pt x="98" y="12"/>
                    </a:cubicBezTo>
                    <a:cubicBezTo>
                      <a:pt x="98" y="5"/>
                      <a:pt x="98" y="5"/>
                      <a:pt x="98" y="5"/>
                    </a:cubicBezTo>
                    <a:cubicBezTo>
                      <a:pt x="84" y="5"/>
                      <a:pt x="84" y="5"/>
                      <a:pt x="84" y="5"/>
                    </a:cubicBezTo>
                    <a:cubicBezTo>
                      <a:pt x="80" y="0"/>
                      <a:pt x="80" y="0"/>
                      <a:pt x="80" y="0"/>
                    </a:cubicBezTo>
                    <a:cubicBezTo>
                      <a:pt x="46" y="0"/>
                      <a:pt x="46" y="0"/>
                      <a:pt x="46" y="0"/>
                    </a:cubicBezTo>
                    <a:cubicBezTo>
                      <a:pt x="41" y="5"/>
                      <a:pt x="41" y="5"/>
                      <a:pt x="41" y="5"/>
                    </a:cubicBezTo>
                    <a:cubicBezTo>
                      <a:pt x="28" y="5"/>
                      <a:pt x="28" y="5"/>
                      <a:pt x="28" y="5"/>
                    </a:cubicBezTo>
                    <a:cubicBezTo>
                      <a:pt x="28" y="12"/>
                      <a:pt x="28" y="12"/>
                      <a:pt x="28" y="12"/>
                    </a:cubicBezTo>
                    <a:cubicBezTo>
                      <a:pt x="34" y="12"/>
                      <a:pt x="34" y="12"/>
                      <a:pt x="34" y="12"/>
                    </a:cubicBezTo>
                    <a:cubicBezTo>
                      <a:pt x="31" y="15"/>
                      <a:pt x="31" y="15"/>
                      <a:pt x="31" y="15"/>
                    </a:cubicBezTo>
                    <a:cubicBezTo>
                      <a:pt x="27" y="15"/>
                      <a:pt x="27" y="15"/>
                      <a:pt x="27" y="15"/>
                    </a:cubicBezTo>
                    <a:cubicBezTo>
                      <a:pt x="27" y="29"/>
                      <a:pt x="27" y="29"/>
                      <a:pt x="27" y="29"/>
                    </a:cubicBezTo>
                    <a:cubicBezTo>
                      <a:pt x="29" y="27"/>
                      <a:pt x="29" y="27"/>
                      <a:pt x="29" y="27"/>
                    </a:cubicBezTo>
                    <a:cubicBezTo>
                      <a:pt x="29" y="43"/>
                      <a:pt x="29" y="43"/>
                      <a:pt x="29" y="43"/>
                    </a:cubicBezTo>
                    <a:cubicBezTo>
                      <a:pt x="36" y="43"/>
                      <a:pt x="36" y="43"/>
                      <a:pt x="36" y="43"/>
                    </a:cubicBezTo>
                    <a:cubicBezTo>
                      <a:pt x="36" y="20"/>
                      <a:pt x="36" y="20"/>
                      <a:pt x="36" y="20"/>
                    </a:cubicBezTo>
                    <a:cubicBezTo>
                      <a:pt x="39" y="17"/>
                      <a:pt x="39" y="17"/>
                      <a:pt x="39" y="17"/>
                    </a:cubicBezTo>
                    <a:cubicBezTo>
                      <a:pt x="39" y="23"/>
                      <a:pt x="39" y="23"/>
                      <a:pt x="39" y="23"/>
                    </a:cubicBezTo>
                    <a:cubicBezTo>
                      <a:pt x="46" y="23"/>
                      <a:pt x="46" y="23"/>
                      <a:pt x="46" y="23"/>
                    </a:cubicBezTo>
                    <a:cubicBezTo>
                      <a:pt x="46" y="10"/>
                      <a:pt x="46" y="10"/>
                      <a:pt x="46" y="10"/>
                    </a:cubicBezTo>
                    <a:cubicBezTo>
                      <a:pt x="51" y="5"/>
                      <a:pt x="51" y="5"/>
                      <a:pt x="51" y="5"/>
                    </a:cubicBezTo>
                    <a:cubicBezTo>
                      <a:pt x="54" y="6"/>
                      <a:pt x="56" y="7"/>
                      <a:pt x="59" y="8"/>
                    </a:cubicBezTo>
                    <a:cubicBezTo>
                      <a:pt x="59" y="15"/>
                      <a:pt x="59" y="15"/>
                      <a:pt x="59" y="15"/>
                    </a:cubicBezTo>
                    <a:cubicBezTo>
                      <a:pt x="50" y="24"/>
                      <a:pt x="50" y="24"/>
                      <a:pt x="50" y="24"/>
                    </a:cubicBezTo>
                    <a:cubicBezTo>
                      <a:pt x="55" y="29"/>
                      <a:pt x="55" y="29"/>
                      <a:pt x="55" y="29"/>
                    </a:cubicBezTo>
                    <a:cubicBezTo>
                      <a:pt x="59" y="25"/>
                      <a:pt x="59" y="25"/>
                      <a:pt x="59" y="25"/>
                    </a:cubicBezTo>
                    <a:cubicBezTo>
                      <a:pt x="59" y="30"/>
                      <a:pt x="59" y="30"/>
                      <a:pt x="59" y="30"/>
                    </a:cubicBezTo>
                    <a:cubicBezTo>
                      <a:pt x="43" y="46"/>
                      <a:pt x="43" y="46"/>
                      <a:pt x="43" y="46"/>
                    </a:cubicBezTo>
                    <a:cubicBezTo>
                      <a:pt x="48" y="51"/>
                      <a:pt x="48" y="51"/>
                      <a:pt x="48" y="51"/>
                    </a:cubicBezTo>
                    <a:cubicBezTo>
                      <a:pt x="59" y="40"/>
                      <a:pt x="59" y="40"/>
                      <a:pt x="59" y="40"/>
                    </a:cubicBezTo>
                    <a:cubicBezTo>
                      <a:pt x="59" y="53"/>
                      <a:pt x="59" y="53"/>
                      <a:pt x="59" y="53"/>
                    </a:cubicBezTo>
                    <a:cubicBezTo>
                      <a:pt x="66" y="53"/>
                      <a:pt x="66" y="53"/>
                      <a:pt x="66" y="53"/>
                    </a:cubicBezTo>
                    <a:cubicBezTo>
                      <a:pt x="66" y="40"/>
                      <a:pt x="66" y="40"/>
                      <a:pt x="66" y="40"/>
                    </a:cubicBezTo>
                    <a:cubicBezTo>
                      <a:pt x="78" y="51"/>
                      <a:pt x="78" y="51"/>
                      <a:pt x="78" y="51"/>
                    </a:cubicBezTo>
                    <a:cubicBezTo>
                      <a:pt x="83" y="46"/>
                      <a:pt x="83" y="46"/>
                      <a:pt x="83" y="46"/>
                    </a:cubicBezTo>
                    <a:cubicBezTo>
                      <a:pt x="66" y="30"/>
                      <a:pt x="66" y="30"/>
                      <a:pt x="66" y="30"/>
                    </a:cubicBezTo>
                    <a:cubicBezTo>
                      <a:pt x="66" y="25"/>
                      <a:pt x="66" y="25"/>
                      <a:pt x="66" y="25"/>
                    </a:cubicBezTo>
                    <a:cubicBezTo>
                      <a:pt x="71" y="29"/>
                      <a:pt x="71" y="29"/>
                      <a:pt x="71" y="29"/>
                    </a:cubicBezTo>
                    <a:cubicBezTo>
                      <a:pt x="76" y="24"/>
                      <a:pt x="76" y="24"/>
                      <a:pt x="76" y="24"/>
                    </a:cubicBezTo>
                    <a:cubicBezTo>
                      <a:pt x="66" y="15"/>
                      <a:pt x="66" y="15"/>
                      <a:pt x="66" y="15"/>
                    </a:cubicBezTo>
                    <a:cubicBezTo>
                      <a:pt x="66" y="8"/>
                      <a:pt x="66" y="8"/>
                      <a:pt x="66" y="8"/>
                    </a:cubicBezTo>
                    <a:cubicBezTo>
                      <a:pt x="69" y="7"/>
                      <a:pt x="72" y="6"/>
                      <a:pt x="74" y="5"/>
                    </a:cubicBezTo>
                    <a:cubicBezTo>
                      <a:pt x="79" y="10"/>
                      <a:pt x="79" y="10"/>
                      <a:pt x="79" y="10"/>
                    </a:cubicBezTo>
                    <a:cubicBezTo>
                      <a:pt x="79" y="23"/>
                      <a:pt x="79" y="23"/>
                      <a:pt x="79" y="23"/>
                    </a:cubicBezTo>
                    <a:cubicBezTo>
                      <a:pt x="86" y="23"/>
                      <a:pt x="86" y="23"/>
                      <a:pt x="86" y="23"/>
                    </a:cubicBezTo>
                    <a:cubicBezTo>
                      <a:pt x="86" y="17"/>
                      <a:pt x="86" y="17"/>
                      <a:pt x="86" y="17"/>
                    </a:cubicBezTo>
                    <a:cubicBezTo>
                      <a:pt x="90" y="20"/>
                      <a:pt x="90" y="20"/>
                      <a:pt x="90" y="20"/>
                    </a:cubicBezTo>
                    <a:cubicBezTo>
                      <a:pt x="90" y="43"/>
                      <a:pt x="90" y="43"/>
                      <a:pt x="90" y="43"/>
                    </a:cubicBezTo>
                    <a:cubicBezTo>
                      <a:pt x="97" y="43"/>
                      <a:pt x="97" y="43"/>
                      <a:pt x="97" y="43"/>
                    </a:cubicBezTo>
                    <a:cubicBezTo>
                      <a:pt x="97" y="27"/>
                      <a:pt x="97" y="27"/>
                      <a:pt x="97" y="27"/>
                    </a:cubicBezTo>
                    <a:cubicBezTo>
                      <a:pt x="99" y="29"/>
                      <a:pt x="99" y="29"/>
                      <a:pt x="99" y="29"/>
                    </a:cubicBezTo>
                    <a:cubicBezTo>
                      <a:pt x="99" y="15"/>
                      <a:pt x="99" y="15"/>
                      <a:pt x="99" y="15"/>
                    </a:cubicBezTo>
                    <a:close/>
                    <a:moveTo>
                      <a:pt x="27" y="1"/>
                    </a:moveTo>
                    <a:cubicBezTo>
                      <a:pt x="27" y="0"/>
                      <a:pt x="27" y="0"/>
                      <a:pt x="27" y="0"/>
                    </a:cubicBezTo>
                    <a:cubicBezTo>
                      <a:pt x="27" y="0"/>
                      <a:pt x="27" y="0"/>
                      <a:pt x="27" y="0"/>
                    </a:cubicBezTo>
                    <a:cubicBezTo>
                      <a:pt x="27" y="1"/>
                      <a:pt x="27" y="1"/>
                      <a:pt x="27" y="1"/>
                    </a:cubicBezTo>
                    <a:close/>
                    <a:moveTo>
                      <a:pt x="10" y="3"/>
                    </a:moveTo>
                    <a:cubicBezTo>
                      <a:pt x="13" y="0"/>
                      <a:pt x="13" y="0"/>
                      <a:pt x="13" y="0"/>
                    </a:cubicBezTo>
                    <a:cubicBezTo>
                      <a:pt x="10" y="0"/>
                      <a:pt x="10" y="0"/>
                      <a:pt x="10" y="0"/>
                    </a:cubicBezTo>
                    <a:cubicBezTo>
                      <a:pt x="10" y="3"/>
                      <a:pt x="10" y="3"/>
                      <a:pt x="10" y="3"/>
                    </a:cubicBezTo>
                    <a:close/>
                    <a:moveTo>
                      <a:pt x="27" y="0"/>
                    </a:moveTo>
                    <a:cubicBezTo>
                      <a:pt x="27" y="1"/>
                      <a:pt x="27" y="1"/>
                      <a:pt x="27" y="1"/>
                    </a:cubicBezTo>
                    <a:cubicBezTo>
                      <a:pt x="26" y="0"/>
                      <a:pt x="26" y="0"/>
                      <a:pt x="26" y="0"/>
                    </a:cubicBezTo>
                    <a:cubicBezTo>
                      <a:pt x="27" y="0"/>
                      <a:pt x="27" y="0"/>
                      <a:pt x="27" y="0"/>
                    </a:cubicBezTo>
                    <a:close/>
                    <a:moveTo>
                      <a:pt x="27" y="15"/>
                    </a:moveTo>
                    <a:cubicBezTo>
                      <a:pt x="27" y="29"/>
                      <a:pt x="27" y="29"/>
                      <a:pt x="27" y="29"/>
                    </a:cubicBezTo>
                    <a:cubicBezTo>
                      <a:pt x="19" y="37"/>
                      <a:pt x="19" y="37"/>
                      <a:pt x="19" y="37"/>
                    </a:cubicBezTo>
                    <a:cubicBezTo>
                      <a:pt x="14" y="32"/>
                      <a:pt x="14" y="32"/>
                      <a:pt x="14" y="32"/>
                    </a:cubicBezTo>
                    <a:cubicBezTo>
                      <a:pt x="24" y="22"/>
                      <a:pt x="24" y="22"/>
                      <a:pt x="24" y="22"/>
                    </a:cubicBezTo>
                    <a:cubicBezTo>
                      <a:pt x="10" y="22"/>
                      <a:pt x="10" y="22"/>
                      <a:pt x="10" y="22"/>
                    </a:cubicBezTo>
                    <a:cubicBezTo>
                      <a:pt x="10" y="15"/>
                      <a:pt x="10" y="15"/>
                      <a:pt x="10" y="15"/>
                    </a:cubicBezTo>
                    <a:lnTo>
                      <a:pt x="27" y="15"/>
                    </a:lnTo>
                    <a:close/>
                    <a:moveTo>
                      <a:pt x="3" y="0"/>
                    </a:moveTo>
                    <a:cubicBezTo>
                      <a:pt x="0" y="3"/>
                      <a:pt x="0" y="3"/>
                      <a:pt x="0" y="3"/>
                    </a:cubicBezTo>
                    <a:cubicBezTo>
                      <a:pt x="5" y="8"/>
                      <a:pt x="5" y="8"/>
                      <a:pt x="5" y="8"/>
                    </a:cubicBezTo>
                    <a:cubicBezTo>
                      <a:pt x="10" y="3"/>
                      <a:pt x="10" y="3"/>
                      <a:pt x="10" y="3"/>
                    </a:cubicBezTo>
                    <a:cubicBezTo>
                      <a:pt x="10" y="0"/>
                      <a:pt x="10" y="0"/>
                      <a:pt x="10" y="0"/>
                    </a:cubicBezTo>
                    <a:cubicBezTo>
                      <a:pt x="3" y="0"/>
                      <a:pt x="3" y="0"/>
                      <a:pt x="3" y="0"/>
                    </a:cubicBezTo>
                    <a:close/>
                    <a:moveTo>
                      <a:pt x="10" y="15"/>
                    </a:moveTo>
                    <a:cubicBezTo>
                      <a:pt x="10" y="22"/>
                      <a:pt x="10" y="22"/>
                      <a:pt x="10" y="22"/>
                    </a:cubicBezTo>
                    <a:cubicBezTo>
                      <a:pt x="7" y="22"/>
                      <a:pt x="7" y="22"/>
                      <a:pt x="7" y="22"/>
                    </a:cubicBezTo>
                    <a:cubicBezTo>
                      <a:pt x="7" y="15"/>
                      <a:pt x="7" y="15"/>
                      <a:pt x="7" y="15"/>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5" name="Freeform 225"/>
              <p:cNvSpPr/>
              <p:nvPr/>
            </p:nvSpPr>
            <p:spPr bwMode="auto">
              <a:xfrm>
                <a:off x="8682038" y="2805113"/>
                <a:ext cx="203200" cy="123825"/>
              </a:xfrm>
              <a:custGeom>
                <a:avLst/>
                <a:gdLst>
                  <a:gd name="T0" fmla="*/ 128 w 128"/>
                  <a:gd name="T1" fmla="*/ 0 h 78"/>
                  <a:gd name="T2" fmla="*/ 10 w 128"/>
                  <a:gd name="T3" fmla="*/ 0 h 78"/>
                  <a:gd name="T4" fmla="*/ 10 w 128"/>
                  <a:gd name="T5" fmla="*/ 23 h 78"/>
                  <a:gd name="T6" fmla="*/ 0 w 128"/>
                  <a:gd name="T7" fmla="*/ 23 h 78"/>
                  <a:gd name="T8" fmla="*/ 0 w 128"/>
                  <a:gd name="T9" fmla="*/ 56 h 78"/>
                  <a:gd name="T10" fmla="*/ 10 w 128"/>
                  <a:gd name="T11" fmla="*/ 56 h 78"/>
                  <a:gd name="T12" fmla="*/ 10 w 128"/>
                  <a:gd name="T13" fmla="*/ 78 h 78"/>
                  <a:gd name="T14" fmla="*/ 128 w 128"/>
                  <a:gd name="T15" fmla="*/ 78 h 78"/>
                  <a:gd name="T16" fmla="*/ 128 w 12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78">
                    <a:moveTo>
                      <a:pt x="128" y="0"/>
                    </a:moveTo>
                    <a:lnTo>
                      <a:pt x="10" y="0"/>
                    </a:lnTo>
                    <a:lnTo>
                      <a:pt x="10" y="23"/>
                    </a:lnTo>
                    <a:lnTo>
                      <a:pt x="0" y="23"/>
                    </a:lnTo>
                    <a:lnTo>
                      <a:pt x="0" y="56"/>
                    </a:lnTo>
                    <a:lnTo>
                      <a:pt x="10" y="56"/>
                    </a:lnTo>
                    <a:lnTo>
                      <a:pt x="10" y="78"/>
                    </a:lnTo>
                    <a:lnTo>
                      <a:pt x="128" y="78"/>
                    </a:ln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6" name="Rectangle 226"/>
              <p:cNvSpPr>
                <a:spLocks noChangeArrowheads="1"/>
              </p:cNvSpPr>
              <p:nvPr/>
            </p:nvSpPr>
            <p:spPr bwMode="auto">
              <a:xfrm>
                <a:off x="8521700" y="2751138"/>
                <a:ext cx="285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7" name="Oval 227"/>
              <p:cNvSpPr>
                <a:spLocks noChangeArrowheads="1"/>
              </p:cNvSpPr>
              <p:nvPr/>
            </p:nvSpPr>
            <p:spPr bwMode="auto">
              <a:xfrm>
                <a:off x="8555038" y="2830513"/>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8" name="Freeform 228"/>
              <p:cNvSpPr>
                <a:spLocks noEditPoints="1"/>
              </p:cNvSpPr>
              <p:nvPr/>
            </p:nvSpPr>
            <p:spPr bwMode="auto">
              <a:xfrm>
                <a:off x="8497888" y="2778125"/>
                <a:ext cx="173038" cy="330200"/>
              </a:xfrm>
              <a:custGeom>
                <a:avLst/>
                <a:gdLst>
                  <a:gd name="T0" fmla="*/ 24 w 46"/>
                  <a:gd name="T1" fmla="*/ 88 h 88"/>
                  <a:gd name="T2" fmla="*/ 46 w 46"/>
                  <a:gd name="T3" fmla="*/ 88 h 88"/>
                  <a:gd name="T4" fmla="*/ 46 w 46"/>
                  <a:gd name="T5" fmla="*/ 31 h 88"/>
                  <a:gd name="T6" fmla="*/ 46 w 46"/>
                  <a:gd name="T7" fmla="*/ 17 h 88"/>
                  <a:gd name="T8" fmla="*/ 46 w 46"/>
                  <a:gd name="T9" fmla="*/ 0 h 88"/>
                  <a:gd name="T10" fmla="*/ 24 w 46"/>
                  <a:gd name="T11" fmla="*/ 0 h 88"/>
                  <a:gd name="T12" fmla="*/ 24 w 46"/>
                  <a:gd name="T13" fmla="*/ 5 h 88"/>
                  <a:gd name="T14" fmla="*/ 24 w 46"/>
                  <a:gd name="T15" fmla="*/ 5 h 88"/>
                  <a:gd name="T16" fmla="*/ 24 w 46"/>
                  <a:gd name="T17" fmla="*/ 5 h 88"/>
                  <a:gd name="T18" fmla="*/ 41 w 46"/>
                  <a:gd name="T19" fmla="*/ 22 h 88"/>
                  <a:gd name="T20" fmla="*/ 24 w 46"/>
                  <a:gd name="T21" fmla="*/ 40 h 88"/>
                  <a:gd name="T22" fmla="*/ 24 w 46"/>
                  <a:gd name="T23" fmla="*/ 40 h 88"/>
                  <a:gd name="T24" fmla="*/ 24 w 46"/>
                  <a:gd name="T25" fmla="*/ 88 h 88"/>
                  <a:gd name="T26" fmla="*/ 0 w 46"/>
                  <a:gd name="T27" fmla="*/ 88 h 88"/>
                  <a:gd name="T28" fmla="*/ 24 w 46"/>
                  <a:gd name="T29" fmla="*/ 88 h 88"/>
                  <a:gd name="T30" fmla="*/ 24 w 46"/>
                  <a:gd name="T31" fmla="*/ 40 h 88"/>
                  <a:gd name="T32" fmla="*/ 6 w 46"/>
                  <a:gd name="T33" fmla="*/ 22 h 88"/>
                  <a:gd name="T34" fmla="*/ 24 w 46"/>
                  <a:gd name="T35" fmla="*/ 5 h 88"/>
                  <a:gd name="T36" fmla="*/ 24 w 46"/>
                  <a:gd name="T37" fmla="*/ 0 h 88"/>
                  <a:gd name="T38" fmla="*/ 0 w 46"/>
                  <a:gd name="T39" fmla="*/ 0 h 88"/>
                  <a:gd name="T40" fmla="*/ 0 w 46"/>
                  <a:gd name="T4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88">
                    <a:moveTo>
                      <a:pt x="24" y="88"/>
                    </a:moveTo>
                    <a:cubicBezTo>
                      <a:pt x="46" y="88"/>
                      <a:pt x="46" y="88"/>
                      <a:pt x="46" y="88"/>
                    </a:cubicBezTo>
                    <a:cubicBezTo>
                      <a:pt x="46" y="31"/>
                      <a:pt x="46" y="31"/>
                      <a:pt x="46" y="31"/>
                    </a:cubicBezTo>
                    <a:cubicBezTo>
                      <a:pt x="46" y="17"/>
                      <a:pt x="46" y="17"/>
                      <a:pt x="46" y="17"/>
                    </a:cubicBezTo>
                    <a:cubicBezTo>
                      <a:pt x="46" y="0"/>
                      <a:pt x="46" y="0"/>
                      <a:pt x="46" y="0"/>
                    </a:cubicBezTo>
                    <a:cubicBezTo>
                      <a:pt x="24" y="0"/>
                      <a:pt x="24" y="0"/>
                      <a:pt x="24" y="0"/>
                    </a:cubicBezTo>
                    <a:cubicBezTo>
                      <a:pt x="24" y="5"/>
                      <a:pt x="24" y="5"/>
                      <a:pt x="24" y="5"/>
                    </a:cubicBezTo>
                    <a:cubicBezTo>
                      <a:pt x="24" y="5"/>
                      <a:pt x="24" y="5"/>
                      <a:pt x="24" y="5"/>
                    </a:cubicBezTo>
                    <a:cubicBezTo>
                      <a:pt x="24" y="5"/>
                      <a:pt x="24" y="5"/>
                      <a:pt x="24" y="5"/>
                    </a:cubicBezTo>
                    <a:cubicBezTo>
                      <a:pt x="33" y="5"/>
                      <a:pt x="41" y="13"/>
                      <a:pt x="41" y="22"/>
                    </a:cubicBezTo>
                    <a:cubicBezTo>
                      <a:pt x="41" y="32"/>
                      <a:pt x="33" y="40"/>
                      <a:pt x="24" y="40"/>
                    </a:cubicBezTo>
                    <a:cubicBezTo>
                      <a:pt x="24" y="40"/>
                      <a:pt x="24" y="40"/>
                      <a:pt x="24" y="40"/>
                    </a:cubicBezTo>
                    <a:lnTo>
                      <a:pt x="24" y="88"/>
                    </a:lnTo>
                    <a:close/>
                    <a:moveTo>
                      <a:pt x="0" y="88"/>
                    </a:moveTo>
                    <a:cubicBezTo>
                      <a:pt x="24" y="88"/>
                      <a:pt x="24" y="88"/>
                      <a:pt x="24" y="88"/>
                    </a:cubicBezTo>
                    <a:cubicBezTo>
                      <a:pt x="24" y="40"/>
                      <a:pt x="24" y="40"/>
                      <a:pt x="24" y="40"/>
                    </a:cubicBezTo>
                    <a:cubicBezTo>
                      <a:pt x="14" y="40"/>
                      <a:pt x="6" y="32"/>
                      <a:pt x="6" y="22"/>
                    </a:cubicBezTo>
                    <a:cubicBezTo>
                      <a:pt x="6" y="13"/>
                      <a:pt x="14" y="5"/>
                      <a:pt x="24" y="5"/>
                    </a:cubicBezTo>
                    <a:cubicBezTo>
                      <a:pt x="24" y="0"/>
                      <a:pt x="24" y="0"/>
                      <a:pt x="24" y="0"/>
                    </a:cubicBezTo>
                    <a:cubicBezTo>
                      <a:pt x="0" y="0"/>
                      <a:pt x="0" y="0"/>
                      <a:pt x="0" y="0"/>
                    </a:cubicBezTo>
                    <a:lnTo>
                      <a:pt x="0"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49" name="Freeform 229"/>
              <p:cNvSpPr>
                <a:spLocks noEditPoints="1"/>
              </p:cNvSpPr>
              <p:nvPr/>
            </p:nvSpPr>
            <p:spPr bwMode="auto">
              <a:xfrm>
                <a:off x="8326438" y="2470150"/>
                <a:ext cx="423863" cy="198438"/>
              </a:xfrm>
              <a:custGeom>
                <a:avLst/>
                <a:gdLst>
                  <a:gd name="T0" fmla="*/ 238 w 267"/>
                  <a:gd name="T1" fmla="*/ 0 h 125"/>
                  <a:gd name="T2" fmla="*/ 238 w 267"/>
                  <a:gd name="T3" fmla="*/ 40 h 125"/>
                  <a:gd name="T4" fmla="*/ 238 w 267"/>
                  <a:gd name="T5" fmla="*/ 40 h 125"/>
                  <a:gd name="T6" fmla="*/ 238 w 267"/>
                  <a:gd name="T7" fmla="*/ 17 h 125"/>
                  <a:gd name="T8" fmla="*/ 231 w 267"/>
                  <a:gd name="T9" fmla="*/ 52 h 125"/>
                  <a:gd name="T10" fmla="*/ 219 w 267"/>
                  <a:gd name="T11" fmla="*/ 90 h 125"/>
                  <a:gd name="T12" fmla="*/ 219 w 267"/>
                  <a:gd name="T13" fmla="*/ 114 h 125"/>
                  <a:gd name="T14" fmla="*/ 219 w 267"/>
                  <a:gd name="T15" fmla="*/ 114 h 125"/>
                  <a:gd name="T16" fmla="*/ 219 w 267"/>
                  <a:gd name="T17" fmla="*/ 0 h 125"/>
                  <a:gd name="T18" fmla="*/ 215 w 267"/>
                  <a:gd name="T19" fmla="*/ 40 h 125"/>
                  <a:gd name="T20" fmla="*/ 219 w 267"/>
                  <a:gd name="T21" fmla="*/ 76 h 125"/>
                  <a:gd name="T22" fmla="*/ 219 w 267"/>
                  <a:gd name="T23" fmla="*/ 0 h 125"/>
                  <a:gd name="T24" fmla="*/ 184 w 267"/>
                  <a:gd name="T25" fmla="*/ 114 h 125"/>
                  <a:gd name="T26" fmla="*/ 184 w 267"/>
                  <a:gd name="T27" fmla="*/ 0 h 125"/>
                  <a:gd name="T28" fmla="*/ 184 w 267"/>
                  <a:gd name="T29" fmla="*/ 76 h 125"/>
                  <a:gd name="T30" fmla="*/ 191 w 267"/>
                  <a:gd name="T31" fmla="*/ 40 h 125"/>
                  <a:gd name="T32" fmla="*/ 203 w 267"/>
                  <a:gd name="T33" fmla="*/ 0 h 125"/>
                  <a:gd name="T34" fmla="*/ 167 w 267"/>
                  <a:gd name="T35" fmla="*/ 114 h 125"/>
                  <a:gd name="T36" fmla="*/ 167 w 267"/>
                  <a:gd name="T37" fmla="*/ 0 h 125"/>
                  <a:gd name="T38" fmla="*/ 167 w 267"/>
                  <a:gd name="T39" fmla="*/ 40 h 125"/>
                  <a:gd name="T40" fmla="*/ 172 w 267"/>
                  <a:gd name="T41" fmla="*/ 76 h 125"/>
                  <a:gd name="T42" fmla="*/ 184 w 267"/>
                  <a:gd name="T43" fmla="*/ 0 h 125"/>
                  <a:gd name="T44" fmla="*/ 149 w 267"/>
                  <a:gd name="T45" fmla="*/ 114 h 125"/>
                  <a:gd name="T46" fmla="*/ 149 w 267"/>
                  <a:gd name="T47" fmla="*/ 0 h 125"/>
                  <a:gd name="T48" fmla="*/ 149 w 267"/>
                  <a:gd name="T49" fmla="*/ 76 h 125"/>
                  <a:gd name="T50" fmla="*/ 156 w 267"/>
                  <a:gd name="T51" fmla="*/ 40 h 125"/>
                  <a:gd name="T52" fmla="*/ 167 w 267"/>
                  <a:gd name="T53" fmla="*/ 0 h 125"/>
                  <a:gd name="T54" fmla="*/ 132 w 267"/>
                  <a:gd name="T55" fmla="*/ 114 h 125"/>
                  <a:gd name="T56" fmla="*/ 132 w 267"/>
                  <a:gd name="T57" fmla="*/ 0 h 125"/>
                  <a:gd name="T58" fmla="*/ 132 w 267"/>
                  <a:gd name="T59" fmla="*/ 40 h 125"/>
                  <a:gd name="T60" fmla="*/ 139 w 267"/>
                  <a:gd name="T61" fmla="*/ 76 h 125"/>
                  <a:gd name="T62" fmla="*/ 149 w 267"/>
                  <a:gd name="T63" fmla="*/ 0 h 125"/>
                  <a:gd name="T64" fmla="*/ 115 w 267"/>
                  <a:gd name="T65" fmla="*/ 114 h 125"/>
                  <a:gd name="T66" fmla="*/ 115 w 267"/>
                  <a:gd name="T67" fmla="*/ 0 h 125"/>
                  <a:gd name="T68" fmla="*/ 115 w 267"/>
                  <a:gd name="T69" fmla="*/ 76 h 125"/>
                  <a:gd name="T70" fmla="*/ 120 w 267"/>
                  <a:gd name="T71" fmla="*/ 40 h 125"/>
                  <a:gd name="T72" fmla="*/ 132 w 267"/>
                  <a:gd name="T73" fmla="*/ 0 h 125"/>
                  <a:gd name="T74" fmla="*/ 97 w 267"/>
                  <a:gd name="T75" fmla="*/ 114 h 125"/>
                  <a:gd name="T76" fmla="*/ 97 w 267"/>
                  <a:gd name="T77" fmla="*/ 0 h 125"/>
                  <a:gd name="T78" fmla="*/ 97 w 267"/>
                  <a:gd name="T79" fmla="*/ 40 h 125"/>
                  <a:gd name="T80" fmla="*/ 104 w 267"/>
                  <a:gd name="T81" fmla="*/ 76 h 125"/>
                  <a:gd name="T82" fmla="*/ 115 w 267"/>
                  <a:gd name="T83" fmla="*/ 0 h 125"/>
                  <a:gd name="T84" fmla="*/ 80 w 267"/>
                  <a:gd name="T85" fmla="*/ 114 h 125"/>
                  <a:gd name="T86" fmla="*/ 80 w 267"/>
                  <a:gd name="T87" fmla="*/ 0 h 125"/>
                  <a:gd name="T88" fmla="*/ 80 w 267"/>
                  <a:gd name="T89" fmla="*/ 76 h 125"/>
                  <a:gd name="T90" fmla="*/ 85 w 267"/>
                  <a:gd name="T91" fmla="*/ 40 h 125"/>
                  <a:gd name="T92" fmla="*/ 97 w 267"/>
                  <a:gd name="T93" fmla="*/ 0 h 125"/>
                  <a:gd name="T94" fmla="*/ 61 w 267"/>
                  <a:gd name="T95" fmla="*/ 114 h 125"/>
                  <a:gd name="T96" fmla="*/ 61 w 267"/>
                  <a:gd name="T97" fmla="*/ 0 h 125"/>
                  <a:gd name="T98" fmla="*/ 61 w 267"/>
                  <a:gd name="T99" fmla="*/ 40 h 125"/>
                  <a:gd name="T100" fmla="*/ 68 w 267"/>
                  <a:gd name="T101" fmla="*/ 76 h 125"/>
                  <a:gd name="T102" fmla="*/ 80 w 267"/>
                  <a:gd name="T103" fmla="*/ 0 h 125"/>
                  <a:gd name="T104" fmla="*/ 45 w 267"/>
                  <a:gd name="T105" fmla="*/ 114 h 125"/>
                  <a:gd name="T106" fmla="*/ 45 w 267"/>
                  <a:gd name="T107" fmla="*/ 0 h 125"/>
                  <a:gd name="T108" fmla="*/ 45 w 267"/>
                  <a:gd name="T109" fmla="*/ 76 h 125"/>
                  <a:gd name="T110" fmla="*/ 49 w 267"/>
                  <a:gd name="T111" fmla="*/ 40 h 125"/>
                  <a:gd name="T112" fmla="*/ 61 w 267"/>
                  <a:gd name="T113" fmla="*/ 0 h 125"/>
                  <a:gd name="T114" fmla="*/ 45 w 267"/>
                  <a:gd name="T115" fmla="*/ 90 h 125"/>
                  <a:gd name="T116" fmla="*/ 33 w 267"/>
                  <a:gd name="T117" fmla="*/ 52 h 125"/>
                  <a:gd name="T118" fmla="*/ 26 w 267"/>
                  <a:gd name="T119" fmla="*/ 17 h 125"/>
                  <a:gd name="T120" fmla="*/ 26 w 267"/>
                  <a:gd name="T121" fmla="*/ 125 h 125"/>
                  <a:gd name="T122" fmla="*/ 14 w 267"/>
                  <a:gd name="T123" fmla="*/ 40 h 125"/>
                  <a:gd name="T124" fmla="*/ 26 w 267"/>
                  <a:gd name="T12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7" h="125">
                    <a:moveTo>
                      <a:pt x="238" y="125"/>
                    </a:moveTo>
                    <a:lnTo>
                      <a:pt x="267" y="125"/>
                    </a:lnTo>
                    <a:lnTo>
                      <a:pt x="267" y="0"/>
                    </a:lnTo>
                    <a:lnTo>
                      <a:pt x="238" y="0"/>
                    </a:lnTo>
                    <a:lnTo>
                      <a:pt x="238" y="17"/>
                    </a:lnTo>
                    <a:lnTo>
                      <a:pt x="250" y="17"/>
                    </a:lnTo>
                    <a:lnTo>
                      <a:pt x="250" y="40"/>
                    </a:lnTo>
                    <a:lnTo>
                      <a:pt x="238" y="40"/>
                    </a:lnTo>
                    <a:lnTo>
                      <a:pt x="238" y="125"/>
                    </a:lnTo>
                    <a:close/>
                    <a:moveTo>
                      <a:pt x="219" y="125"/>
                    </a:moveTo>
                    <a:lnTo>
                      <a:pt x="238" y="125"/>
                    </a:lnTo>
                    <a:lnTo>
                      <a:pt x="238" y="40"/>
                    </a:lnTo>
                    <a:lnTo>
                      <a:pt x="227" y="40"/>
                    </a:lnTo>
                    <a:lnTo>
                      <a:pt x="227" y="17"/>
                    </a:lnTo>
                    <a:lnTo>
                      <a:pt x="227" y="17"/>
                    </a:lnTo>
                    <a:lnTo>
                      <a:pt x="238" y="17"/>
                    </a:lnTo>
                    <a:lnTo>
                      <a:pt x="238" y="0"/>
                    </a:lnTo>
                    <a:lnTo>
                      <a:pt x="219" y="0"/>
                    </a:lnTo>
                    <a:lnTo>
                      <a:pt x="219" y="52"/>
                    </a:lnTo>
                    <a:lnTo>
                      <a:pt x="231" y="52"/>
                    </a:lnTo>
                    <a:lnTo>
                      <a:pt x="231" y="76"/>
                    </a:lnTo>
                    <a:lnTo>
                      <a:pt x="231" y="76"/>
                    </a:lnTo>
                    <a:lnTo>
                      <a:pt x="219" y="76"/>
                    </a:lnTo>
                    <a:lnTo>
                      <a:pt x="219" y="90"/>
                    </a:lnTo>
                    <a:lnTo>
                      <a:pt x="219" y="90"/>
                    </a:lnTo>
                    <a:lnTo>
                      <a:pt x="219" y="114"/>
                    </a:lnTo>
                    <a:lnTo>
                      <a:pt x="219" y="114"/>
                    </a:lnTo>
                    <a:lnTo>
                      <a:pt x="219" y="114"/>
                    </a:lnTo>
                    <a:lnTo>
                      <a:pt x="219" y="125"/>
                    </a:lnTo>
                    <a:close/>
                    <a:moveTo>
                      <a:pt x="203" y="125"/>
                    </a:moveTo>
                    <a:lnTo>
                      <a:pt x="219" y="125"/>
                    </a:lnTo>
                    <a:lnTo>
                      <a:pt x="219" y="114"/>
                    </a:lnTo>
                    <a:lnTo>
                      <a:pt x="203" y="114"/>
                    </a:lnTo>
                    <a:lnTo>
                      <a:pt x="203" y="125"/>
                    </a:lnTo>
                    <a:lnTo>
                      <a:pt x="203" y="125"/>
                    </a:lnTo>
                    <a:close/>
                    <a:moveTo>
                      <a:pt x="219" y="0"/>
                    </a:moveTo>
                    <a:lnTo>
                      <a:pt x="203" y="0"/>
                    </a:lnTo>
                    <a:lnTo>
                      <a:pt x="203" y="17"/>
                    </a:lnTo>
                    <a:lnTo>
                      <a:pt x="215" y="17"/>
                    </a:lnTo>
                    <a:lnTo>
                      <a:pt x="215" y="40"/>
                    </a:lnTo>
                    <a:lnTo>
                      <a:pt x="203" y="40"/>
                    </a:lnTo>
                    <a:lnTo>
                      <a:pt x="203" y="90"/>
                    </a:lnTo>
                    <a:lnTo>
                      <a:pt x="219" y="90"/>
                    </a:lnTo>
                    <a:lnTo>
                      <a:pt x="219" y="76"/>
                    </a:lnTo>
                    <a:lnTo>
                      <a:pt x="208" y="76"/>
                    </a:lnTo>
                    <a:lnTo>
                      <a:pt x="208" y="52"/>
                    </a:lnTo>
                    <a:lnTo>
                      <a:pt x="219" y="52"/>
                    </a:lnTo>
                    <a:lnTo>
                      <a:pt x="219" y="0"/>
                    </a:lnTo>
                    <a:close/>
                    <a:moveTo>
                      <a:pt x="184" y="125"/>
                    </a:moveTo>
                    <a:lnTo>
                      <a:pt x="203" y="125"/>
                    </a:lnTo>
                    <a:lnTo>
                      <a:pt x="203" y="114"/>
                    </a:lnTo>
                    <a:lnTo>
                      <a:pt x="184" y="114"/>
                    </a:lnTo>
                    <a:lnTo>
                      <a:pt x="184" y="125"/>
                    </a:lnTo>
                    <a:lnTo>
                      <a:pt x="184" y="125"/>
                    </a:lnTo>
                    <a:close/>
                    <a:moveTo>
                      <a:pt x="203" y="0"/>
                    </a:moveTo>
                    <a:lnTo>
                      <a:pt x="184" y="0"/>
                    </a:lnTo>
                    <a:lnTo>
                      <a:pt x="184" y="52"/>
                    </a:lnTo>
                    <a:lnTo>
                      <a:pt x="196" y="52"/>
                    </a:lnTo>
                    <a:lnTo>
                      <a:pt x="196" y="76"/>
                    </a:lnTo>
                    <a:lnTo>
                      <a:pt x="184" y="76"/>
                    </a:lnTo>
                    <a:lnTo>
                      <a:pt x="184" y="90"/>
                    </a:lnTo>
                    <a:lnTo>
                      <a:pt x="203" y="90"/>
                    </a:lnTo>
                    <a:lnTo>
                      <a:pt x="203" y="40"/>
                    </a:lnTo>
                    <a:lnTo>
                      <a:pt x="191" y="40"/>
                    </a:lnTo>
                    <a:lnTo>
                      <a:pt x="191" y="17"/>
                    </a:lnTo>
                    <a:lnTo>
                      <a:pt x="191" y="17"/>
                    </a:lnTo>
                    <a:lnTo>
                      <a:pt x="203" y="17"/>
                    </a:lnTo>
                    <a:lnTo>
                      <a:pt x="203" y="0"/>
                    </a:lnTo>
                    <a:close/>
                    <a:moveTo>
                      <a:pt x="167" y="125"/>
                    </a:moveTo>
                    <a:lnTo>
                      <a:pt x="184" y="125"/>
                    </a:lnTo>
                    <a:lnTo>
                      <a:pt x="184" y="114"/>
                    </a:lnTo>
                    <a:lnTo>
                      <a:pt x="167" y="114"/>
                    </a:lnTo>
                    <a:lnTo>
                      <a:pt x="167" y="125"/>
                    </a:lnTo>
                    <a:lnTo>
                      <a:pt x="167" y="125"/>
                    </a:lnTo>
                    <a:close/>
                    <a:moveTo>
                      <a:pt x="184" y="0"/>
                    </a:moveTo>
                    <a:lnTo>
                      <a:pt x="167" y="0"/>
                    </a:lnTo>
                    <a:lnTo>
                      <a:pt x="167" y="17"/>
                    </a:lnTo>
                    <a:lnTo>
                      <a:pt x="179" y="17"/>
                    </a:lnTo>
                    <a:lnTo>
                      <a:pt x="179" y="40"/>
                    </a:lnTo>
                    <a:lnTo>
                      <a:pt x="167" y="40"/>
                    </a:lnTo>
                    <a:lnTo>
                      <a:pt x="167" y="90"/>
                    </a:lnTo>
                    <a:lnTo>
                      <a:pt x="184" y="90"/>
                    </a:lnTo>
                    <a:lnTo>
                      <a:pt x="184" y="76"/>
                    </a:lnTo>
                    <a:lnTo>
                      <a:pt x="172" y="76"/>
                    </a:lnTo>
                    <a:lnTo>
                      <a:pt x="172" y="76"/>
                    </a:lnTo>
                    <a:lnTo>
                      <a:pt x="172" y="52"/>
                    </a:lnTo>
                    <a:lnTo>
                      <a:pt x="184" y="52"/>
                    </a:lnTo>
                    <a:lnTo>
                      <a:pt x="184" y="0"/>
                    </a:lnTo>
                    <a:close/>
                    <a:moveTo>
                      <a:pt x="149" y="125"/>
                    </a:moveTo>
                    <a:lnTo>
                      <a:pt x="167" y="125"/>
                    </a:lnTo>
                    <a:lnTo>
                      <a:pt x="167" y="114"/>
                    </a:lnTo>
                    <a:lnTo>
                      <a:pt x="149" y="114"/>
                    </a:lnTo>
                    <a:lnTo>
                      <a:pt x="149" y="125"/>
                    </a:lnTo>
                    <a:lnTo>
                      <a:pt x="149" y="125"/>
                    </a:lnTo>
                    <a:close/>
                    <a:moveTo>
                      <a:pt x="167" y="0"/>
                    </a:moveTo>
                    <a:lnTo>
                      <a:pt x="149" y="0"/>
                    </a:lnTo>
                    <a:lnTo>
                      <a:pt x="149" y="52"/>
                    </a:lnTo>
                    <a:lnTo>
                      <a:pt x="160" y="52"/>
                    </a:lnTo>
                    <a:lnTo>
                      <a:pt x="160" y="76"/>
                    </a:lnTo>
                    <a:lnTo>
                      <a:pt x="149" y="76"/>
                    </a:lnTo>
                    <a:lnTo>
                      <a:pt x="149" y="90"/>
                    </a:lnTo>
                    <a:lnTo>
                      <a:pt x="167" y="90"/>
                    </a:lnTo>
                    <a:lnTo>
                      <a:pt x="167" y="40"/>
                    </a:lnTo>
                    <a:lnTo>
                      <a:pt x="156" y="40"/>
                    </a:lnTo>
                    <a:lnTo>
                      <a:pt x="156" y="17"/>
                    </a:lnTo>
                    <a:lnTo>
                      <a:pt x="156" y="17"/>
                    </a:lnTo>
                    <a:lnTo>
                      <a:pt x="167" y="17"/>
                    </a:lnTo>
                    <a:lnTo>
                      <a:pt x="167" y="0"/>
                    </a:lnTo>
                    <a:close/>
                    <a:moveTo>
                      <a:pt x="132" y="125"/>
                    </a:moveTo>
                    <a:lnTo>
                      <a:pt x="149" y="125"/>
                    </a:lnTo>
                    <a:lnTo>
                      <a:pt x="149" y="114"/>
                    </a:lnTo>
                    <a:lnTo>
                      <a:pt x="132" y="114"/>
                    </a:lnTo>
                    <a:lnTo>
                      <a:pt x="132" y="125"/>
                    </a:lnTo>
                    <a:lnTo>
                      <a:pt x="132" y="125"/>
                    </a:lnTo>
                    <a:close/>
                    <a:moveTo>
                      <a:pt x="149" y="0"/>
                    </a:moveTo>
                    <a:lnTo>
                      <a:pt x="132" y="0"/>
                    </a:lnTo>
                    <a:lnTo>
                      <a:pt x="132" y="17"/>
                    </a:lnTo>
                    <a:lnTo>
                      <a:pt x="144" y="17"/>
                    </a:lnTo>
                    <a:lnTo>
                      <a:pt x="144" y="40"/>
                    </a:lnTo>
                    <a:lnTo>
                      <a:pt x="132" y="40"/>
                    </a:lnTo>
                    <a:lnTo>
                      <a:pt x="132" y="90"/>
                    </a:lnTo>
                    <a:lnTo>
                      <a:pt x="149" y="90"/>
                    </a:lnTo>
                    <a:lnTo>
                      <a:pt x="149" y="76"/>
                    </a:lnTo>
                    <a:lnTo>
                      <a:pt x="139" y="76"/>
                    </a:lnTo>
                    <a:lnTo>
                      <a:pt x="139" y="76"/>
                    </a:lnTo>
                    <a:lnTo>
                      <a:pt x="139" y="52"/>
                    </a:lnTo>
                    <a:lnTo>
                      <a:pt x="149" y="52"/>
                    </a:lnTo>
                    <a:lnTo>
                      <a:pt x="149" y="0"/>
                    </a:lnTo>
                    <a:close/>
                    <a:moveTo>
                      <a:pt x="115" y="125"/>
                    </a:moveTo>
                    <a:lnTo>
                      <a:pt x="132" y="125"/>
                    </a:lnTo>
                    <a:lnTo>
                      <a:pt x="132" y="114"/>
                    </a:lnTo>
                    <a:lnTo>
                      <a:pt x="115" y="114"/>
                    </a:lnTo>
                    <a:lnTo>
                      <a:pt x="115" y="125"/>
                    </a:lnTo>
                    <a:lnTo>
                      <a:pt x="115" y="125"/>
                    </a:lnTo>
                    <a:close/>
                    <a:moveTo>
                      <a:pt x="132" y="0"/>
                    </a:moveTo>
                    <a:lnTo>
                      <a:pt x="115" y="0"/>
                    </a:lnTo>
                    <a:lnTo>
                      <a:pt x="115" y="52"/>
                    </a:lnTo>
                    <a:lnTo>
                      <a:pt x="127" y="52"/>
                    </a:lnTo>
                    <a:lnTo>
                      <a:pt x="127" y="76"/>
                    </a:lnTo>
                    <a:lnTo>
                      <a:pt x="115" y="76"/>
                    </a:lnTo>
                    <a:lnTo>
                      <a:pt x="115" y="90"/>
                    </a:lnTo>
                    <a:lnTo>
                      <a:pt x="132" y="90"/>
                    </a:lnTo>
                    <a:lnTo>
                      <a:pt x="132" y="40"/>
                    </a:lnTo>
                    <a:lnTo>
                      <a:pt x="120" y="40"/>
                    </a:lnTo>
                    <a:lnTo>
                      <a:pt x="120" y="17"/>
                    </a:lnTo>
                    <a:lnTo>
                      <a:pt x="120" y="17"/>
                    </a:lnTo>
                    <a:lnTo>
                      <a:pt x="132" y="17"/>
                    </a:lnTo>
                    <a:lnTo>
                      <a:pt x="132" y="0"/>
                    </a:lnTo>
                    <a:close/>
                    <a:moveTo>
                      <a:pt x="97" y="125"/>
                    </a:moveTo>
                    <a:lnTo>
                      <a:pt x="115" y="125"/>
                    </a:lnTo>
                    <a:lnTo>
                      <a:pt x="115" y="114"/>
                    </a:lnTo>
                    <a:lnTo>
                      <a:pt x="97" y="114"/>
                    </a:lnTo>
                    <a:lnTo>
                      <a:pt x="97" y="125"/>
                    </a:lnTo>
                    <a:lnTo>
                      <a:pt x="97" y="125"/>
                    </a:lnTo>
                    <a:close/>
                    <a:moveTo>
                      <a:pt x="115" y="0"/>
                    </a:moveTo>
                    <a:lnTo>
                      <a:pt x="97" y="0"/>
                    </a:lnTo>
                    <a:lnTo>
                      <a:pt x="97" y="17"/>
                    </a:lnTo>
                    <a:lnTo>
                      <a:pt x="108" y="17"/>
                    </a:lnTo>
                    <a:lnTo>
                      <a:pt x="108" y="40"/>
                    </a:lnTo>
                    <a:lnTo>
                      <a:pt x="97" y="40"/>
                    </a:lnTo>
                    <a:lnTo>
                      <a:pt x="97" y="90"/>
                    </a:lnTo>
                    <a:lnTo>
                      <a:pt x="115" y="90"/>
                    </a:lnTo>
                    <a:lnTo>
                      <a:pt x="115" y="76"/>
                    </a:lnTo>
                    <a:lnTo>
                      <a:pt x="104" y="76"/>
                    </a:lnTo>
                    <a:lnTo>
                      <a:pt x="104" y="76"/>
                    </a:lnTo>
                    <a:lnTo>
                      <a:pt x="104" y="52"/>
                    </a:lnTo>
                    <a:lnTo>
                      <a:pt x="115" y="52"/>
                    </a:lnTo>
                    <a:lnTo>
                      <a:pt x="115" y="0"/>
                    </a:lnTo>
                    <a:close/>
                    <a:moveTo>
                      <a:pt x="80" y="125"/>
                    </a:moveTo>
                    <a:lnTo>
                      <a:pt x="97" y="125"/>
                    </a:lnTo>
                    <a:lnTo>
                      <a:pt x="97" y="114"/>
                    </a:lnTo>
                    <a:lnTo>
                      <a:pt x="80" y="114"/>
                    </a:lnTo>
                    <a:lnTo>
                      <a:pt x="80" y="125"/>
                    </a:lnTo>
                    <a:lnTo>
                      <a:pt x="80" y="125"/>
                    </a:lnTo>
                    <a:close/>
                    <a:moveTo>
                      <a:pt x="97" y="0"/>
                    </a:moveTo>
                    <a:lnTo>
                      <a:pt x="80" y="0"/>
                    </a:lnTo>
                    <a:lnTo>
                      <a:pt x="80" y="52"/>
                    </a:lnTo>
                    <a:lnTo>
                      <a:pt x="92" y="52"/>
                    </a:lnTo>
                    <a:lnTo>
                      <a:pt x="92" y="76"/>
                    </a:lnTo>
                    <a:lnTo>
                      <a:pt x="80" y="76"/>
                    </a:lnTo>
                    <a:lnTo>
                      <a:pt x="80" y="90"/>
                    </a:lnTo>
                    <a:lnTo>
                      <a:pt x="97" y="90"/>
                    </a:lnTo>
                    <a:lnTo>
                      <a:pt x="97" y="40"/>
                    </a:lnTo>
                    <a:lnTo>
                      <a:pt x="85" y="40"/>
                    </a:lnTo>
                    <a:lnTo>
                      <a:pt x="85" y="17"/>
                    </a:lnTo>
                    <a:lnTo>
                      <a:pt x="85" y="17"/>
                    </a:lnTo>
                    <a:lnTo>
                      <a:pt x="97" y="17"/>
                    </a:lnTo>
                    <a:lnTo>
                      <a:pt x="97" y="0"/>
                    </a:lnTo>
                    <a:close/>
                    <a:moveTo>
                      <a:pt x="61" y="125"/>
                    </a:moveTo>
                    <a:lnTo>
                      <a:pt x="80" y="125"/>
                    </a:lnTo>
                    <a:lnTo>
                      <a:pt x="80" y="114"/>
                    </a:lnTo>
                    <a:lnTo>
                      <a:pt x="61" y="114"/>
                    </a:lnTo>
                    <a:lnTo>
                      <a:pt x="61" y="125"/>
                    </a:lnTo>
                    <a:lnTo>
                      <a:pt x="61" y="125"/>
                    </a:lnTo>
                    <a:close/>
                    <a:moveTo>
                      <a:pt x="80" y="0"/>
                    </a:moveTo>
                    <a:lnTo>
                      <a:pt x="61" y="0"/>
                    </a:lnTo>
                    <a:lnTo>
                      <a:pt x="61" y="17"/>
                    </a:lnTo>
                    <a:lnTo>
                      <a:pt x="73" y="17"/>
                    </a:lnTo>
                    <a:lnTo>
                      <a:pt x="73" y="40"/>
                    </a:lnTo>
                    <a:lnTo>
                      <a:pt x="61" y="40"/>
                    </a:lnTo>
                    <a:lnTo>
                      <a:pt x="61" y="90"/>
                    </a:lnTo>
                    <a:lnTo>
                      <a:pt x="80" y="90"/>
                    </a:lnTo>
                    <a:lnTo>
                      <a:pt x="80" y="76"/>
                    </a:lnTo>
                    <a:lnTo>
                      <a:pt x="68" y="76"/>
                    </a:lnTo>
                    <a:lnTo>
                      <a:pt x="68" y="76"/>
                    </a:lnTo>
                    <a:lnTo>
                      <a:pt x="68" y="52"/>
                    </a:lnTo>
                    <a:lnTo>
                      <a:pt x="80" y="52"/>
                    </a:lnTo>
                    <a:lnTo>
                      <a:pt x="80" y="0"/>
                    </a:lnTo>
                    <a:close/>
                    <a:moveTo>
                      <a:pt x="45" y="125"/>
                    </a:moveTo>
                    <a:lnTo>
                      <a:pt x="61" y="125"/>
                    </a:lnTo>
                    <a:lnTo>
                      <a:pt x="61" y="114"/>
                    </a:lnTo>
                    <a:lnTo>
                      <a:pt x="45" y="114"/>
                    </a:lnTo>
                    <a:lnTo>
                      <a:pt x="45" y="125"/>
                    </a:lnTo>
                    <a:lnTo>
                      <a:pt x="45" y="125"/>
                    </a:lnTo>
                    <a:close/>
                    <a:moveTo>
                      <a:pt x="61" y="0"/>
                    </a:moveTo>
                    <a:lnTo>
                      <a:pt x="45" y="0"/>
                    </a:lnTo>
                    <a:lnTo>
                      <a:pt x="45" y="52"/>
                    </a:lnTo>
                    <a:lnTo>
                      <a:pt x="56" y="52"/>
                    </a:lnTo>
                    <a:lnTo>
                      <a:pt x="56" y="76"/>
                    </a:lnTo>
                    <a:lnTo>
                      <a:pt x="45" y="76"/>
                    </a:lnTo>
                    <a:lnTo>
                      <a:pt x="45" y="90"/>
                    </a:lnTo>
                    <a:lnTo>
                      <a:pt x="61" y="90"/>
                    </a:lnTo>
                    <a:lnTo>
                      <a:pt x="61" y="40"/>
                    </a:lnTo>
                    <a:lnTo>
                      <a:pt x="49" y="40"/>
                    </a:lnTo>
                    <a:lnTo>
                      <a:pt x="49" y="17"/>
                    </a:lnTo>
                    <a:lnTo>
                      <a:pt x="49" y="17"/>
                    </a:lnTo>
                    <a:lnTo>
                      <a:pt x="61" y="17"/>
                    </a:lnTo>
                    <a:lnTo>
                      <a:pt x="61" y="0"/>
                    </a:lnTo>
                    <a:close/>
                    <a:moveTo>
                      <a:pt x="26" y="125"/>
                    </a:moveTo>
                    <a:lnTo>
                      <a:pt x="45" y="125"/>
                    </a:lnTo>
                    <a:lnTo>
                      <a:pt x="45" y="114"/>
                    </a:lnTo>
                    <a:lnTo>
                      <a:pt x="45" y="90"/>
                    </a:lnTo>
                    <a:lnTo>
                      <a:pt x="45" y="76"/>
                    </a:lnTo>
                    <a:lnTo>
                      <a:pt x="33" y="76"/>
                    </a:lnTo>
                    <a:lnTo>
                      <a:pt x="33" y="76"/>
                    </a:lnTo>
                    <a:lnTo>
                      <a:pt x="33" y="52"/>
                    </a:lnTo>
                    <a:lnTo>
                      <a:pt x="45" y="52"/>
                    </a:lnTo>
                    <a:lnTo>
                      <a:pt x="45" y="0"/>
                    </a:lnTo>
                    <a:lnTo>
                      <a:pt x="26" y="0"/>
                    </a:lnTo>
                    <a:lnTo>
                      <a:pt x="26" y="17"/>
                    </a:lnTo>
                    <a:lnTo>
                      <a:pt x="37" y="17"/>
                    </a:lnTo>
                    <a:lnTo>
                      <a:pt x="37" y="40"/>
                    </a:lnTo>
                    <a:lnTo>
                      <a:pt x="26" y="40"/>
                    </a:lnTo>
                    <a:lnTo>
                      <a:pt x="26" y="125"/>
                    </a:lnTo>
                    <a:close/>
                    <a:moveTo>
                      <a:pt x="0" y="125"/>
                    </a:moveTo>
                    <a:lnTo>
                      <a:pt x="26" y="125"/>
                    </a:lnTo>
                    <a:lnTo>
                      <a:pt x="26" y="40"/>
                    </a:lnTo>
                    <a:lnTo>
                      <a:pt x="14" y="40"/>
                    </a:lnTo>
                    <a:lnTo>
                      <a:pt x="14" y="17"/>
                    </a:lnTo>
                    <a:lnTo>
                      <a:pt x="14" y="17"/>
                    </a:lnTo>
                    <a:lnTo>
                      <a:pt x="26" y="17"/>
                    </a:lnTo>
                    <a:lnTo>
                      <a:pt x="26" y="0"/>
                    </a:lnTo>
                    <a:lnTo>
                      <a:pt x="0" y="0"/>
                    </a:lnTo>
                    <a:lnTo>
                      <a:pt x="0"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0" name="Freeform 230"/>
              <p:cNvSpPr/>
              <p:nvPr/>
            </p:nvSpPr>
            <p:spPr bwMode="auto">
              <a:xfrm>
                <a:off x="8404225" y="2379663"/>
                <a:ext cx="244475" cy="60325"/>
              </a:xfrm>
              <a:custGeom>
                <a:avLst/>
                <a:gdLst>
                  <a:gd name="T0" fmla="*/ 0 w 65"/>
                  <a:gd name="T1" fmla="*/ 8 h 16"/>
                  <a:gd name="T2" fmla="*/ 4 w 65"/>
                  <a:gd name="T3" fmla="*/ 16 h 16"/>
                  <a:gd name="T4" fmla="*/ 33 w 65"/>
                  <a:gd name="T5" fmla="*/ 9 h 16"/>
                  <a:gd name="T6" fmla="*/ 61 w 65"/>
                  <a:gd name="T7" fmla="*/ 16 h 16"/>
                  <a:gd name="T8" fmla="*/ 65 w 65"/>
                  <a:gd name="T9" fmla="*/ 8 h 16"/>
                  <a:gd name="T10" fmla="*/ 33 w 65"/>
                  <a:gd name="T11" fmla="*/ 0 h 16"/>
                  <a:gd name="T12" fmla="*/ 0 w 6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0" y="8"/>
                    </a:moveTo>
                    <a:cubicBezTo>
                      <a:pt x="4" y="16"/>
                      <a:pt x="4" y="16"/>
                      <a:pt x="4" y="16"/>
                    </a:cubicBezTo>
                    <a:cubicBezTo>
                      <a:pt x="12" y="11"/>
                      <a:pt x="22" y="9"/>
                      <a:pt x="33" y="9"/>
                    </a:cubicBezTo>
                    <a:cubicBezTo>
                      <a:pt x="43" y="9"/>
                      <a:pt x="53" y="11"/>
                      <a:pt x="61" y="16"/>
                    </a:cubicBezTo>
                    <a:cubicBezTo>
                      <a:pt x="65" y="8"/>
                      <a:pt x="65" y="8"/>
                      <a:pt x="65" y="8"/>
                    </a:cubicBezTo>
                    <a:cubicBezTo>
                      <a:pt x="56" y="3"/>
                      <a:pt x="44" y="0"/>
                      <a:pt x="33" y="0"/>
                    </a:cubicBezTo>
                    <a:cubicBezTo>
                      <a:pt x="21" y="0"/>
                      <a:pt x="9"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1" name="Freeform 231"/>
              <p:cNvSpPr/>
              <p:nvPr/>
            </p:nvSpPr>
            <p:spPr bwMode="auto">
              <a:xfrm>
                <a:off x="8362950" y="2312988"/>
                <a:ext cx="327025" cy="71438"/>
              </a:xfrm>
              <a:custGeom>
                <a:avLst/>
                <a:gdLst>
                  <a:gd name="T0" fmla="*/ 87 w 87"/>
                  <a:gd name="T1" fmla="*/ 11 h 19"/>
                  <a:gd name="T2" fmla="*/ 44 w 87"/>
                  <a:gd name="T3" fmla="*/ 0 h 19"/>
                  <a:gd name="T4" fmla="*/ 0 w 87"/>
                  <a:gd name="T5" fmla="*/ 11 h 19"/>
                  <a:gd name="T6" fmla="*/ 4 w 87"/>
                  <a:gd name="T7" fmla="*/ 19 h 19"/>
                  <a:gd name="T8" fmla="*/ 44 w 87"/>
                  <a:gd name="T9" fmla="*/ 9 h 19"/>
                  <a:gd name="T10" fmla="*/ 83 w 87"/>
                  <a:gd name="T11" fmla="*/ 19 h 19"/>
                  <a:gd name="T12" fmla="*/ 87 w 87"/>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87" h="19">
                    <a:moveTo>
                      <a:pt x="87" y="11"/>
                    </a:moveTo>
                    <a:cubicBezTo>
                      <a:pt x="75" y="4"/>
                      <a:pt x="59" y="0"/>
                      <a:pt x="44" y="0"/>
                    </a:cubicBezTo>
                    <a:cubicBezTo>
                      <a:pt x="28" y="0"/>
                      <a:pt x="12" y="4"/>
                      <a:pt x="0" y="11"/>
                    </a:cubicBezTo>
                    <a:cubicBezTo>
                      <a:pt x="4" y="19"/>
                      <a:pt x="4" y="19"/>
                      <a:pt x="4" y="19"/>
                    </a:cubicBezTo>
                    <a:cubicBezTo>
                      <a:pt x="15" y="13"/>
                      <a:pt x="29" y="9"/>
                      <a:pt x="44" y="9"/>
                    </a:cubicBezTo>
                    <a:cubicBezTo>
                      <a:pt x="58" y="9"/>
                      <a:pt x="72" y="13"/>
                      <a:pt x="83" y="19"/>
                    </a:cubicBezTo>
                    <a:lnTo>
                      <a:pt x="8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2" name="Freeform 232"/>
              <p:cNvSpPr/>
              <p:nvPr/>
            </p:nvSpPr>
            <p:spPr bwMode="auto">
              <a:xfrm>
                <a:off x="5529263" y="9525"/>
                <a:ext cx="333375" cy="169863"/>
              </a:xfrm>
              <a:custGeom>
                <a:avLst/>
                <a:gdLst>
                  <a:gd name="T0" fmla="*/ 0 w 89"/>
                  <a:gd name="T1" fmla="*/ 0 h 45"/>
                  <a:gd name="T2" fmla="*/ 0 w 89"/>
                  <a:gd name="T3" fmla="*/ 2 h 45"/>
                  <a:gd name="T4" fmla="*/ 3 w 89"/>
                  <a:gd name="T5" fmla="*/ 17 h 45"/>
                  <a:gd name="T6" fmla="*/ 13 w 89"/>
                  <a:gd name="T7" fmla="*/ 35 h 45"/>
                  <a:gd name="T8" fmla="*/ 13 w 89"/>
                  <a:gd name="T9" fmla="*/ 35 h 45"/>
                  <a:gd name="T10" fmla="*/ 19 w 89"/>
                  <a:gd name="T11" fmla="*/ 42 h 45"/>
                  <a:gd name="T12" fmla="*/ 21 w 89"/>
                  <a:gd name="T13" fmla="*/ 43 h 45"/>
                  <a:gd name="T14" fmla="*/ 31 w 89"/>
                  <a:gd name="T15" fmla="*/ 44 h 45"/>
                  <a:gd name="T16" fmla="*/ 31 w 89"/>
                  <a:gd name="T17" fmla="*/ 44 h 45"/>
                  <a:gd name="T18" fmla="*/ 36 w 89"/>
                  <a:gd name="T19" fmla="*/ 42 h 45"/>
                  <a:gd name="T20" fmla="*/ 39 w 89"/>
                  <a:gd name="T21" fmla="*/ 41 h 45"/>
                  <a:gd name="T22" fmla="*/ 44 w 89"/>
                  <a:gd name="T23" fmla="*/ 40 h 45"/>
                  <a:gd name="T24" fmla="*/ 45 w 89"/>
                  <a:gd name="T25" fmla="*/ 40 h 45"/>
                  <a:gd name="T26" fmla="*/ 50 w 89"/>
                  <a:gd name="T27" fmla="*/ 41 h 45"/>
                  <a:gd name="T28" fmla="*/ 53 w 89"/>
                  <a:gd name="T29" fmla="*/ 42 h 45"/>
                  <a:gd name="T30" fmla="*/ 58 w 89"/>
                  <a:gd name="T31" fmla="*/ 44 h 45"/>
                  <a:gd name="T32" fmla="*/ 58 w 89"/>
                  <a:gd name="T33" fmla="*/ 44 h 45"/>
                  <a:gd name="T34" fmla="*/ 68 w 89"/>
                  <a:gd name="T35" fmla="*/ 43 h 45"/>
                  <a:gd name="T36" fmla="*/ 70 w 89"/>
                  <a:gd name="T37" fmla="*/ 42 h 45"/>
                  <a:gd name="T38" fmla="*/ 76 w 89"/>
                  <a:gd name="T39" fmla="*/ 35 h 45"/>
                  <a:gd name="T40" fmla="*/ 76 w 89"/>
                  <a:gd name="T41" fmla="*/ 35 h 45"/>
                  <a:gd name="T42" fmla="*/ 86 w 89"/>
                  <a:gd name="T43" fmla="*/ 17 h 45"/>
                  <a:gd name="T44" fmla="*/ 89 w 89"/>
                  <a:gd name="T45" fmla="*/ 2 h 45"/>
                  <a:gd name="T46" fmla="*/ 89 w 89"/>
                  <a:gd name="T47" fmla="*/ 0 h 45"/>
                  <a:gd name="T48" fmla="*/ 0 w 89"/>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45">
                    <a:moveTo>
                      <a:pt x="0" y="0"/>
                    </a:moveTo>
                    <a:cubicBezTo>
                      <a:pt x="0" y="1"/>
                      <a:pt x="0" y="1"/>
                      <a:pt x="0" y="2"/>
                    </a:cubicBezTo>
                    <a:cubicBezTo>
                      <a:pt x="0" y="7"/>
                      <a:pt x="2" y="12"/>
                      <a:pt x="3" y="17"/>
                    </a:cubicBezTo>
                    <a:cubicBezTo>
                      <a:pt x="5" y="23"/>
                      <a:pt x="9" y="29"/>
                      <a:pt x="13" y="35"/>
                    </a:cubicBezTo>
                    <a:cubicBezTo>
                      <a:pt x="13" y="35"/>
                      <a:pt x="13" y="35"/>
                      <a:pt x="13" y="35"/>
                    </a:cubicBezTo>
                    <a:cubicBezTo>
                      <a:pt x="15" y="38"/>
                      <a:pt x="17" y="40"/>
                      <a:pt x="19" y="42"/>
                    </a:cubicBezTo>
                    <a:cubicBezTo>
                      <a:pt x="20" y="42"/>
                      <a:pt x="20" y="42"/>
                      <a:pt x="21" y="43"/>
                    </a:cubicBezTo>
                    <a:cubicBezTo>
                      <a:pt x="24" y="45"/>
                      <a:pt x="27" y="45"/>
                      <a:pt x="31" y="44"/>
                    </a:cubicBezTo>
                    <a:cubicBezTo>
                      <a:pt x="31" y="44"/>
                      <a:pt x="31" y="44"/>
                      <a:pt x="31" y="44"/>
                    </a:cubicBezTo>
                    <a:cubicBezTo>
                      <a:pt x="33" y="44"/>
                      <a:pt x="34" y="43"/>
                      <a:pt x="36" y="42"/>
                    </a:cubicBezTo>
                    <a:cubicBezTo>
                      <a:pt x="37" y="42"/>
                      <a:pt x="38" y="42"/>
                      <a:pt x="39" y="41"/>
                    </a:cubicBezTo>
                    <a:cubicBezTo>
                      <a:pt x="41" y="41"/>
                      <a:pt x="44" y="40"/>
                      <a:pt x="44" y="40"/>
                    </a:cubicBezTo>
                    <a:cubicBezTo>
                      <a:pt x="45" y="40"/>
                      <a:pt x="45" y="40"/>
                      <a:pt x="45" y="40"/>
                    </a:cubicBezTo>
                    <a:cubicBezTo>
                      <a:pt x="47" y="40"/>
                      <a:pt x="48" y="41"/>
                      <a:pt x="50" y="41"/>
                    </a:cubicBezTo>
                    <a:cubicBezTo>
                      <a:pt x="51" y="42"/>
                      <a:pt x="52" y="42"/>
                      <a:pt x="53" y="42"/>
                    </a:cubicBezTo>
                    <a:cubicBezTo>
                      <a:pt x="55" y="43"/>
                      <a:pt x="56" y="44"/>
                      <a:pt x="58" y="44"/>
                    </a:cubicBezTo>
                    <a:cubicBezTo>
                      <a:pt x="58" y="44"/>
                      <a:pt x="58" y="44"/>
                      <a:pt x="58" y="44"/>
                    </a:cubicBezTo>
                    <a:cubicBezTo>
                      <a:pt x="62" y="45"/>
                      <a:pt x="65" y="45"/>
                      <a:pt x="68" y="43"/>
                    </a:cubicBezTo>
                    <a:cubicBezTo>
                      <a:pt x="69" y="42"/>
                      <a:pt x="69" y="42"/>
                      <a:pt x="70" y="42"/>
                    </a:cubicBezTo>
                    <a:cubicBezTo>
                      <a:pt x="72" y="40"/>
                      <a:pt x="74" y="38"/>
                      <a:pt x="76" y="35"/>
                    </a:cubicBezTo>
                    <a:cubicBezTo>
                      <a:pt x="76" y="35"/>
                      <a:pt x="76" y="35"/>
                      <a:pt x="76" y="35"/>
                    </a:cubicBezTo>
                    <a:cubicBezTo>
                      <a:pt x="80" y="29"/>
                      <a:pt x="83" y="23"/>
                      <a:pt x="86" y="17"/>
                    </a:cubicBezTo>
                    <a:cubicBezTo>
                      <a:pt x="87" y="12"/>
                      <a:pt x="89" y="7"/>
                      <a:pt x="89" y="2"/>
                    </a:cubicBezTo>
                    <a:cubicBezTo>
                      <a:pt x="89" y="0"/>
                      <a:pt x="89" y="0"/>
                      <a:pt x="8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3" name="Freeform 233"/>
              <p:cNvSpPr/>
              <p:nvPr/>
            </p:nvSpPr>
            <p:spPr bwMode="auto">
              <a:xfrm>
                <a:off x="4129088" y="5675313"/>
                <a:ext cx="258763" cy="292100"/>
              </a:xfrm>
              <a:custGeom>
                <a:avLst/>
                <a:gdLst>
                  <a:gd name="T0" fmla="*/ 8 w 69"/>
                  <a:gd name="T1" fmla="*/ 2 h 78"/>
                  <a:gd name="T2" fmla="*/ 25 w 69"/>
                  <a:gd name="T3" fmla="*/ 12 h 78"/>
                  <a:gd name="T4" fmla="*/ 31 w 69"/>
                  <a:gd name="T5" fmla="*/ 21 h 78"/>
                  <a:gd name="T6" fmla="*/ 63 w 69"/>
                  <a:gd name="T7" fmla="*/ 15 h 78"/>
                  <a:gd name="T8" fmla="*/ 67 w 69"/>
                  <a:gd name="T9" fmla="*/ 22 h 78"/>
                  <a:gd name="T10" fmla="*/ 40 w 69"/>
                  <a:gd name="T11" fmla="*/ 34 h 78"/>
                  <a:gd name="T12" fmla="*/ 49 w 69"/>
                  <a:gd name="T13" fmla="*/ 47 h 78"/>
                  <a:gd name="T14" fmla="*/ 64 w 69"/>
                  <a:gd name="T15" fmla="*/ 48 h 78"/>
                  <a:gd name="T16" fmla="*/ 69 w 69"/>
                  <a:gd name="T17" fmla="*/ 55 h 78"/>
                  <a:gd name="T18" fmla="*/ 47 w 69"/>
                  <a:gd name="T19" fmla="*/ 61 h 78"/>
                  <a:gd name="T20" fmla="*/ 34 w 69"/>
                  <a:gd name="T21" fmla="*/ 78 h 78"/>
                  <a:gd name="T22" fmla="*/ 30 w 69"/>
                  <a:gd name="T23" fmla="*/ 71 h 78"/>
                  <a:gd name="T24" fmla="*/ 35 w 69"/>
                  <a:gd name="T25" fmla="*/ 57 h 78"/>
                  <a:gd name="T26" fmla="*/ 26 w 69"/>
                  <a:gd name="T27" fmla="*/ 43 h 78"/>
                  <a:gd name="T28" fmla="*/ 5 w 69"/>
                  <a:gd name="T29" fmla="*/ 64 h 78"/>
                  <a:gd name="T30" fmla="*/ 0 w 69"/>
                  <a:gd name="T31" fmla="*/ 57 h 78"/>
                  <a:gd name="T32" fmla="*/ 17 w 69"/>
                  <a:gd name="T33" fmla="*/ 31 h 78"/>
                  <a:gd name="T34" fmla="*/ 11 w 69"/>
                  <a:gd name="T35" fmla="*/ 21 h 78"/>
                  <a:gd name="T36" fmla="*/ 8 w 69"/>
                  <a:gd name="T3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78">
                    <a:moveTo>
                      <a:pt x="8" y="2"/>
                    </a:moveTo>
                    <a:cubicBezTo>
                      <a:pt x="12" y="0"/>
                      <a:pt x="22" y="8"/>
                      <a:pt x="25" y="12"/>
                    </a:cubicBezTo>
                    <a:cubicBezTo>
                      <a:pt x="31" y="21"/>
                      <a:pt x="31" y="21"/>
                      <a:pt x="31" y="21"/>
                    </a:cubicBezTo>
                    <a:cubicBezTo>
                      <a:pt x="63" y="15"/>
                      <a:pt x="63" y="15"/>
                      <a:pt x="63" y="15"/>
                    </a:cubicBezTo>
                    <a:cubicBezTo>
                      <a:pt x="67" y="22"/>
                      <a:pt x="67" y="22"/>
                      <a:pt x="67" y="22"/>
                    </a:cubicBezTo>
                    <a:cubicBezTo>
                      <a:pt x="40" y="34"/>
                      <a:pt x="40" y="34"/>
                      <a:pt x="40" y="34"/>
                    </a:cubicBezTo>
                    <a:cubicBezTo>
                      <a:pt x="49" y="47"/>
                      <a:pt x="49" y="47"/>
                      <a:pt x="49" y="47"/>
                    </a:cubicBezTo>
                    <a:cubicBezTo>
                      <a:pt x="64" y="48"/>
                      <a:pt x="64" y="48"/>
                      <a:pt x="64" y="48"/>
                    </a:cubicBezTo>
                    <a:cubicBezTo>
                      <a:pt x="69" y="55"/>
                      <a:pt x="69" y="55"/>
                      <a:pt x="69" y="55"/>
                    </a:cubicBezTo>
                    <a:cubicBezTo>
                      <a:pt x="47" y="61"/>
                      <a:pt x="47" y="61"/>
                      <a:pt x="47" y="61"/>
                    </a:cubicBezTo>
                    <a:cubicBezTo>
                      <a:pt x="34" y="78"/>
                      <a:pt x="34" y="78"/>
                      <a:pt x="34" y="78"/>
                    </a:cubicBezTo>
                    <a:cubicBezTo>
                      <a:pt x="30" y="71"/>
                      <a:pt x="30" y="71"/>
                      <a:pt x="30" y="71"/>
                    </a:cubicBezTo>
                    <a:cubicBezTo>
                      <a:pt x="35" y="57"/>
                      <a:pt x="35" y="57"/>
                      <a:pt x="35" y="57"/>
                    </a:cubicBezTo>
                    <a:cubicBezTo>
                      <a:pt x="26" y="43"/>
                      <a:pt x="26" y="43"/>
                      <a:pt x="26" y="43"/>
                    </a:cubicBezTo>
                    <a:cubicBezTo>
                      <a:pt x="5" y="64"/>
                      <a:pt x="5" y="64"/>
                      <a:pt x="5" y="64"/>
                    </a:cubicBezTo>
                    <a:cubicBezTo>
                      <a:pt x="0" y="57"/>
                      <a:pt x="0" y="57"/>
                      <a:pt x="0" y="57"/>
                    </a:cubicBezTo>
                    <a:cubicBezTo>
                      <a:pt x="17" y="31"/>
                      <a:pt x="17" y="31"/>
                      <a:pt x="17" y="31"/>
                    </a:cubicBezTo>
                    <a:cubicBezTo>
                      <a:pt x="11" y="21"/>
                      <a:pt x="11" y="21"/>
                      <a:pt x="11" y="21"/>
                    </a:cubicBezTo>
                    <a:cubicBezTo>
                      <a:pt x="8" y="17"/>
                      <a:pt x="5" y="5"/>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4" name="Freeform 234"/>
              <p:cNvSpPr/>
              <p:nvPr/>
            </p:nvSpPr>
            <p:spPr bwMode="auto">
              <a:xfrm>
                <a:off x="3213100" y="5527675"/>
                <a:ext cx="115888" cy="338138"/>
              </a:xfrm>
              <a:custGeom>
                <a:avLst/>
                <a:gdLst>
                  <a:gd name="T0" fmla="*/ 4 w 31"/>
                  <a:gd name="T1" fmla="*/ 10 h 90"/>
                  <a:gd name="T2" fmla="*/ 1 w 31"/>
                  <a:gd name="T3" fmla="*/ 21 h 90"/>
                  <a:gd name="T4" fmla="*/ 3 w 31"/>
                  <a:gd name="T5" fmla="*/ 31 h 90"/>
                  <a:gd name="T6" fmla="*/ 11 w 31"/>
                  <a:gd name="T7" fmla="*/ 41 h 90"/>
                  <a:gd name="T8" fmla="*/ 11 w 31"/>
                  <a:gd name="T9" fmla="*/ 90 h 90"/>
                  <a:gd name="T10" fmla="*/ 20 w 31"/>
                  <a:gd name="T11" fmla="*/ 90 h 90"/>
                  <a:gd name="T12" fmla="*/ 20 w 31"/>
                  <a:gd name="T13" fmla="*/ 41 h 90"/>
                  <a:gd name="T14" fmla="*/ 29 w 31"/>
                  <a:gd name="T15" fmla="*/ 31 h 90"/>
                  <a:gd name="T16" fmla="*/ 31 w 31"/>
                  <a:gd name="T17" fmla="*/ 21 h 90"/>
                  <a:gd name="T18" fmla="*/ 28 w 31"/>
                  <a:gd name="T19" fmla="*/ 10 h 90"/>
                  <a:gd name="T20" fmla="*/ 21 w 31"/>
                  <a:gd name="T21" fmla="*/ 0 h 90"/>
                  <a:gd name="T22" fmla="*/ 23 w 31"/>
                  <a:gd name="T23" fmla="*/ 21 h 90"/>
                  <a:gd name="T24" fmla="*/ 20 w 31"/>
                  <a:gd name="T25" fmla="*/ 21 h 90"/>
                  <a:gd name="T26" fmla="*/ 18 w 31"/>
                  <a:gd name="T27" fmla="*/ 0 h 90"/>
                  <a:gd name="T28" fmla="*/ 16 w 31"/>
                  <a:gd name="T29" fmla="*/ 0 h 90"/>
                  <a:gd name="T30" fmla="*/ 14 w 31"/>
                  <a:gd name="T31" fmla="*/ 0 h 90"/>
                  <a:gd name="T32" fmla="*/ 11 w 31"/>
                  <a:gd name="T33" fmla="*/ 21 h 90"/>
                  <a:gd name="T34" fmla="*/ 8 w 31"/>
                  <a:gd name="T35" fmla="*/ 21 h 90"/>
                  <a:gd name="T36" fmla="*/ 11 w 31"/>
                  <a:gd name="T37" fmla="*/ 0 h 90"/>
                  <a:gd name="T38" fmla="*/ 4 w 31"/>
                  <a:gd name="T39"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90">
                    <a:moveTo>
                      <a:pt x="4" y="10"/>
                    </a:moveTo>
                    <a:cubicBezTo>
                      <a:pt x="3" y="14"/>
                      <a:pt x="1" y="18"/>
                      <a:pt x="1" y="21"/>
                    </a:cubicBezTo>
                    <a:cubicBezTo>
                      <a:pt x="0" y="25"/>
                      <a:pt x="1" y="28"/>
                      <a:pt x="3" y="31"/>
                    </a:cubicBezTo>
                    <a:cubicBezTo>
                      <a:pt x="5" y="34"/>
                      <a:pt x="8" y="39"/>
                      <a:pt x="11" y="41"/>
                    </a:cubicBezTo>
                    <a:cubicBezTo>
                      <a:pt x="11" y="90"/>
                      <a:pt x="11" y="90"/>
                      <a:pt x="11" y="90"/>
                    </a:cubicBezTo>
                    <a:cubicBezTo>
                      <a:pt x="20" y="90"/>
                      <a:pt x="20" y="90"/>
                      <a:pt x="20" y="90"/>
                    </a:cubicBezTo>
                    <a:cubicBezTo>
                      <a:pt x="20" y="41"/>
                      <a:pt x="20" y="41"/>
                      <a:pt x="20" y="41"/>
                    </a:cubicBezTo>
                    <a:cubicBezTo>
                      <a:pt x="24" y="39"/>
                      <a:pt x="27" y="34"/>
                      <a:pt x="29" y="31"/>
                    </a:cubicBezTo>
                    <a:cubicBezTo>
                      <a:pt x="31" y="28"/>
                      <a:pt x="31" y="25"/>
                      <a:pt x="31" y="21"/>
                    </a:cubicBezTo>
                    <a:cubicBezTo>
                      <a:pt x="31" y="18"/>
                      <a:pt x="29" y="14"/>
                      <a:pt x="28" y="10"/>
                    </a:cubicBezTo>
                    <a:cubicBezTo>
                      <a:pt x="27" y="7"/>
                      <a:pt x="25" y="0"/>
                      <a:pt x="21" y="0"/>
                    </a:cubicBezTo>
                    <a:cubicBezTo>
                      <a:pt x="23" y="21"/>
                      <a:pt x="23" y="21"/>
                      <a:pt x="23" y="21"/>
                    </a:cubicBezTo>
                    <a:cubicBezTo>
                      <a:pt x="20" y="21"/>
                      <a:pt x="20" y="21"/>
                      <a:pt x="20" y="21"/>
                    </a:cubicBezTo>
                    <a:cubicBezTo>
                      <a:pt x="18" y="0"/>
                      <a:pt x="18" y="0"/>
                      <a:pt x="18" y="0"/>
                    </a:cubicBezTo>
                    <a:cubicBezTo>
                      <a:pt x="16" y="0"/>
                      <a:pt x="16" y="0"/>
                      <a:pt x="16" y="0"/>
                    </a:cubicBezTo>
                    <a:cubicBezTo>
                      <a:pt x="14" y="0"/>
                      <a:pt x="14" y="0"/>
                      <a:pt x="14" y="0"/>
                    </a:cubicBezTo>
                    <a:cubicBezTo>
                      <a:pt x="11" y="21"/>
                      <a:pt x="11" y="21"/>
                      <a:pt x="11" y="21"/>
                    </a:cubicBezTo>
                    <a:cubicBezTo>
                      <a:pt x="8" y="21"/>
                      <a:pt x="8" y="21"/>
                      <a:pt x="8" y="21"/>
                    </a:cubicBezTo>
                    <a:cubicBezTo>
                      <a:pt x="11" y="0"/>
                      <a:pt x="11" y="0"/>
                      <a:pt x="11" y="0"/>
                    </a:cubicBezTo>
                    <a:cubicBezTo>
                      <a:pt x="7" y="0"/>
                      <a:pt x="5" y="7"/>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5" name="Freeform 235"/>
              <p:cNvSpPr/>
              <p:nvPr/>
            </p:nvSpPr>
            <p:spPr bwMode="auto">
              <a:xfrm>
                <a:off x="3367088" y="5521325"/>
                <a:ext cx="123825" cy="344488"/>
              </a:xfrm>
              <a:custGeom>
                <a:avLst/>
                <a:gdLst>
                  <a:gd name="T0" fmla="*/ 21 w 33"/>
                  <a:gd name="T1" fmla="*/ 92 h 92"/>
                  <a:gd name="T2" fmla="*/ 21 w 33"/>
                  <a:gd name="T3" fmla="*/ 44 h 92"/>
                  <a:gd name="T4" fmla="*/ 33 w 33"/>
                  <a:gd name="T5" fmla="*/ 24 h 92"/>
                  <a:gd name="T6" fmla="*/ 17 w 33"/>
                  <a:gd name="T7" fmla="*/ 0 h 92"/>
                  <a:gd name="T8" fmla="*/ 0 w 33"/>
                  <a:gd name="T9" fmla="*/ 24 h 92"/>
                  <a:gd name="T10" fmla="*/ 12 w 33"/>
                  <a:gd name="T11" fmla="*/ 44 h 92"/>
                  <a:gd name="T12" fmla="*/ 12 w 33"/>
                  <a:gd name="T13" fmla="*/ 92 h 92"/>
                  <a:gd name="T14" fmla="*/ 21 w 3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2">
                    <a:moveTo>
                      <a:pt x="21" y="92"/>
                    </a:moveTo>
                    <a:cubicBezTo>
                      <a:pt x="21" y="44"/>
                      <a:pt x="21" y="44"/>
                      <a:pt x="21" y="44"/>
                    </a:cubicBezTo>
                    <a:cubicBezTo>
                      <a:pt x="28" y="41"/>
                      <a:pt x="33" y="34"/>
                      <a:pt x="33" y="24"/>
                    </a:cubicBezTo>
                    <a:cubicBezTo>
                      <a:pt x="33" y="13"/>
                      <a:pt x="26" y="0"/>
                      <a:pt x="17" y="0"/>
                    </a:cubicBezTo>
                    <a:cubicBezTo>
                      <a:pt x="7" y="0"/>
                      <a:pt x="0" y="13"/>
                      <a:pt x="0" y="24"/>
                    </a:cubicBezTo>
                    <a:cubicBezTo>
                      <a:pt x="0" y="33"/>
                      <a:pt x="5" y="41"/>
                      <a:pt x="12" y="44"/>
                    </a:cubicBezTo>
                    <a:cubicBezTo>
                      <a:pt x="12" y="92"/>
                      <a:pt x="12" y="92"/>
                      <a:pt x="12" y="92"/>
                    </a:cubicBezTo>
                    <a:lnTo>
                      <a:pt x="21"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6" name="Oval 236"/>
              <p:cNvSpPr>
                <a:spLocks noChangeArrowheads="1"/>
              </p:cNvSpPr>
              <p:nvPr/>
            </p:nvSpPr>
            <p:spPr bwMode="auto">
              <a:xfrm>
                <a:off x="3724275" y="6403975"/>
                <a:ext cx="168275" cy="168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7" name="Rectangle 237"/>
              <p:cNvSpPr>
                <a:spLocks noChangeArrowheads="1"/>
              </p:cNvSpPr>
              <p:nvPr/>
            </p:nvSpPr>
            <p:spPr bwMode="auto">
              <a:xfrm>
                <a:off x="3798888" y="6362700"/>
                <a:ext cx="1905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8" name="Rectangle 239"/>
              <p:cNvSpPr>
                <a:spLocks noChangeArrowheads="1"/>
              </p:cNvSpPr>
              <p:nvPr/>
            </p:nvSpPr>
            <p:spPr bwMode="auto">
              <a:xfrm>
                <a:off x="3903663" y="6478588"/>
                <a:ext cx="301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59" name="Rectangle 240"/>
              <p:cNvSpPr>
                <a:spLocks noChangeArrowheads="1"/>
              </p:cNvSpPr>
              <p:nvPr/>
            </p:nvSpPr>
            <p:spPr bwMode="auto">
              <a:xfrm>
                <a:off x="3798888" y="6583363"/>
                <a:ext cx="1905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0" name="Rectangle 241"/>
              <p:cNvSpPr>
                <a:spLocks noChangeArrowheads="1"/>
              </p:cNvSpPr>
              <p:nvPr/>
            </p:nvSpPr>
            <p:spPr bwMode="auto">
              <a:xfrm>
                <a:off x="3683000" y="6478588"/>
                <a:ext cx="301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1" name="Freeform 242"/>
              <p:cNvSpPr/>
              <p:nvPr/>
            </p:nvSpPr>
            <p:spPr bwMode="auto">
              <a:xfrm>
                <a:off x="3870325" y="6392863"/>
                <a:ext cx="33338" cy="33338"/>
              </a:xfrm>
              <a:custGeom>
                <a:avLst/>
                <a:gdLst>
                  <a:gd name="T0" fmla="*/ 21 w 21"/>
                  <a:gd name="T1" fmla="*/ 9 h 21"/>
                  <a:gd name="T2" fmla="*/ 9 w 21"/>
                  <a:gd name="T3" fmla="*/ 21 h 21"/>
                  <a:gd name="T4" fmla="*/ 0 w 21"/>
                  <a:gd name="T5" fmla="*/ 11 h 21"/>
                  <a:gd name="T6" fmla="*/ 12 w 21"/>
                  <a:gd name="T7" fmla="*/ 0 h 21"/>
                  <a:gd name="T8" fmla="*/ 21 w 21"/>
                  <a:gd name="T9" fmla="*/ 9 h 21"/>
                </a:gdLst>
                <a:ahLst/>
                <a:cxnLst>
                  <a:cxn ang="0">
                    <a:pos x="T0" y="T1"/>
                  </a:cxn>
                  <a:cxn ang="0">
                    <a:pos x="T2" y="T3"/>
                  </a:cxn>
                  <a:cxn ang="0">
                    <a:pos x="T4" y="T5"/>
                  </a:cxn>
                  <a:cxn ang="0">
                    <a:pos x="T6" y="T7"/>
                  </a:cxn>
                  <a:cxn ang="0">
                    <a:pos x="T8" y="T9"/>
                  </a:cxn>
                </a:cxnLst>
                <a:rect l="0" t="0" r="r" b="b"/>
                <a:pathLst>
                  <a:path w="21" h="21">
                    <a:moveTo>
                      <a:pt x="21" y="9"/>
                    </a:moveTo>
                    <a:lnTo>
                      <a:pt x="9" y="21"/>
                    </a:lnTo>
                    <a:lnTo>
                      <a:pt x="0" y="11"/>
                    </a:lnTo>
                    <a:lnTo>
                      <a:pt x="12" y="0"/>
                    </a:lnTo>
                    <a:lnTo>
                      <a:pt x="2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2" name="Freeform 243"/>
              <p:cNvSpPr/>
              <p:nvPr/>
            </p:nvSpPr>
            <p:spPr bwMode="auto">
              <a:xfrm>
                <a:off x="3870325" y="6550025"/>
                <a:ext cx="33338" cy="33338"/>
              </a:xfrm>
              <a:custGeom>
                <a:avLst/>
                <a:gdLst>
                  <a:gd name="T0" fmla="*/ 9 w 21"/>
                  <a:gd name="T1" fmla="*/ 0 h 21"/>
                  <a:gd name="T2" fmla="*/ 21 w 21"/>
                  <a:gd name="T3" fmla="*/ 12 h 21"/>
                  <a:gd name="T4" fmla="*/ 12 w 21"/>
                  <a:gd name="T5" fmla="*/ 21 h 21"/>
                  <a:gd name="T6" fmla="*/ 0 w 21"/>
                  <a:gd name="T7" fmla="*/ 9 h 21"/>
                  <a:gd name="T8" fmla="*/ 9 w 21"/>
                  <a:gd name="T9" fmla="*/ 0 h 21"/>
                </a:gdLst>
                <a:ahLst/>
                <a:cxnLst>
                  <a:cxn ang="0">
                    <a:pos x="T0" y="T1"/>
                  </a:cxn>
                  <a:cxn ang="0">
                    <a:pos x="T2" y="T3"/>
                  </a:cxn>
                  <a:cxn ang="0">
                    <a:pos x="T4" y="T5"/>
                  </a:cxn>
                  <a:cxn ang="0">
                    <a:pos x="T6" y="T7"/>
                  </a:cxn>
                  <a:cxn ang="0">
                    <a:pos x="T8" y="T9"/>
                  </a:cxn>
                </a:cxnLst>
                <a:rect l="0" t="0" r="r" b="b"/>
                <a:pathLst>
                  <a:path w="21" h="21">
                    <a:moveTo>
                      <a:pt x="9" y="0"/>
                    </a:moveTo>
                    <a:lnTo>
                      <a:pt x="21" y="12"/>
                    </a:lnTo>
                    <a:lnTo>
                      <a:pt x="12" y="21"/>
                    </a:lnTo>
                    <a:lnTo>
                      <a:pt x="0" y="9"/>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3" name="Freeform 244"/>
              <p:cNvSpPr/>
              <p:nvPr/>
            </p:nvSpPr>
            <p:spPr bwMode="auto">
              <a:xfrm>
                <a:off x="3713163" y="6550025"/>
                <a:ext cx="33338" cy="33338"/>
              </a:xfrm>
              <a:custGeom>
                <a:avLst/>
                <a:gdLst>
                  <a:gd name="T0" fmla="*/ 11 w 21"/>
                  <a:gd name="T1" fmla="*/ 0 h 21"/>
                  <a:gd name="T2" fmla="*/ 21 w 21"/>
                  <a:gd name="T3" fmla="*/ 9 h 21"/>
                  <a:gd name="T4" fmla="*/ 9 w 21"/>
                  <a:gd name="T5" fmla="*/ 21 h 21"/>
                  <a:gd name="T6" fmla="*/ 0 w 21"/>
                  <a:gd name="T7" fmla="*/ 12 h 21"/>
                  <a:gd name="T8" fmla="*/ 11 w 21"/>
                  <a:gd name="T9" fmla="*/ 0 h 21"/>
                </a:gdLst>
                <a:ahLst/>
                <a:cxnLst>
                  <a:cxn ang="0">
                    <a:pos x="T0" y="T1"/>
                  </a:cxn>
                  <a:cxn ang="0">
                    <a:pos x="T2" y="T3"/>
                  </a:cxn>
                  <a:cxn ang="0">
                    <a:pos x="T4" y="T5"/>
                  </a:cxn>
                  <a:cxn ang="0">
                    <a:pos x="T6" y="T7"/>
                  </a:cxn>
                  <a:cxn ang="0">
                    <a:pos x="T8" y="T9"/>
                  </a:cxn>
                </a:cxnLst>
                <a:rect l="0" t="0" r="r" b="b"/>
                <a:pathLst>
                  <a:path w="21" h="21">
                    <a:moveTo>
                      <a:pt x="11" y="0"/>
                    </a:moveTo>
                    <a:lnTo>
                      <a:pt x="21" y="9"/>
                    </a:lnTo>
                    <a:lnTo>
                      <a:pt x="9" y="21"/>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4" name="Freeform 245"/>
              <p:cNvSpPr/>
              <p:nvPr/>
            </p:nvSpPr>
            <p:spPr bwMode="auto">
              <a:xfrm>
                <a:off x="3713163" y="6392863"/>
                <a:ext cx="33338" cy="33338"/>
              </a:xfrm>
              <a:custGeom>
                <a:avLst/>
                <a:gdLst>
                  <a:gd name="T0" fmla="*/ 21 w 21"/>
                  <a:gd name="T1" fmla="*/ 11 h 21"/>
                  <a:gd name="T2" fmla="*/ 11 w 21"/>
                  <a:gd name="T3" fmla="*/ 21 h 21"/>
                  <a:gd name="T4" fmla="*/ 0 w 21"/>
                  <a:gd name="T5" fmla="*/ 9 h 21"/>
                  <a:gd name="T6" fmla="*/ 9 w 21"/>
                  <a:gd name="T7" fmla="*/ 0 h 21"/>
                  <a:gd name="T8" fmla="*/ 21 w 21"/>
                  <a:gd name="T9" fmla="*/ 11 h 21"/>
                </a:gdLst>
                <a:ahLst/>
                <a:cxnLst>
                  <a:cxn ang="0">
                    <a:pos x="T0" y="T1"/>
                  </a:cxn>
                  <a:cxn ang="0">
                    <a:pos x="T2" y="T3"/>
                  </a:cxn>
                  <a:cxn ang="0">
                    <a:pos x="T4" y="T5"/>
                  </a:cxn>
                  <a:cxn ang="0">
                    <a:pos x="T6" y="T7"/>
                  </a:cxn>
                  <a:cxn ang="0">
                    <a:pos x="T8" y="T9"/>
                  </a:cxn>
                </a:cxnLst>
                <a:rect l="0" t="0" r="r" b="b"/>
                <a:pathLst>
                  <a:path w="21" h="21">
                    <a:moveTo>
                      <a:pt x="21" y="11"/>
                    </a:moveTo>
                    <a:lnTo>
                      <a:pt x="11" y="21"/>
                    </a:lnTo>
                    <a:lnTo>
                      <a:pt x="0" y="9"/>
                    </a:lnTo>
                    <a:lnTo>
                      <a:pt x="9" y="0"/>
                    </a:lnTo>
                    <a:lnTo>
                      <a:pt x="2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5" name="Freeform 246"/>
              <p:cNvSpPr/>
              <p:nvPr/>
            </p:nvSpPr>
            <p:spPr bwMode="auto">
              <a:xfrm>
                <a:off x="3836988" y="6365875"/>
                <a:ext cx="28575" cy="38100"/>
              </a:xfrm>
              <a:custGeom>
                <a:avLst/>
                <a:gdLst>
                  <a:gd name="T0" fmla="*/ 18 w 18"/>
                  <a:gd name="T1" fmla="*/ 5 h 24"/>
                  <a:gd name="T2" fmla="*/ 11 w 18"/>
                  <a:gd name="T3" fmla="*/ 24 h 24"/>
                  <a:gd name="T4" fmla="*/ 0 w 18"/>
                  <a:gd name="T5" fmla="*/ 19 h 24"/>
                  <a:gd name="T6" fmla="*/ 7 w 18"/>
                  <a:gd name="T7" fmla="*/ 0 h 24"/>
                  <a:gd name="T8" fmla="*/ 18 w 18"/>
                  <a:gd name="T9" fmla="*/ 5 h 24"/>
                </a:gdLst>
                <a:ahLst/>
                <a:cxnLst>
                  <a:cxn ang="0">
                    <a:pos x="T0" y="T1"/>
                  </a:cxn>
                  <a:cxn ang="0">
                    <a:pos x="T2" y="T3"/>
                  </a:cxn>
                  <a:cxn ang="0">
                    <a:pos x="T4" y="T5"/>
                  </a:cxn>
                  <a:cxn ang="0">
                    <a:pos x="T6" y="T7"/>
                  </a:cxn>
                  <a:cxn ang="0">
                    <a:pos x="T8" y="T9"/>
                  </a:cxn>
                </a:cxnLst>
                <a:rect l="0" t="0" r="r" b="b"/>
                <a:pathLst>
                  <a:path w="18" h="24">
                    <a:moveTo>
                      <a:pt x="18" y="5"/>
                    </a:moveTo>
                    <a:lnTo>
                      <a:pt x="11" y="24"/>
                    </a:lnTo>
                    <a:lnTo>
                      <a:pt x="0" y="19"/>
                    </a:lnTo>
                    <a:lnTo>
                      <a:pt x="7" y="0"/>
                    </a:lnTo>
                    <a:lnTo>
                      <a:pt x="1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6" name="Freeform 247"/>
              <p:cNvSpPr/>
              <p:nvPr/>
            </p:nvSpPr>
            <p:spPr bwMode="auto">
              <a:xfrm>
                <a:off x="3892550" y="6516688"/>
                <a:ext cx="38100" cy="30163"/>
              </a:xfrm>
              <a:custGeom>
                <a:avLst/>
                <a:gdLst>
                  <a:gd name="T0" fmla="*/ 5 w 24"/>
                  <a:gd name="T1" fmla="*/ 0 h 19"/>
                  <a:gd name="T2" fmla="*/ 24 w 24"/>
                  <a:gd name="T3" fmla="*/ 7 h 19"/>
                  <a:gd name="T4" fmla="*/ 19 w 24"/>
                  <a:gd name="T5" fmla="*/ 19 h 19"/>
                  <a:gd name="T6" fmla="*/ 0 w 24"/>
                  <a:gd name="T7" fmla="*/ 11 h 19"/>
                  <a:gd name="T8" fmla="*/ 5 w 24"/>
                  <a:gd name="T9" fmla="*/ 0 h 19"/>
                </a:gdLst>
                <a:ahLst/>
                <a:cxnLst>
                  <a:cxn ang="0">
                    <a:pos x="T0" y="T1"/>
                  </a:cxn>
                  <a:cxn ang="0">
                    <a:pos x="T2" y="T3"/>
                  </a:cxn>
                  <a:cxn ang="0">
                    <a:pos x="T4" y="T5"/>
                  </a:cxn>
                  <a:cxn ang="0">
                    <a:pos x="T6" y="T7"/>
                  </a:cxn>
                  <a:cxn ang="0">
                    <a:pos x="T8" y="T9"/>
                  </a:cxn>
                </a:cxnLst>
                <a:rect l="0" t="0" r="r" b="b"/>
                <a:pathLst>
                  <a:path w="24" h="19">
                    <a:moveTo>
                      <a:pt x="5" y="0"/>
                    </a:moveTo>
                    <a:lnTo>
                      <a:pt x="24" y="7"/>
                    </a:lnTo>
                    <a:lnTo>
                      <a:pt x="19" y="19"/>
                    </a:lnTo>
                    <a:lnTo>
                      <a:pt x="0" y="11"/>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7" name="Freeform 248"/>
              <p:cNvSpPr/>
              <p:nvPr/>
            </p:nvSpPr>
            <p:spPr bwMode="auto">
              <a:xfrm>
                <a:off x="3749675" y="6572250"/>
                <a:ext cx="33338" cy="38100"/>
              </a:xfrm>
              <a:custGeom>
                <a:avLst/>
                <a:gdLst>
                  <a:gd name="T0" fmla="*/ 21 w 21"/>
                  <a:gd name="T1" fmla="*/ 5 h 24"/>
                  <a:gd name="T2" fmla="*/ 12 w 21"/>
                  <a:gd name="T3" fmla="*/ 24 h 24"/>
                  <a:gd name="T4" fmla="*/ 0 w 21"/>
                  <a:gd name="T5" fmla="*/ 19 h 24"/>
                  <a:gd name="T6" fmla="*/ 7 w 21"/>
                  <a:gd name="T7" fmla="*/ 0 h 24"/>
                  <a:gd name="T8" fmla="*/ 21 w 21"/>
                  <a:gd name="T9" fmla="*/ 5 h 24"/>
                </a:gdLst>
                <a:ahLst/>
                <a:cxnLst>
                  <a:cxn ang="0">
                    <a:pos x="T0" y="T1"/>
                  </a:cxn>
                  <a:cxn ang="0">
                    <a:pos x="T2" y="T3"/>
                  </a:cxn>
                  <a:cxn ang="0">
                    <a:pos x="T4" y="T5"/>
                  </a:cxn>
                  <a:cxn ang="0">
                    <a:pos x="T6" y="T7"/>
                  </a:cxn>
                  <a:cxn ang="0">
                    <a:pos x="T8" y="T9"/>
                  </a:cxn>
                </a:cxnLst>
                <a:rect l="0" t="0" r="r" b="b"/>
                <a:pathLst>
                  <a:path w="21" h="24">
                    <a:moveTo>
                      <a:pt x="21" y="5"/>
                    </a:moveTo>
                    <a:lnTo>
                      <a:pt x="12" y="24"/>
                    </a:lnTo>
                    <a:lnTo>
                      <a:pt x="0" y="19"/>
                    </a:lnTo>
                    <a:lnTo>
                      <a:pt x="7" y="0"/>
                    </a:lnTo>
                    <a:lnTo>
                      <a:pt x="2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8" name="Freeform 249"/>
              <p:cNvSpPr/>
              <p:nvPr/>
            </p:nvSpPr>
            <p:spPr bwMode="auto">
              <a:xfrm>
                <a:off x="3686175" y="6429375"/>
                <a:ext cx="38100" cy="30163"/>
              </a:xfrm>
              <a:custGeom>
                <a:avLst/>
                <a:gdLst>
                  <a:gd name="T0" fmla="*/ 19 w 24"/>
                  <a:gd name="T1" fmla="*/ 19 h 19"/>
                  <a:gd name="T2" fmla="*/ 0 w 24"/>
                  <a:gd name="T3" fmla="*/ 12 h 19"/>
                  <a:gd name="T4" fmla="*/ 7 w 24"/>
                  <a:gd name="T5" fmla="*/ 0 h 19"/>
                  <a:gd name="T6" fmla="*/ 24 w 24"/>
                  <a:gd name="T7" fmla="*/ 7 h 19"/>
                  <a:gd name="T8" fmla="*/ 19 w 24"/>
                  <a:gd name="T9" fmla="*/ 19 h 19"/>
                </a:gdLst>
                <a:ahLst/>
                <a:cxnLst>
                  <a:cxn ang="0">
                    <a:pos x="T0" y="T1"/>
                  </a:cxn>
                  <a:cxn ang="0">
                    <a:pos x="T2" y="T3"/>
                  </a:cxn>
                  <a:cxn ang="0">
                    <a:pos x="T4" y="T5"/>
                  </a:cxn>
                  <a:cxn ang="0">
                    <a:pos x="T6" y="T7"/>
                  </a:cxn>
                  <a:cxn ang="0">
                    <a:pos x="T8" y="T9"/>
                  </a:cxn>
                </a:cxnLst>
                <a:rect l="0" t="0" r="r" b="b"/>
                <a:pathLst>
                  <a:path w="24" h="19">
                    <a:moveTo>
                      <a:pt x="19" y="19"/>
                    </a:moveTo>
                    <a:lnTo>
                      <a:pt x="0" y="12"/>
                    </a:lnTo>
                    <a:lnTo>
                      <a:pt x="7" y="0"/>
                    </a:lnTo>
                    <a:lnTo>
                      <a:pt x="24" y="7"/>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69" name="Freeform 250"/>
              <p:cNvSpPr/>
              <p:nvPr/>
            </p:nvSpPr>
            <p:spPr bwMode="auto">
              <a:xfrm>
                <a:off x="3892550" y="6429375"/>
                <a:ext cx="38100" cy="30163"/>
              </a:xfrm>
              <a:custGeom>
                <a:avLst/>
                <a:gdLst>
                  <a:gd name="T0" fmla="*/ 0 w 24"/>
                  <a:gd name="T1" fmla="*/ 7 h 19"/>
                  <a:gd name="T2" fmla="*/ 19 w 24"/>
                  <a:gd name="T3" fmla="*/ 0 h 19"/>
                  <a:gd name="T4" fmla="*/ 24 w 24"/>
                  <a:gd name="T5" fmla="*/ 12 h 19"/>
                  <a:gd name="T6" fmla="*/ 5 w 24"/>
                  <a:gd name="T7" fmla="*/ 19 h 19"/>
                  <a:gd name="T8" fmla="*/ 0 w 24"/>
                  <a:gd name="T9" fmla="*/ 7 h 19"/>
                </a:gdLst>
                <a:ahLst/>
                <a:cxnLst>
                  <a:cxn ang="0">
                    <a:pos x="T0" y="T1"/>
                  </a:cxn>
                  <a:cxn ang="0">
                    <a:pos x="T2" y="T3"/>
                  </a:cxn>
                  <a:cxn ang="0">
                    <a:pos x="T4" y="T5"/>
                  </a:cxn>
                  <a:cxn ang="0">
                    <a:pos x="T6" y="T7"/>
                  </a:cxn>
                  <a:cxn ang="0">
                    <a:pos x="T8" y="T9"/>
                  </a:cxn>
                </a:cxnLst>
                <a:rect l="0" t="0" r="r" b="b"/>
                <a:pathLst>
                  <a:path w="24" h="19">
                    <a:moveTo>
                      <a:pt x="0" y="7"/>
                    </a:moveTo>
                    <a:lnTo>
                      <a:pt x="19" y="0"/>
                    </a:lnTo>
                    <a:lnTo>
                      <a:pt x="24" y="12"/>
                    </a:lnTo>
                    <a:lnTo>
                      <a:pt x="5" y="19"/>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70" name="Freeform 251"/>
              <p:cNvSpPr/>
              <p:nvPr/>
            </p:nvSpPr>
            <p:spPr bwMode="auto">
              <a:xfrm>
                <a:off x="3836988" y="6572250"/>
                <a:ext cx="28575" cy="38100"/>
              </a:xfrm>
              <a:custGeom>
                <a:avLst/>
                <a:gdLst>
                  <a:gd name="T0" fmla="*/ 18 w 18"/>
                  <a:gd name="T1" fmla="*/ 17 h 24"/>
                  <a:gd name="T2" fmla="*/ 7 w 18"/>
                  <a:gd name="T3" fmla="*/ 24 h 24"/>
                  <a:gd name="T4" fmla="*/ 0 w 18"/>
                  <a:gd name="T5" fmla="*/ 5 h 24"/>
                  <a:gd name="T6" fmla="*/ 11 w 18"/>
                  <a:gd name="T7" fmla="*/ 0 h 24"/>
                  <a:gd name="T8" fmla="*/ 18 w 18"/>
                  <a:gd name="T9" fmla="*/ 17 h 24"/>
                </a:gdLst>
                <a:ahLst/>
                <a:cxnLst>
                  <a:cxn ang="0">
                    <a:pos x="T0" y="T1"/>
                  </a:cxn>
                  <a:cxn ang="0">
                    <a:pos x="T2" y="T3"/>
                  </a:cxn>
                  <a:cxn ang="0">
                    <a:pos x="T4" y="T5"/>
                  </a:cxn>
                  <a:cxn ang="0">
                    <a:pos x="T6" y="T7"/>
                  </a:cxn>
                  <a:cxn ang="0">
                    <a:pos x="T8" y="T9"/>
                  </a:cxn>
                </a:cxnLst>
                <a:rect l="0" t="0" r="r" b="b"/>
                <a:pathLst>
                  <a:path w="18" h="24">
                    <a:moveTo>
                      <a:pt x="18" y="17"/>
                    </a:moveTo>
                    <a:lnTo>
                      <a:pt x="7" y="24"/>
                    </a:lnTo>
                    <a:lnTo>
                      <a:pt x="0" y="5"/>
                    </a:lnTo>
                    <a:lnTo>
                      <a:pt x="11" y="0"/>
                    </a:lnTo>
                    <a:lnTo>
                      <a:pt x="1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71" name="Freeform 252"/>
              <p:cNvSpPr/>
              <p:nvPr/>
            </p:nvSpPr>
            <p:spPr bwMode="auto">
              <a:xfrm>
                <a:off x="3686175" y="6516688"/>
                <a:ext cx="38100" cy="30163"/>
              </a:xfrm>
              <a:custGeom>
                <a:avLst/>
                <a:gdLst>
                  <a:gd name="T0" fmla="*/ 24 w 24"/>
                  <a:gd name="T1" fmla="*/ 11 h 19"/>
                  <a:gd name="T2" fmla="*/ 7 w 24"/>
                  <a:gd name="T3" fmla="*/ 19 h 19"/>
                  <a:gd name="T4" fmla="*/ 0 w 24"/>
                  <a:gd name="T5" fmla="*/ 7 h 19"/>
                  <a:gd name="T6" fmla="*/ 19 w 24"/>
                  <a:gd name="T7" fmla="*/ 0 h 19"/>
                  <a:gd name="T8" fmla="*/ 24 w 24"/>
                  <a:gd name="T9" fmla="*/ 11 h 19"/>
                </a:gdLst>
                <a:ahLst/>
                <a:cxnLst>
                  <a:cxn ang="0">
                    <a:pos x="T0" y="T1"/>
                  </a:cxn>
                  <a:cxn ang="0">
                    <a:pos x="T2" y="T3"/>
                  </a:cxn>
                  <a:cxn ang="0">
                    <a:pos x="T4" y="T5"/>
                  </a:cxn>
                  <a:cxn ang="0">
                    <a:pos x="T6" y="T7"/>
                  </a:cxn>
                  <a:cxn ang="0">
                    <a:pos x="T8" y="T9"/>
                  </a:cxn>
                </a:cxnLst>
                <a:rect l="0" t="0" r="r" b="b"/>
                <a:pathLst>
                  <a:path w="24" h="19">
                    <a:moveTo>
                      <a:pt x="24" y="11"/>
                    </a:moveTo>
                    <a:lnTo>
                      <a:pt x="7" y="19"/>
                    </a:lnTo>
                    <a:lnTo>
                      <a:pt x="0" y="7"/>
                    </a:lnTo>
                    <a:lnTo>
                      <a:pt x="19" y="0"/>
                    </a:lnTo>
                    <a:lnTo>
                      <a:pt x="2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772" name="Freeform 253"/>
              <p:cNvSpPr/>
              <p:nvPr/>
            </p:nvSpPr>
            <p:spPr bwMode="auto">
              <a:xfrm>
                <a:off x="3749675" y="6365875"/>
                <a:ext cx="30163" cy="38100"/>
              </a:xfrm>
              <a:custGeom>
                <a:avLst/>
                <a:gdLst>
                  <a:gd name="T0" fmla="*/ 19 w 19"/>
                  <a:gd name="T1" fmla="*/ 19 h 24"/>
                  <a:gd name="T2" fmla="*/ 7 w 19"/>
                  <a:gd name="T3" fmla="*/ 24 h 24"/>
                  <a:gd name="T4" fmla="*/ 0 w 19"/>
                  <a:gd name="T5" fmla="*/ 7 h 24"/>
                  <a:gd name="T6" fmla="*/ 12 w 19"/>
                  <a:gd name="T7" fmla="*/ 0 h 24"/>
                  <a:gd name="T8" fmla="*/ 19 w 19"/>
                  <a:gd name="T9" fmla="*/ 19 h 24"/>
                </a:gdLst>
                <a:ahLst/>
                <a:cxnLst>
                  <a:cxn ang="0">
                    <a:pos x="T0" y="T1"/>
                  </a:cxn>
                  <a:cxn ang="0">
                    <a:pos x="T2" y="T3"/>
                  </a:cxn>
                  <a:cxn ang="0">
                    <a:pos x="T4" y="T5"/>
                  </a:cxn>
                  <a:cxn ang="0">
                    <a:pos x="T6" y="T7"/>
                  </a:cxn>
                  <a:cxn ang="0">
                    <a:pos x="T8" y="T9"/>
                  </a:cxn>
                </a:cxnLst>
                <a:rect l="0" t="0" r="r" b="b"/>
                <a:pathLst>
                  <a:path w="19" h="24">
                    <a:moveTo>
                      <a:pt x="19" y="19"/>
                    </a:moveTo>
                    <a:lnTo>
                      <a:pt x="7" y="24"/>
                    </a:lnTo>
                    <a:lnTo>
                      <a:pt x="0" y="7"/>
                    </a:lnTo>
                    <a:lnTo>
                      <a:pt x="12" y="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grpSp>
        <p:grpSp>
          <p:nvGrpSpPr>
            <p:cNvPr id="393" name="组合 391"/>
            <p:cNvGrpSpPr/>
            <p:nvPr/>
          </p:nvGrpSpPr>
          <p:grpSpPr bwMode="auto">
            <a:xfrm>
              <a:off x="520779" y="1680596"/>
              <a:ext cx="5352224" cy="5171070"/>
              <a:chOff x="1522809" y="853493"/>
              <a:chExt cx="5352224" cy="5171070"/>
            </a:xfrm>
          </p:grpSpPr>
          <p:grpSp>
            <p:nvGrpSpPr>
              <p:cNvPr id="394" name="Group 939"/>
              <p:cNvGrpSpPr/>
              <p:nvPr/>
            </p:nvGrpSpPr>
            <p:grpSpPr bwMode="auto">
              <a:xfrm>
                <a:off x="1943101" y="3008313"/>
                <a:ext cx="2538413" cy="3016250"/>
                <a:chOff x="7075488" y="1492250"/>
                <a:chExt cx="3382963" cy="4022726"/>
              </a:xfrm>
            </p:grpSpPr>
            <p:sp>
              <p:nvSpPr>
                <p:cNvPr id="533" name="Freeform 5"/>
                <p:cNvSpPr/>
                <p:nvPr/>
              </p:nvSpPr>
              <p:spPr bwMode="auto">
                <a:xfrm>
                  <a:off x="7842023" y="3850994"/>
                  <a:ext cx="2424807" cy="1663982"/>
                </a:xfrm>
                <a:custGeom>
                  <a:avLst/>
                  <a:gdLst>
                    <a:gd name="T0" fmla="*/ 1213 w 1251"/>
                    <a:gd name="T1" fmla="*/ 62 h 856"/>
                    <a:gd name="T2" fmla="*/ 1213 w 1251"/>
                    <a:gd name="T3" fmla="*/ 62 h 856"/>
                    <a:gd name="T4" fmla="*/ 1183 w 1251"/>
                    <a:gd name="T5" fmla="*/ 231 h 856"/>
                    <a:gd name="T6" fmla="*/ 316 w 1251"/>
                    <a:gd name="T7" fmla="*/ 856 h 856"/>
                    <a:gd name="T8" fmla="*/ 4 w 1251"/>
                    <a:gd name="T9" fmla="*/ 856 h 856"/>
                    <a:gd name="T10" fmla="*/ 55 w 1251"/>
                    <a:gd name="T11" fmla="*/ 745 h 856"/>
                    <a:gd name="T12" fmla="*/ 1050 w 1251"/>
                    <a:gd name="T13" fmla="*/ 39 h 856"/>
                    <a:gd name="T14" fmla="*/ 1213 w 1251"/>
                    <a:gd name="T15" fmla="*/ 62 h 8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856">
                      <a:moveTo>
                        <a:pt x="1213" y="62"/>
                      </a:moveTo>
                      <a:cubicBezTo>
                        <a:pt x="1213" y="62"/>
                        <a:pt x="1213" y="62"/>
                        <a:pt x="1213" y="62"/>
                      </a:cubicBezTo>
                      <a:cubicBezTo>
                        <a:pt x="1251" y="117"/>
                        <a:pt x="1237" y="192"/>
                        <a:pt x="1183" y="231"/>
                      </a:cubicBezTo>
                      <a:cubicBezTo>
                        <a:pt x="316" y="856"/>
                        <a:pt x="316" y="856"/>
                        <a:pt x="316" y="856"/>
                      </a:cubicBezTo>
                      <a:cubicBezTo>
                        <a:pt x="4" y="856"/>
                        <a:pt x="4" y="856"/>
                        <a:pt x="4" y="856"/>
                      </a:cubicBezTo>
                      <a:cubicBezTo>
                        <a:pt x="0" y="814"/>
                        <a:pt x="19" y="772"/>
                        <a:pt x="55" y="745"/>
                      </a:cubicBezTo>
                      <a:cubicBezTo>
                        <a:pt x="1050" y="39"/>
                        <a:pt x="1050" y="39"/>
                        <a:pt x="1050" y="39"/>
                      </a:cubicBezTo>
                      <a:cubicBezTo>
                        <a:pt x="1104" y="0"/>
                        <a:pt x="1174" y="8"/>
                        <a:pt x="1213" y="62"/>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34" name="Freeform 6"/>
                <p:cNvSpPr/>
                <p:nvPr/>
              </p:nvSpPr>
              <p:spPr bwMode="auto">
                <a:xfrm>
                  <a:off x="7078187" y="4016122"/>
                  <a:ext cx="2409996" cy="1498854"/>
                </a:xfrm>
                <a:custGeom>
                  <a:avLst/>
                  <a:gdLst>
                    <a:gd name="T0" fmla="*/ 1016 w 1520"/>
                    <a:gd name="T1" fmla="*/ 944 h 944"/>
                    <a:gd name="T2" fmla="*/ 1520 w 1520"/>
                    <a:gd name="T3" fmla="*/ 518 h 944"/>
                    <a:gd name="T4" fmla="*/ 464 w 1520"/>
                    <a:gd name="T5" fmla="*/ 0 h 944"/>
                    <a:gd name="T6" fmla="*/ 0 w 1520"/>
                    <a:gd name="T7" fmla="*/ 944 h 944"/>
                    <a:gd name="T8" fmla="*/ 1016 w 1520"/>
                    <a:gd name="T9" fmla="*/ 944 h 944"/>
                  </a:gdLst>
                  <a:ahLst/>
                  <a:cxnLst>
                    <a:cxn ang="0">
                      <a:pos x="T0" y="T1"/>
                    </a:cxn>
                    <a:cxn ang="0">
                      <a:pos x="T2" y="T3"/>
                    </a:cxn>
                    <a:cxn ang="0">
                      <a:pos x="T4" y="T5"/>
                    </a:cxn>
                    <a:cxn ang="0">
                      <a:pos x="T6" y="T7"/>
                    </a:cxn>
                    <a:cxn ang="0">
                      <a:pos x="T8" y="T9"/>
                    </a:cxn>
                  </a:cxnLst>
                  <a:rect l="0" t="0" r="r" b="b"/>
                  <a:pathLst>
                    <a:path w="1520" h="944">
                      <a:moveTo>
                        <a:pt x="1016" y="944"/>
                      </a:moveTo>
                      <a:lnTo>
                        <a:pt x="1520" y="518"/>
                      </a:lnTo>
                      <a:lnTo>
                        <a:pt x="464" y="0"/>
                      </a:lnTo>
                      <a:lnTo>
                        <a:pt x="0" y="944"/>
                      </a:lnTo>
                      <a:lnTo>
                        <a:pt x="1016" y="944"/>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35" name="Freeform 7"/>
                <p:cNvSpPr/>
                <p:nvPr/>
              </p:nvSpPr>
              <p:spPr bwMode="auto">
                <a:xfrm>
                  <a:off x="8358299" y="4611007"/>
                  <a:ext cx="1766765" cy="903969"/>
                </a:xfrm>
                <a:custGeom>
                  <a:avLst/>
                  <a:gdLst>
                    <a:gd name="T0" fmla="*/ 872 w 910"/>
                    <a:gd name="T1" fmla="*/ 69 h 465"/>
                    <a:gd name="T2" fmla="*/ 872 w 910"/>
                    <a:gd name="T3" fmla="*/ 69 h 465"/>
                    <a:gd name="T4" fmla="*/ 819 w 910"/>
                    <a:gd name="T5" fmla="*/ 209 h 465"/>
                    <a:gd name="T6" fmla="*/ 428 w 910"/>
                    <a:gd name="T7" fmla="*/ 465 h 465"/>
                    <a:gd name="T8" fmla="*/ 0 w 910"/>
                    <a:gd name="T9" fmla="*/ 465 h 465"/>
                    <a:gd name="T10" fmla="*/ 703 w 910"/>
                    <a:gd name="T11" fmla="*/ 39 h 465"/>
                    <a:gd name="T12" fmla="*/ 872 w 910"/>
                    <a:gd name="T13" fmla="*/ 69 h 465"/>
                  </a:gdLst>
                  <a:ahLst/>
                  <a:cxnLst>
                    <a:cxn ang="0">
                      <a:pos x="T0" y="T1"/>
                    </a:cxn>
                    <a:cxn ang="0">
                      <a:pos x="T2" y="T3"/>
                    </a:cxn>
                    <a:cxn ang="0">
                      <a:pos x="T4" y="T5"/>
                    </a:cxn>
                    <a:cxn ang="0">
                      <a:pos x="T6" y="T7"/>
                    </a:cxn>
                    <a:cxn ang="0">
                      <a:pos x="T8" y="T9"/>
                    </a:cxn>
                    <a:cxn ang="0">
                      <a:pos x="T10" y="T11"/>
                    </a:cxn>
                    <a:cxn ang="0">
                      <a:pos x="T12" y="T13"/>
                    </a:cxn>
                  </a:cxnLst>
                  <a:rect l="0" t="0" r="r" b="b"/>
                  <a:pathLst>
                    <a:path w="910" h="465">
                      <a:moveTo>
                        <a:pt x="872" y="69"/>
                      </a:moveTo>
                      <a:cubicBezTo>
                        <a:pt x="872" y="69"/>
                        <a:pt x="872" y="69"/>
                        <a:pt x="872" y="69"/>
                      </a:cubicBezTo>
                      <a:cubicBezTo>
                        <a:pt x="910" y="123"/>
                        <a:pt x="872" y="168"/>
                        <a:pt x="819" y="209"/>
                      </a:cubicBezTo>
                      <a:cubicBezTo>
                        <a:pt x="428" y="465"/>
                        <a:pt x="428" y="465"/>
                        <a:pt x="428" y="465"/>
                      </a:cubicBezTo>
                      <a:cubicBezTo>
                        <a:pt x="0" y="465"/>
                        <a:pt x="0" y="465"/>
                        <a:pt x="0" y="465"/>
                      </a:cubicBezTo>
                      <a:cubicBezTo>
                        <a:pt x="703" y="39"/>
                        <a:pt x="703" y="39"/>
                        <a:pt x="703" y="39"/>
                      </a:cubicBezTo>
                      <a:cubicBezTo>
                        <a:pt x="757" y="0"/>
                        <a:pt x="834" y="14"/>
                        <a:pt x="872" y="69"/>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36" name="Freeform 8"/>
                <p:cNvSpPr/>
                <p:nvPr/>
              </p:nvSpPr>
              <p:spPr bwMode="auto">
                <a:xfrm>
                  <a:off x="8292706" y="2949142"/>
                  <a:ext cx="2160321" cy="1958249"/>
                </a:xfrm>
                <a:custGeom>
                  <a:avLst/>
                  <a:gdLst>
                    <a:gd name="T0" fmla="*/ 1073 w 1115"/>
                    <a:gd name="T1" fmla="*/ 55 h 1007"/>
                    <a:gd name="T2" fmla="*/ 1073 w 1115"/>
                    <a:gd name="T3" fmla="*/ 55 h 1007"/>
                    <a:gd name="T4" fmla="*/ 1060 w 1115"/>
                    <a:gd name="T5" fmla="*/ 220 h 1007"/>
                    <a:gd name="T6" fmla="*/ 206 w 1115"/>
                    <a:gd name="T7" fmla="*/ 964 h 1007"/>
                    <a:gd name="T8" fmla="*/ 42 w 1115"/>
                    <a:gd name="T9" fmla="*/ 951 h 1007"/>
                    <a:gd name="T10" fmla="*/ 42 w 1115"/>
                    <a:gd name="T11" fmla="*/ 951 h 1007"/>
                    <a:gd name="T12" fmla="*/ 55 w 1115"/>
                    <a:gd name="T13" fmla="*/ 786 h 1007"/>
                    <a:gd name="T14" fmla="*/ 908 w 1115"/>
                    <a:gd name="T15" fmla="*/ 42 h 1007"/>
                    <a:gd name="T16" fmla="*/ 1073 w 1115"/>
                    <a:gd name="T17" fmla="*/ 55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5" h="1007">
                      <a:moveTo>
                        <a:pt x="1073" y="55"/>
                      </a:moveTo>
                      <a:cubicBezTo>
                        <a:pt x="1073" y="55"/>
                        <a:pt x="1073" y="55"/>
                        <a:pt x="1073" y="55"/>
                      </a:cubicBezTo>
                      <a:cubicBezTo>
                        <a:pt x="1115" y="104"/>
                        <a:pt x="1108" y="178"/>
                        <a:pt x="1060" y="220"/>
                      </a:cubicBezTo>
                      <a:cubicBezTo>
                        <a:pt x="206" y="964"/>
                        <a:pt x="206" y="964"/>
                        <a:pt x="206" y="964"/>
                      </a:cubicBezTo>
                      <a:cubicBezTo>
                        <a:pt x="158" y="1007"/>
                        <a:pt x="83" y="1000"/>
                        <a:pt x="42" y="951"/>
                      </a:cubicBezTo>
                      <a:cubicBezTo>
                        <a:pt x="42" y="951"/>
                        <a:pt x="42" y="951"/>
                        <a:pt x="42" y="951"/>
                      </a:cubicBezTo>
                      <a:cubicBezTo>
                        <a:pt x="0" y="902"/>
                        <a:pt x="6" y="828"/>
                        <a:pt x="55" y="786"/>
                      </a:cubicBezTo>
                      <a:cubicBezTo>
                        <a:pt x="908" y="42"/>
                        <a:pt x="908" y="42"/>
                        <a:pt x="908" y="42"/>
                      </a:cubicBezTo>
                      <a:cubicBezTo>
                        <a:pt x="957" y="0"/>
                        <a:pt x="1031" y="6"/>
                        <a:pt x="1073" y="55"/>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37" name="Freeform 9"/>
                <p:cNvSpPr/>
                <p:nvPr/>
              </p:nvSpPr>
              <p:spPr bwMode="auto">
                <a:xfrm>
                  <a:off x="9744205" y="3323856"/>
                  <a:ext cx="230632" cy="317554"/>
                </a:xfrm>
                <a:custGeom>
                  <a:avLst/>
                  <a:gdLst>
                    <a:gd name="T0" fmla="*/ 23 w 119"/>
                    <a:gd name="T1" fmla="*/ 0 h 164"/>
                    <a:gd name="T2" fmla="*/ 119 w 119"/>
                    <a:gd name="T3" fmla="*/ 150 h 164"/>
                    <a:gd name="T4" fmla="*/ 23 w 119"/>
                    <a:gd name="T5" fmla="*/ 0 h 164"/>
                  </a:gdLst>
                  <a:ahLst/>
                  <a:cxnLst>
                    <a:cxn ang="0">
                      <a:pos x="T0" y="T1"/>
                    </a:cxn>
                    <a:cxn ang="0">
                      <a:pos x="T2" y="T3"/>
                    </a:cxn>
                    <a:cxn ang="0">
                      <a:pos x="T4" y="T5"/>
                    </a:cxn>
                  </a:cxnLst>
                  <a:rect l="0" t="0" r="r" b="b"/>
                  <a:pathLst>
                    <a:path w="119" h="164">
                      <a:moveTo>
                        <a:pt x="23" y="0"/>
                      </a:moveTo>
                      <a:cubicBezTo>
                        <a:pt x="23" y="86"/>
                        <a:pt x="75" y="139"/>
                        <a:pt x="119" y="150"/>
                      </a:cubicBezTo>
                      <a:cubicBezTo>
                        <a:pt x="43" y="164"/>
                        <a:pt x="0" y="104"/>
                        <a:pt x="23" y="0"/>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38" name="Freeform 10"/>
                <p:cNvSpPr/>
                <p:nvPr/>
              </p:nvSpPr>
              <p:spPr bwMode="auto">
                <a:xfrm>
                  <a:off x="7076072" y="3734559"/>
                  <a:ext cx="981772" cy="1712672"/>
                </a:xfrm>
                <a:custGeom>
                  <a:avLst/>
                  <a:gdLst>
                    <a:gd name="T0" fmla="*/ 105 w 505"/>
                    <a:gd name="T1" fmla="*/ 843 h 881"/>
                    <a:gd name="T2" fmla="*/ 182 w 505"/>
                    <a:gd name="T3" fmla="*/ 881 h 881"/>
                    <a:gd name="T4" fmla="*/ 220 w 505"/>
                    <a:gd name="T5" fmla="*/ 782 h 881"/>
                    <a:gd name="T6" fmla="*/ 441 w 505"/>
                    <a:gd name="T7" fmla="*/ 166 h 881"/>
                    <a:gd name="T8" fmla="*/ 109 w 505"/>
                    <a:gd name="T9" fmla="*/ 157 h 881"/>
                    <a:gd name="T10" fmla="*/ 31 w 505"/>
                    <a:gd name="T11" fmla="*/ 635 h 881"/>
                    <a:gd name="T12" fmla="*/ 105 w 505"/>
                    <a:gd name="T13" fmla="*/ 843 h 881"/>
                  </a:gdLst>
                  <a:ahLst/>
                  <a:cxnLst>
                    <a:cxn ang="0">
                      <a:pos x="T0" y="T1"/>
                    </a:cxn>
                    <a:cxn ang="0">
                      <a:pos x="T2" y="T3"/>
                    </a:cxn>
                    <a:cxn ang="0">
                      <a:pos x="T4" y="T5"/>
                    </a:cxn>
                    <a:cxn ang="0">
                      <a:pos x="T6" y="T7"/>
                    </a:cxn>
                    <a:cxn ang="0">
                      <a:pos x="T8" y="T9"/>
                    </a:cxn>
                    <a:cxn ang="0">
                      <a:pos x="T10" y="T11"/>
                    </a:cxn>
                    <a:cxn ang="0">
                      <a:pos x="T12" y="T13"/>
                    </a:cxn>
                  </a:cxnLst>
                  <a:rect l="0" t="0" r="r" b="b"/>
                  <a:pathLst>
                    <a:path w="505" h="881">
                      <a:moveTo>
                        <a:pt x="105" y="843"/>
                      </a:moveTo>
                      <a:cubicBezTo>
                        <a:pt x="182" y="881"/>
                        <a:pt x="182" y="881"/>
                        <a:pt x="182" y="881"/>
                      </a:cubicBezTo>
                      <a:cubicBezTo>
                        <a:pt x="220" y="782"/>
                        <a:pt x="220" y="782"/>
                        <a:pt x="220" y="782"/>
                      </a:cubicBezTo>
                      <a:cubicBezTo>
                        <a:pt x="441" y="166"/>
                        <a:pt x="441" y="166"/>
                        <a:pt x="441" y="166"/>
                      </a:cubicBezTo>
                      <a:cubicBezTo>
                        <a:pt x="505" y="0"/>
                        <a:pt x="210" y="206"/>
                        <a:pt x="109" y="157"/>
                      </a:cubicBezTo>
                      <a:cubicBezTo>
                        <a:pt x="31" y="635"/>
                        <a:pt x="31" y="635"/>
                        <a:pt x="31" y="635"/>
                      </a:cubicBezTo>
                      <a:cubicBezTo>
                        <a:pt x="0" y="714"/>
                        <a:pt x="34" y="808"/>
                        <a:pt x="105" y="843"/>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39" name="Freeform 11"/>
                <p:cNvSpPr/>
                <p:nvPr/>
              </p:nvSpPr>
              <p:spPr bwMode="auto">
                <a:xfrm>
                  <a:off x="7590232" y="4047878"/>
                  <a:ext cx="450685" cy="1160130"/>
                </a:xfrm>
                <a:custGeom>
                  <a:avLst/>
                  <a:gdLst>
                    <a:gd name="T0" fmla="*/ 216 w 232"/>
                    <a:gd name="T1" fmla="*/ 597 h 597"/>
                    <a:gd name="T2" fmla="*/ 176 w 232"/>
                    <a:gd name="T3" fmla="*/ 304 h 597"/>
                    <a:gd name="T4" fmla="*/ 176 w 232"/>
                    <a:gd name="T5" fmla="*/ 11 h 597"/>
                    <a:gd name="T6" fmla="*/ 46 w 232"/>
                    <a:gd name="T7" fmla="*/ 2 h 597"/>
                    <a:gd name="T8" fmla="*/ 0 w 232"/>
                    <a:gd name="T9" fmla="*/ 246 h 597"/>
                    <a:gd name="T10" fmla="*/ 216 w 232"/>
                    <a:gd name="T11" fmla="*/ 597 h 597"/>
                  </a:gdLst>
                  <a:ahLst/>
                  <a:cxnLst>
                    <a:cxn ang="0">
                      <a:pos x="T0" y="T1"/>
                    </a:cxn>
                    <a:cxn ang="0">
                      <a:pos x="T2" y="T3"/>
                    </a:cxn>
                    <a:cxn ang="0">
                      <a:pos x="T4" y="T5"/>
                    </a:cxn>
                    <a:cxn ang="0">
                      <a:pos x="T6" y="T7"/>
                    </a:cxn>
                    <a:cxn ang="0">
                      <a:pos x="T8" y="T9"/>
                    </a:cxn>
                    <a:cxn ang="0">
                      <a:pos x="T10" y="T11"/>
                    </a:cxn>
                  </a:cxnLst>
                  <a:rect l="0" t="0" r="r" b="b"/>
                  <a:pathLst>
                    <a:path w="232" h="597">
                      <a:moveTo>
                        <a:pt x="216" y="597"/>
                      </a:moveTo>
                      <a:cubicBezTo>
                        <a:pt x="226" y="540"/>
                        <a:pt x="213" y="404"/>
                        <a:pt x="176" y="304"/>
                      </a:cubicBezTo>
                      <a:cubicBezTo>
                        <a:pt x="176" y="11"/>
                        <a:pt x="176" y="11"/>
                        <a:pt x="176" y="11"/>
                      </a:cubicBezTo>
                      <a:cubicBezTo>
                        <a:pt x="150" y="22"/>
                        <a:pt x="71" y="0"/>
                        <a:pt x="46" y="2"/>
                      </a:cubicBezTo>
                      <a:cubicBezTo>
                        <a:pt x="61" y="17"/>
                        <a:pt x="28" y="171"/>
                        <a:pt x="0" y="246"/>
                      </a:cubicBezTo>
                      <a:cubicBezTo>
                        <a:pt x="100" y="277"/>
                        <a:pt x="232" y="508"/>
                        <a:pt x="216" y="597"/>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0" name="Freeform 12"/>
                <p:cNvSpPr/>
                <p:nvPr/>
              </p:nvSpPr>
              <p:spPr bwMode="auto">
                <a:xfrm>
                  <a:off x="7930890" y="1492629"/>
                  <a:ext cx="1895835" cy="3719613"/>
                </a:xfrm>
                <a:custGeom>
                  <a:avLst/>
                  <a:gdLst>
                    <a:gd name="T0" fmla="*/ 200 w 977"/>
                    <a:gd name="T1" fmla="*/ 0 h 1914"/>
                    <a:gd name="T2" fmla="*/ 778 w 977"/>
                    <a:gd name="T3" fmla="*/ 0 h 1914"/>
                    <a:gd name="T4" fmla="*/ 976 w 977"/>
                    <a:gd name="T5" fmla="*/ 199 h 1914"/>
                    <a:gd name="T6" fmla="*/ 975 w 977"/>
                    <a:gd name="T7" fmla="*/ 1715 h 1914"/>
                    <a:gd name="T8" fmla="*/ 776 w 977"/>
                    <a:gd name="T9" fmla="*/ 1914 h 1914"/>
                    <a:gd name="T10" fmla="*/ 199 w 977"/>
                    <a:gd name="T11" fmla="*/ 1914 h 1914"/>
                    <a:gd name="T12" fmla="*/ 0 w 977"/>
                    <a:gd name="T13" fmla="*/ 1715 h 1914"/>
                    <a:gd name="T14" fmla="*/ 1 w 977"/>
                    <a:gd name="T15" fmla="*/ 199 h 1914"/>
                    <a:gd name="T16" fmla="*/ 200 w 977"/>
                    <a:gd name="T17" fmla="*/ 0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914">
                      <a:moveTo>
                        <a:pt x="200" y="0"/>
                      </a:moveTo>
                      <a:cubicBezTo>
                        <a:pt x="778" y="0"/>
                        <a:pt x="778" y="0"/>
                        <a:pt x="778" y="0"/>
                      </a:cubicBezTo>
                      <a:cubicBezTo>
                        <a:pt x="887" y="0"/>
                        <a:pt x="977" y="90"/>
                        <a:pt x="976" y="199"/>
                      </a:cubicBezTo>
                      <a:cubicBezTo>
                        <a:pt x="975" y="1715"/>
                        <a:pt x="975" y="1715"/>
                        <a:pt x="975" y="1715"/>
                      </a:cubicBezTo>
                      <a:cubicBezTo>
                        <a:pt x="975" y="1825"/>
                        <a:pt x="886" y="1914"/>
                        <a:pt x="776" y="1914"/>
                      </a:cubicBezTo>
                      <a:cubicBezTo>
                        <a:pt x="199" y="1914"/>
                        <a:pt x="199" y="1914"/>
                        <a:pt x="199" y="1914"/>
                      </a:cubicBezTo>
                      <a:cubicBezTo>
                        <a:pt x="89" y="1914"/>
                        <a:pt x="0" y="1824"/>
                        <a:pt x="0" y="1715"/>
                      </a:cubicBezTo>
                      <a:cubicBezTo>
                        <a:pt x="1" y="199"/>
                        <a:pt x="1" y="199"/>
                        <a:pt x="1" y="199"/>
                      </a:cubicBezTo>
                      <a:cubicBezTo>
                        <a:pt x="1" y="89"/>
                        <a:pt x="91" y="0"/>
                        <a:pt x="200" y="0"/>
                      </a:cubicBez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1" name="Freeform 13"/>
                <p:cNvSpPr/>
                <p:nvPr/>
              </p:nvSpPr>
              <p:spPr bwMode="auto">
                <a:xfrm>
                  <a:off x="7968976" y="1532853"/>
                  <a:ext cx="1819663" cy="3641283"/>
                </a:xfrm>
                <a:custGeom>
                  <a:avLst/>
                  <a:gdLst>
                    <a:gd name="T0" fmla="*/ 193 w 938"/>
                    <a:gd name="T1" fmla="*/ 0 h 1874"/>
                    <a:gd name="T2" fmla="*/ 747 w 938"/>
                    <a:gd name="T3" fmla="*/ 1 h 1874"/>
                    <a:gd name="T4" fmla="*/ 938 w 938"/>
                    <a:gd name="T5" fmla="*/ 192 h 1874"/>
                    <a:gd name="T6" fmla="*/ 937 w 938"/>
                    <a:gd name="T7" fmla="*/ 1683 h 1874"/>
                    <a:gd name="T8" fmla="*/ 746 w 938"/>
                    <a:gd name="T9" fmla="*/ 1874 h 1874"/>
                    <a:gd name="T10" fmla="*/ 191 w 938"/>
                    <a:gd name="T11" fmla="*/ 1873 h 1874"/>
                    <a:gd name="T12" fmla="*/ 0 w 938"/>
                    <a:gd name="T13" fmla="*/ 1682 h 1874"/>
                    <a:gd name="T14" fmla="*/ 2 w 938"/>
                    <a:gd name="T15" fmla="*/ 191 h 1874"/>
                    <a:gd name="T16" fmla="*/ 193 w 938"/>
                    <a:gd name="T17" fmla="*/ 0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874">
                      <a:moveTo>
                        <a:pt x="193" y="0"/>
                      </a:moveTo>
                      <a:cubicBezTo>
                        <a:pt x="747" y="1"/>
                        <a:pt x="747" y="1"/>
                        <a:pt x="747" y="1"/>
                      </a:cubicBezTo>
                      <a:cubicBezTo>
                        <a:pt x="852" y="1"/>
                        <a:pt x="938" y="87"/>
                        <a:pt x="938" y="192"/>
                      </a:cubicBezTo>
                      <a:cubicBezTo>
                        <a:pt x="937" y="1683"/>
                        <a:pt x="937" y="1683"/>
                        <a:pt x="937" y="1683"/>
                      </a:cubicBezTo>
                      <a:cubicBezTo>
                        <a:pt x="937" y="1788"/>
                        <a:pt x="851" y="1874"/>
                        <a:pt x="746" y="1874"/>
                      </a:cubicBezTo>
                      <a:cubicBezTo>
                        <a:pt x="191" y="1873"/>
                        <a:pt x="191" y="1873"/>
                        <a:pt x="191" y="1873"/>
                      </a:cubicBezTo>
                      <a:cubicBezTo>
                        <a:pt x="86" y="1873"/>
                        <a:pt x="0" y="1787"/>
                        <a:pt x="0" y="1682"/>
                      </a:cubicBezTo>
                      <a:cubicBezTo>
                        <a:pt x="2" y="191"/>
                        <a:pt x="2" y="191"/>
                        <a:pt x="2" y="191"/>
                      </a:cubicBezTo>
                      <a:cubicBezTo>
                        <a:pt x="2" y="86"/>
                        <a:pt x="88" y="0"/>
                        <a:pt x="193" y="0"/>
                      </a:cubicBezTo>
                      <a:close/>
                    </a:path>
                  </a:pathLst>
                </a:custGeom>
                <a:solidFill>
                  <a:srgbClr val="04030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2" name="Freeform 14"/>
                <p:cNvSpPr/>
                <p:nvPr/>
              </p:nvSpPr>
              <p:spPr bwMode="auto">
                <a:xfrm>
                  <a:off x="8282127" y="1532853"/>
                  <a:ext cx="1506512" cy="3630697"/>
                </a:xfrm>
                <a:custGeom>
                  <a:avLst/>
                  <a:gdLst>
                    <a:gd name="T0" fmla="*/ 32 w 777"/>
                    <a:gd name="T1" fmla="*/ 0 h 1869"/>
                    <a:gd name="T2" fmla="*/ 586 w 777"/>
                    <a:gd name="T3" fmla="*/ 1 h 1869"/>
                    <a:gd name="T4" fmla="*/ 777 w 777"/>
                    <a:gd name="T5" fmla="*/ 192 h 1869"/>
                    <a:gd name="T6" fmla="*/ 776 w 777"/>
                    <a:gd name="T7" fmla="*/ 1683 h 1869"/>
                    <a:gd name="T8" fmla="*/ 628 w 777"/>
                    <a:gd name="T9" fmla="*/ 1869 h 1869"/>
                    <a:gd name="T10" fmla="*/ 0 w 777"/>
                    <a:gd name="T11" fmla="*/ 3 h 1869"/>
                    <a:gd name="T12" fmla="*/ 32 w 777"/>
                    <a:gd name="T13" fmla="*/ 0 h 1869"/>
                  </a:gdLst>
                  <a:ahLst/>
                  <a:cxnLst>
                    <a:cxn ang="0">
                      <a:pos x="T0" y="T1"/>
                    </a:cxn>
                    <a:cxn ang="0">
                      <a:pos x="T2" y="T3"/>
                    </a:cxn>
                    <a:cxn ang="0">
                      <a:pos x="T4" y="T5"/>
                    </a:cxn>
                    <a:cxn ang="0">
                      <a:pos x="T6" y="T7"/>
                    </a:cxn>
                    <a:cxn ang="0">
                      <a:pos x="T8" y="T9"/>
                    </a:cxn>
                    <a:cxn ang="0">
                      <a:pos x="T10" y="T11"/>
                    </a:cxn>
                    <a:cxn ang="0">
                      <a:pos x="T12" y="T13"/>
                    </a:cxn>
                  </a:cxnLst>
                  <a:rect l="0" t="0" r="r" b="b"/>
                  <a:pathLst>
                    <a:path w="777" h="1869">
                      <a:moveTo>
                        <a:pt x="32" y="0"/>
                      </a:moveTo>
                      <a:cubicBezTo>
                        <a:pt x="586" y="1"/>
                        <a:pt x="586" y="1"/>
                        <a:pt x="586" y="1"/>
                      </a:cubicBezTo>
                      <a:cubicBezTo>
                        <a:pt x="691" y="1"/>
                        <a:pt x="777" y="87"/>
                        <a:pt x="777" y="192"/>
                      </a:cubicBezTo>
                      <a:cubicBezTo>
                        <a:pt x="776" y="1683"/>
                        <a:pt x="776" y="1683"/>
                        <a:pt x="776" y="1683"/>
                      </a:cubicBezTo>
                      <a:cubicBezTo>
                        <a:pt x="776" y="1773"/>
                        <a:pt x="712" y="1849"/>
                        <a:pt x="628" y="1869"/>
                      </a:cubicBezTo>
                      <a:cubicBezTo>
                        <a:pt x="0" y="3"/>
                        <a:pt x="0" y="3"/>
                        <a:pt x="0" y="3"/>
                      </a:cubicBezTo>
                      <a:cubicBezTo>
                        <a:pt x="10" y="1"/>
                        <a:pt x="21" y="0"/>
                        <a:pt x="32" y="0"/>
                      </a:cubicBezTo>
                      <a:close/>
                    </a:path>
                  </a:pathLst>
                </a:cu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3" name="Freeform 15"/>
                <p:cNvSpPr/>
                <p:nvPr/>
              </p:nvSpPr>
              <p:spPr bwMode="auto">
                <a:xfrm>
                  <a:off x="8682029" y="4727443"/>
                  <a:ext cx="389323" cy="391650"/>
                </a:xfrm>
                <a:custGeom>
                  <a:avLst/>
                  <a:gdLst>
                    <a:gd name="T0" fmla="*/ 101 w 201"/>
                    <a:gd name="T1" fmla="*/ 0 h 201"/>
                    <a:gd name="T2" fmla="*/ 201 w 201"/>
                    <a:gd name="T3" fmla="*/ 101 h 201"/>
                    <a:gd name="T4" fmla="*/ 101 w 201"/>
                    <a:gd name="T5" fmla="*/ 201 h 201"/>
                    <a:gd name="T6" fmla="*/ 0 w 201"/>
                    <a:gd name="T7" fmla="*/ 100 h 201"/>
                    <a:gd name="T8" fmla="*/ 101 w 201"/>
                    <a:gd name="T9" fmla="*/ 0 h 201"/>
                  </a:gdLst>
                  <a:ahLst/>
                  <a:cxnLst>
                    <a:cxn ang="0">
                      <a:pos x="T0" y="T1"/>
                    </a:cxn>
                    <a:cxn ang="0">
                      <a:pos x="T2" y="T3"/>
                    </a:cxn>
                    <a:cxn ang="0">
                      <a:pos x="T4" y="T5"/>
                    </a:cxn>
                    <a:cxn ang="0">
                      <a:pos x="T6" y="T7"/>
                    </a:cxn>
                    <a:cxn ang="0">
                      <a:pos x="T8" y="T9"/>
                    </a:cxn>
                  </a:cxnLst>
                  <a:rect l="0" t="0" r="r" b="b"/>
                  <a:pathLst>
                    <a:path w="201" h="201">
                      <a:moveTo>
                        <a:pt x="101" y="0"/>
                      </a:moveTo>
                      <a:cubicBezTo>
                        <a:pt x="156" y="0"/>
                        <a:pt x="201" y="45"/>
                        <a:pt x="201" y="101"/>
                      </a:cubicBezTo>
                      <a:cubicBezTo>
                        <a:pt x="201" y="156"/>
                        <a:pt x="156" y="201"/>
                        <a:pt x="101" y="201"/>
                      </a:cubicBezTo>
                      <a:cubicBezTo>
                        <a:pt x="45" y="201"/>
                        <a:pt x="0" y="156"/>
                        <a:pt x="0" y="100"/>
                      </a:cubicBezTo>
                      <a:cubicBezTo>
                        <a:pt x="0" y="45"/>
                        <a:pt x="45" y="0"/>
                        <a:pt x="101" y="0"/>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4" name="Freeform 16"/>
                <p:cNvSpPr/>
                <p:nvPr/>
              </p:nvSpPr>
              <p:spPr bwMode="auto">
                <a:xfrm>
                  <a:off x="8732811" y="4776135"/>
                  <a:ext cx="291992" cy="296383"/>
                </a:xfrm>
                <a:custGeom>
                  <a:avLst/>
                  <a:gdLst>
                    <a:gd name="T0" fmla="*/ 76 w 152"/>
                    <a:gd name="T1" fmla="*/ 1 h 153"/>
                    <a:gd name="T2" fmla="*/ 152 w 152"/>
                    <a:gd name="T3" fmla="*/ 77 h 153"/>
                    <a:gd name="T4" fmla="*/ 76 w 152"/>
                    <a:gd name="T5" fmla="*/ 153 h 153"/>
                    <a:gd name="T6" fmla="*/ 0 w 152"/>
                    <a:gd name="T7" fmla="*/ 76 h 153"/>
                    <a:gd name="T8" fmla="*/ 76 w 152"/>
                    <a:gd name="T9" fmla="*/ 1 h 153"/>
                  </a:gdLst>
                  <a:ahLst/>
                  <a:cxnLst>
                    <a:cxn ang="0">
                      <a:pos x="T0" y="T1"/>
                    </a:cxn>
                    <a:cxn ang="0">
                      <a:pos x="T2" y="T3"/>
                    </a:cxn>
                    <a:cxn ang="0">
                      <a:pos x="T4" y="T5"/>
                    </a:cxn>
                    <a:cxn ang="0">
                      <a:pos x="T6" y="T7"/>
                    </a:cxn>
                    <a:cxn ang="0">
                      <a:pos x="T8" y="T9"/>
                    </a:cxn>
                  </a:cxnLst>
                  <a:rect l="0" t="0" r="r" b="b"/>
                  <a:pathLst>
                    <a:path w="152" h="153">
                      <a:moveTo>
                        <a:pt x="76" y="1"/>
                      </a:moveTo>
                      <a:cubicBezTo>
                        <a:pt x="118" y="1"/>
                        <a:pt x="152" y="35"/>
                        <a:pt x="152" y="77"/>
                      </a:cubicBezTo>
                      <a:cubicBezTo>
                        <a:pt x="152" y="119"/>
                        <a:pt x="118" y="153"/>
                        <a:pt x="76" y="153"/>
                      </a:cubicBezTo>
                      <a:cubicBezTo>
                        <a:pt x="34" y="152"/>
                        <a:pt x="0" y="118"/>
                        <a:pt x="0" y="76"/>
                      </a:cubicBezTo>
                      <a:cubicBezTo>
                        <a:pt x="0" y="34"/>
                        <a:pt x="34" y="0"/>
                        <a:pt x="76" y="1"/>
                      </a:cubicBezTo>
                      <a:close/>
                    </a:path>
                  </a:pathLst>
                </a:custGeom>
                <a:solidFill>
                  <a:srgbClr val="04030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5" name="Freeform 17"/>
                <p:cNvSpPr/>
                <p:nvPr/>
              </p:nvSpPr>
              <p:spPr bwMode="auto">
                <a:xfrm>
                  <a:off x="8406964" y="1911800"/>
                  <a:ext cx="1250490" cy="2756366"/>
                </a:xfrm>
                <a:custGeom>
                  <a:avLst/>
                  <a:gdLst>
                    <a:gd name="T0" fmla="*/ 0 w 789"/>
                    <a:gd name="T1" fmla="*/ 0 h 1736"/>
                    <a:gd name="T2" fmla="*/ 789 w 789"/>
                    <a:gd name="T3" fmla="*/ 2 h 1736"/>
                    <a:gd name="T4" fmla="*/ 787 w 789"/>
                    <a:gd name="T5" fmla="*/ 1736 h 1736"/>
                    <a:gd name="T6" fmla="*/ 584 w 789"/>
                    <a:gd name="T7" fmla="*/ 1735 h 1736"/>
                    <a:gd name="T8" fmla="*/ 0 w 789"/>
                    <a:gd name="T9" fmla="*/ 0 h 1736"/>
                  </a:gdLst>
                  <a:ahLst/>
                  <a:cxnLst>
                    <a:cxn ang="0">
                      <a:pos x="T0" y="T1"/>
                    </a:cxn>
                    <a:cxn ang="0">
                      <a:pos x="T2" y="T3"/>
                    </a:cxn>
                    <a:cxn ang="0">
                      <a:pos x="T4" y="T5"/>
                    </a:cxn>
                    <a:cxn ang="0">
                      <a:pos x="T6" y="T7"/>
                    </a:cxn>
                    <a:cxn ang="0">
                      <a:pos x="T8" y="T9"/>
                    </a:cxn>
                  </a:cxnLst>
                  <a:rect l="0" t="0" r="r" b="b"/>
                  <a:pathLst>
                    <a:path w="789" h="1736">
                      <a:moveTo>
                        <a:pt x="0" y="0"/>
                      </a:moveTo>
                      <a:lnTo>
                        <a:pt x="789" y="2"/>
                      </a:lnTo>
                      <a:lnTo>
                        <a:pt x="787" y="1736"/>
                      </a:lnTo>
                      <a:lnTo>
                        <a:pt x="584" y="1735"/>
                      </a:lnTo>
                      <a:lnTo>
                        <a:pt x="0" y="0"/>
                      </a:lnTo>
                      <a:close/>
                    </a:path>
                  </a:pathLst>
                </a:custGeom>
                <a:solidFill>
                  <a:srgbClr val="F6AC19"/>
                </a:solidFill>
                <a:ln w="9525">
                  <a:solidFill>
                    <a:srgbClr val="F6AC19"/>
                  </a:solidFill>
                  <a:round/>
                </a:ln>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6" name="Freeform 18"/>
                <p:cNvSpPr/>
                <p:nvPr/>
              </p:nvSpPr>
              <p:spPr bwMode="auto">
                <a:xfrm>
                  <a:off x="8172101" y="4892571"/>
                  <a:ext cx="357584" cy="61394"/>
                </a:xfrm>
                <a:custGeom>
                  <a:avLst/>
                  <a:gdLst>
                    <a:gd name="T0" fmla="*/ 16 w 184"/>
                    <a:gd name="T1" fmla="*/ 31 h 31"/>
                    <a:gd name="T2" fmla="*/ 168 w 184"/>
                    <a:gd name="T3" fmla="*/ 31 h 31"/>
                    <a:gd name="T4" fmla="*/ 184 w 184"/>
                    <a:gd name="T5" fmla="*/ 16 h 31"/>
                    <a:gd name="T6" fmla="*/ 184 w 184"/>
                    <a:gd name="T7" fmla="*/ 16 h 31"/>
                    <a:gd name="T8" fmla="*/ 168 w 184"/>
                    <a:gd name="T9" fmla="*/ 0 h 31"/>
                    <a:gd name="T10" fmla="*/ 16 w 184"/>
                    <a:gd name="T11" fmla="*/ 0 h 31"/>
                    <a:gd name="T12" fmla="*/ 0 w 184"/>
                    <a:gd name="T13" fmla="*/ 15 h 31"/>
                    <a:gd name="T14" fmla="*/ 0 w 184"/>
                    <a:gd name="T15" fmla="*/ 15 h 31"/>
                    <a:gd name="T16" fmla="*/ 16 w 18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
                      <a:moveTo>
                        <a:pt x="16" y="31"/>
                      </a:moveTo>
                      <a:cubicBezTo>
                        <a:pt x="168" y="31"/>
                        <a:pt x="168" y="31"/>
                        <a:pt x="168" y="31"/>
                      </a:cubicBezTo>
                      <a:cubicBezTo>
                        <a:pt x="177" y="31"/>
                        <a:pt x="184" y="24"/>
                        <a:pt x="184" y="16"/>
                      </a:cubicBezTo>
                      <a:cubicBezTo>
                        <a:pt x="184" y="16"/>
                        <a:pt x="184" y="16"/>
                        <a:pt x="184" y="16"/>
                      </a:cubicBezTo>
                      <a:cubicBezTo>
                        <a:pt x="184" y="7"/>
                        <a:pt x="177" y="0"/>
                        <a:pt x="168" y="0"/>
                      </a:cubicBezTo>
                      <a:cubicBezTo>
                        <a:pt x="16" y="0"/>
                        <a:pt x="16" y="0"/>
                        <a:pt x="16" y="0"/>
                      </a:cubicBezTo>
                      <a:cubicBezTo>
                        <a:pt x="7" y="0"/>
                        <a:pt x="0" y="7"/>
                        <a:pt x="0" y="15"/>
                      </a:cubicBezTo>
                      <a:cubicBezTo>
                        <a:pt x="0" y="15"/>
                        <a:pt x="0" y="15"/>
                        <a:pt x="0" y="15"/>
                      </a:cubicBezTo>
                      <a:cubicBezTo>
                        <a:pt x="0" y="24"/>
                        <a:pt x="7" y="31"/>
                        <a:pt x="16" y="31"/>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7" name="Freeform 19"/>
                <p:cNvSpPr/>
                <p:nvPr/>
              </p:nvSpPr>
              <p:spPr bwMode="auto">
                <a:xfrm>
                  <a:off x="9227928" y="4892571"/>
                  <a:ext cx="355469" cy="61394"/>
                </a:xfrm>
                <a:custGeom>
                  <a:avLst/>
                  <a:gdLst>
                    <a:gd name="T0" fmla="*/ 15 w 183"/>
                    <a:gd name="T1" fmla="*/ 31 h 31"/>
                    <a:gd name="T2" fmla="*/ 168 w 183"/>
                    <a:gd name="T3" fmla="*/ 31 h 31"/>
                    <a:gd name="T4" fmla="*/ 183 w 183"/>
                    <a:gd name="T5" fmla="*/ 16 h 31"/>
                    <a:gd name="T6" fmla="*/ 183 w 183"/>
                    <a:gd name="T7" fmla="*/ 16 h 31"/>
                    <a:gd name="T8" fmla="*/ 168 w 183"/>
                    <a:gd name="T9" fmla="*/ 0 h 31"/>
                    <a:gd name="T10" fmla="*/ 15 w 183"/>
                    <a:gd name="T11" fmla="*/ 0 h 31"/>
                    <a:gd name="T12" fmla="*/ 0 w 183"/>
                    <a:gd name="T13" fmla="*/ 15 h 31"/>
                    <a:gd name="T14" fmla="*/ 0 w 183"/>
                    <a:gd name="T15" fmla="*/ 15 h 31"/>
                    <a:gd name="T16" fmla="*/ 15 w 18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31">
                      <a:moveTo>
                        <a:pt x="15" y="31"/>
                      </a:moveTo>
                      <a:cubicBezTo>
                        <a:pt x="168" y="31"/>
                        <a:pt x="168" y="31"/>
                        <a:pt x="168" y="31"/>
                      </a:cubicBezTo>
                      <a:cubicBezTo>
                        <a:pt x="176" y="31"/>
                        <a:pt x="183" y="24"/>
                        <a:pt x="183" y="16"/>
                      </a:cubicBezTo>
                      <a:cubicBezTo>
                        <a:pt x="183" y="16"/>
                        <a:pt x="183" y="16"/>
                        <a:pt x="183" y="16"/>
                      </a:cubicBezTo>
                      <a:cubicBezTo>
                        <a:pt x="183" y="7"/>
                        <a:pt x="176" y="0"/>
                        <a:pt x="168" y="0"/>
                      </a:cubicBezTo>
                      <a:cubicBezTo>
                        <a:pt x="15" y="0"/>
                        <a:pt x="15" y="0"/>
                        <a:pt x="15" y="0"/>
                      </a:cubicBezTo>
                      <a:cubicBezTo>
                        <a:pt x="7" y="0"/>
                        <a:pt x="0" y="7"/>
                        <a:pt x="0" y="15"/>
                      </a:cubicBezTo>
                      <a:cubicBezTo>
                        <a:pt x="0" y="15"/>
                        <a:pt x="0" y="15"/>
                        <a:pt x="0" y="15"/>
                      </a:cubicBezTo>
                      <a:cubicBezTo>
                        <a:pt x="0" y="24"/>
                        <a:pt x="7" y="31"/>
                        <a:pt x="15" y="31"/>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8" name="Freeform 20"/>
                <p:cNvSpPr/>
                <p:nvPr/>
              </p:nvSpPr>
              <p:spPr bwMode="auto">
                <a:xfrm>
                  <a:off x="8102276" y="1911800"/>
                  <a:ext cx="1229331" cy="2754250"/>
                </a:xfrm>
                <a:custGeom>
                  <a:avLst/>
                  <a:gdLst>
                    <a:gd name="T0" fmla="*/ 1 w 776"/>
                    <a:gd name="T1" fmla="*/ 0 h 1735"/>
                    <a:gd name="T2" fmla="*/ 192 w 776"/>
                    <a:gd name="T3" fmla="*/ 0 h 1735"/>
                    <a:gd name="T4" fmla="*/ 776 w 776"/>
                    <a:gd name="T5" fmla="*/ 1735 h 1735"/>
                    <a:gd name="T6" fmla="*/ 0 w 776"/>
                    <a:gd name="T7" fmla="*/ 1735 h 1735"/>
                    <a:gd name="T8" fmla="*/ 1 w 776"/>
                    <a:gd name="T9" fmla="*/ 0 h 1735"/>
                  </a:gdLst>
                  <a:ahLst/>
                  <a:cxnLst>
                    <a:cxn ang="0">
                      <a:pos x="T0" y="T1"/>
                    </a:cxn>
                    <a:cxn ang="0">
                      <a:pos x="T2" y="T3"/>
                    </a:cxn>
                    <a:cxn ang="0">
                      <a:pos x="T4" y="T5"/>
                    </a:cxn>
                    <a:cxn ang="0">
                      <a:pos x="T6" y="T7"/>
                    </a:cxn>
                    <a:cxn ang="0">
                      <a:pos x="T8" y="T9"/>
                    </a:cxn>
                  </a:cxnLst>
                  <a:rect l="0" t="0" r="r" b="b"/>
                  <a:pathLst>
                    <a:path w="776" h="1735">
                      <a:moveTo>
                        <a:pt x="1" y="0"/>
                      </a:moveTo>
                      <a:lnTo>
                        <a:pt x="192" y="0"/>
                      </a:lnTo>
                      <a:lnTo>
                        <a:pt x="776" y="1735"/>
                      </a:lnTo>
                      <a:lnTo>
                        <a:pt x="0" y="1735"/>
                      </a:lnTo>
                      <a:lnTo>
                        <a:pt x="1" y="0"/>
                      </a:lnTo>
                      <a:close/>
                    </a:path>
                  </a:pathLst>
                </a:custGeom>
                <a:solidFill>
                  <a:srgbClr val="E69C0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49" name="Freeform 21"/>
                <p:cNvSpPr/>
                <p:nvPr/>
              </p:nvSpPr>
              <p:spPr bwMode="auto">
                <a:xfrm>
                  <a:off x="7251690" y="3414887"/>
                  <a:ext cx="1163738" cy="906087"/>
                </a:xfrm>
                <a:custGeom>
                  <a:avLst/>
                  <a:gdLst>
                    <a:gd name="T0" fmla="*/ 25 w 599"/>
                    <a:gd name="T1" fmla="*/ 386 h 467"/>
                    <a:gd name="T2" fmla="*/ 52 w 599"/>
                    <a:gd name="T3" fmla="*/ 467 h 467"/>
                    <a:gd name="T4" fmla="*/ 150 w 599"/>
                    <a:gd name="T5" fmla="*/ 424 h 467"/>
                    <a:gd name="T6" fmla="*/ 447 w 599"/>
                    <a:gd name="T7" fmla="*/ 296 h 467"/>
                    <a:gd name="T8" fmla="*/ 567 w 599"/>
                    <a:gd name="T9" fmla="*/ 20 h 467"/>
                    <a:gd name="T10" fmla="*/ 537 w 599"/>
                    <a:gd name="T11" fmla="*/ 6 h 467"/>
                    <a:gd name="T12" fmla="*/ 121 w 599"/>
                    <a:gd name="T13" fmla="*/ 186 h 467"/>
                    <a:gd name="T14" fmla="*/ 25 w 599"/>
                    <a:gd name="T15" fmla="*/ 386 h 4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9" h="467">
                      <a:moveTo>
                        <a:pt x="25" y="386"/>
                      </a:moveTo>
                      <a:cubicBezTo>
                        <a:pt x="52" y="467"/>
                        <a:pt x="52" y="467"/>
                        <a:pt x="52" y="467"/>
                      </a:cubicBezTo>
                      <a:cubicBezTo>
                        <a:pt x="150" y="424"/>
                        <a:pt x="150" y="424"/>
                        <a:pt x="150" y="424"/>
                      </a:cubicBezTo>
                      <a:cubicBezTo>
                        <a:pt x="447" y="296"/>
                        <a:pt x="447" y="296"/>
                        <a:pt x="447" y="296"/>
                      </a:cubicBezTo>
                      <a:cubicBezTo>
                        <a:pt x="598" y="230"/>
                        <a:pt x="599" y="119"/>
                        <a:pt x="567" y="20"/>
                      </a:cubicBezTo>
                      <a:cubicBezTo>
                        <a:pt x="562" y="5"/>
                        <a:pt x="550" y="0"/>
                        <a:pt x="537" y="6"/>
                      </a:cubicBezTo>
                      <a:cubicBezTo>
                        <a:pt x="121" y="186"/>
                        <a:pt x="121" y="186"/>
                        <a:pt x="121" y="186"/>
                      </a:cubicBezTo>
                      <a:cubicBezTo>
                        <a:pt x="43" y="220"/>
                        <a:pt x="0" y="310"/>
                        <a:pt x="25" y="386"/>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0" name="Freeform 22"/>
                <p:cNvSpPr/>
                <p:nvPr/>
              </p:nvSpPr>
              <p:spPr bwMode="auto">
                <a:xfrm>
                  <a:off x="7937237" y="3408537"/>
                  <a:ext cx="425294" cy="300618"/>
                </a:xfrm>
                <a:custGeom>
                  <a:avLst/>
                  <a:gdLst>
                    <a:gd name="T0" fmla="*/ 211 w 218"/>
                    <a:gd name="T1" fmla="*/ 16 h 154"/>
                    <a:gd name="T2" fmla="*/ 187 w 218"/>
                    <a:gd name="T3" fmla="*/ 6 h 154"/>
                    <a:gd name="T4" fmla="*/ 0 w 218"/>
                    <a:gd name="T5" fmla="*/ 88 h 154"/>
                    <a:gd name="T6" fmla="*/ 202 w 218"/>
                    <a:gd name="T7" fmla="*/ 68 h 154"/>
                    <a:gd name="T8" fmla="*/ 211 w 218"/>
                    <a:gd name="T9" fmla="*/ 16 h 154"/>
                  </a:gdLst>
                  <a:ahLst/>
                  <a:cxnLst>
                    <a:cxn ang="0">
                      <a:pos x="T0" y="T1"/>
                    </a:cxn>
                    <a:cxn ang="0">
                      <a:pos x="T2" y="T3"/>
                    </a:cxn>
                    <a:cxn ang="0">
                      <a:pos x="T4" y="T5"/>
                    </a:cxn>
                    <a:cxn ang="0">
                      <a:pos x="T6" y="T7"/>
                    </a:cxn>
                    <a:cxn ang="0">
                      <a:pos x="T8" y="T9"/>
                    </a:cxn>
                  </a:cxnLst>
                  <a:rect l="0" t="0" r="r" b="b"/>
                  <a:pathLst>
                    <a:path w="218" h="154">
                      <a:moveTo>
                        <a:pt x="211" y="16"/>
                      </a:moveTo>
                      <a:cubicBezTo>
                        <a:pt x="206" y="0"/>
                        <a:pt x="194" y="3"/>
                        <a:pt x="187" y="6"/>
                      </a:cubicBezTo>
                      <a:cubicBezTo>
                        <a:pt x="0" y="88"/>
                        <a:pt x="0" y="88"/>
                        <a:pt x="0" y="88"/>
                      </a:cubicBezTo>
                      <a:cubicBezTo>
                        <a:pt x="34" y="154"/>
                        <a:pt x="137" y="121"/>
                        <a:pt x="202" y="68"/>
                      </a:cubicBezTo>
                      <a:cubicBezTo>
                        <a:pt x="212" y="61"/>
                        <a:pt x="218" y="36"/>
                        <a:pt x="211" y="16"/>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1" name="Freeform 23"/>
                <p:cNvSpPr/>
                <p:nvPr/>
              </p:nvSpPr>
              <p:spPr bwMode="auto">
                <a:xfrm>
                  <a:off x="7478090" y="3931441"/>
                  <a:ext cx="567058" cy="1321024"/>
                </a:xfrm>
                <a:custGeom>
                  <a:avLst/>
                  <a:gdLst>
                    <a:gd name="T0" fmla="*/ 274 w 292"/>
                    <a:gd name="T1" fmla="*/ 657 h 680"/>
                    <a:gd name="T2" fmla="*/ 113 w 292"/>
                    <a:gd name="T3" fmla="*/ 259 h 680"/>
                    <a:gd name="T4" fmla="*/ 158 w 292"/>
                    <a:gd name="T5" fmla="*/ 91 h 680"/>
                    <a:gd name="T6" fmla="*/ 235 w 292"/>
                    <a:gd name="T7" fmla="*/ 71 h 680"/>
                    <a:gd name="T8" fmla="*/ 88 w 292"/>
                    <a:gd name="T9" fmla="*/ 31 h 680"/>
                    <a:gd name="T10" fmla="*/ 0 w 292"/>
                    <a:gd name="T11" fmla="*/ 323 h 680"/>
                    <a:gd name="T12" fmla="*/ 274 w 292"/>
                    <a:gd name="T13" fmla="*/ 657 h 680"/>
                  </a:gdLst>
                  <a:ahLst/>
                  <a:cxnLst>
                    <a:cxn ang="0">
                      <a:pos x="T0" y="T1"/>
                    </a:cxn>
                    <a:cxn ang="0">
                      <a:pos x="T2" y="T3"/>
                    </a:cxn>
                    <a:cxn ang="0">
                      <a:pos x="T4" y="T5"/>
                    </a:cxn>
                    <a:cxn ang="0">
                      <a:pos x="T6" y="T7"/>
                    </a:cxn>
                    <a:cxn ang="0">
                      <a:pos x="T8" y="T9"/>
                    </a:cxn>
                    <a:cxn ang="0">
                      <a:pos x="T10" y="T11"/>
                    </a:cxn>
                    <a:cxn ang="0">
                      <a:pos x="T12" y="T13"/>
                    </a:cxn>
                  </a:cxnLst>
                  <a:rect l="0" t="0" r="r" b="b"/>
                  <a:pathLst>
                    <a:path w="292" h="680">
                      <a:moveTo>
                        <a:pt x="274" y="657"/>
                      </a:moveTo>
                      <a:cubicBezTo>
                        <a:pt x="292" y="580"/>
                        <a:pt x="253" y="281"/>
                        <a:pt x="113" y="259"/>
                      </a:cubicBezTo>
                      <a:cubicBezTo>
                        <a:pt x="155" y="197"/>
                        <a:pt x="173" y="106"/>
                        <a:pt x="158" y="91"/>
                      </a:cubicBezTo>
                      <a:cubicBezTo>
                        <a:pt x="183" y="90"/>
                        <a:pt x="203" y="82"/>
                        <a:pt x="235" y="71"/>
                      </a:cubicBezTo>
                      <a:cubicBezTo>
                        <a:pt x="184" y="0"/>
                        <a:pt x="113" y="29"/>
                        <a:pt x="88" y="31"/>
                      </a:cubicBezTo>
                      <a:cubicBezTo>
                        <a:pt x="103" y="45"/>
                        <a:pt x="26" y="248"/>
                        <a:pt x="0" y="323"/>
                      </a:cubicBezTo>
                      <a:cubicBezTo>
                        <a:pt x="66" y="382"/>
                        <a:pt x="149" y="680"/>
                        <a:pt x="274" y="657"/>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2" name="Freeform 24"/>
                <p:cNvSpPr/>
                <p:nvPr/>
              </p:nvSpPr>
              <p:spPr bwMode="auto">
                <a:xfrm>
                  <a:off x="7463278" y="3931441"/>
                  <a:ext cx="545899" cy="1321024"/>
                </a:xfrm>
                <a:custGeom>
                  <a:avLst/>
                  <a:gdLst>
                    <a:gd name="T0" fmla="*/ 281 w 281"/>
                    <a:gd name="T1" fmla="*/ 657 h 680"/>
                    <a:gd name="T2" fmla="*/ 120 w 281"/>
                    <a:gd name="T3" fmla="*/ 259 h 680"/>
                    <a:gd name="T4" fmla="*/ 164 w 281"/>
                    <a:gd name="T5" fmla="*/ 91 h 680"/>
                    <a:gd name="T6" fmla="*/ 241 w 281"/>
                    <a:gd name="T7" fmla="*/ 71 h 680"/>
                    <a:gd name="T8" fmla="*/ 94 w 281"/>
                    <a:gd name="T9" fmla="*/ 31 h 680"/>
                    <a:gd name="T10" fmla="*/ 0 w 281"/>
                    <a:gd name="T11" fmla="*/ 323 h 680"/>
                    <a:gd name="T12" fmla="*/ 281 w 281"/>
                    <a:gd name="T13" fmla="*/ 657 h 680"/>
                  </a:gdLst>
                  <a:ahLst/>
                  <a:cxnLst>
                    <a:cxn ang="0">
                      <a:pos x="T0" y="T1"/>
                    </a:cxn>
                    <a:cxn ang="0">
                      <a:pos x="T2" y="T3"/>
                    </a:cxn>
                    <a:cxn ang="0">
                      <a:pos x="T4" y="T5"/>
                    </a:cxn>
                    <a:cxn ang="0">
                      <a:pos x="T6" y="T7"/>
                    </a:cxn>
                    <a:cxn ang="0">
                      <a:pos x="T8" y="T9"/>
                    </a:cxn>
                    <a:cxn ang="0">
                      <a:pos x="T10" y="T11"/>
                    </a:cxn>
                    <a:cxn ang="0">
                      <a:pos x="T12" y="T13"/>
                    </a:cxn>
                  </a:cxnLst>
                  <a:rect l="0" t="0" r="r" b="b"/>
                  <a:pathLst>
                    <a:path w="281" h="680">
                      <a:moveTo>
                        <a:pt x="281" y="657"/>
                      </a:moveTo>
                      <a:cubicBezTo>
                        <a:pt x="279" y="577"/>
                        <a:pt x="241" y="290"/>
                        <a:pt x="120" y="259"/>
                      </a:cubicBezTo>
                      <a:cubicBezTo>
                        <a:pt x="163" y="197"/>
                        <a:pt x="178" y="106"/>
                        <a:pt x="164" y="91"/>
                      </a:cubicBezTo>
                      <a:cubicBezTo>
                        <a:pt x="189" y="90"/>
                        <a:pt x="209" y="82"/>
                        <a:pt x="241" y="71"/>
                      </a:cubicBezTo>
                      <a:cubicBezTo>
                        <a:pt x="192" y="0"/>
                        <a:pt x="119" y="29"/>
                        <a:pt x="94" y="31"/>
                      </a:cubicBezTo>
                      <a:cubicBezTo>
                        <a:pt x="109" y="45"/>
                        <a:pt x="28" y="248"/>
                        <a:pt x="0" y="323"/>
                      </a:cubicBezTo>
                      <a:cubicBezTo>
                        <a:pt x="64" y="382"/>
                        <a:pt x="155" y="680"/>
                        <a:pt x="281" y="657"/>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3" name="Freeform 25"/>
                <p:cNvSpPr/>
                <p:nvPr/>
              </p:nvSpPr>
              <p:spPr bwMode="auto">
                <a:xfrm>
                  <a:off x="7621971" y="4052112"/>
                  <a:ext cx="160807" cy="67745"/>
                </a:xfrm>
                <a:custGeom>
                  <a:avLst/>
                  <a:gdLst>
                    <a:gd name="T0" fmla="*/ 0 w 83"/>
                    <a:gd name="T1" fmla="*/ 0 h 35"/>
                    <a:gd name="T2" fmla="*/ 83 w 83"/>
                    <a:gd name="T3" fmla="*/ 29 h 35"/>
                    <a:gd name="T4" fmla="*/ 0 w 83"/>
                    <a:gd name="T5" fmla="*/ 0 h 35"/>
                  </a:gdLst>
                  <a:ahLst/>
                  <a:cxnLst>
                    <a:cxn ang="0">
                      <a:pos x="T0" y="T1"/>
                    </a:cxn>
                    <a:cxn ang="0">
                      <a:pos x="T2" y="T3"/>
                    </a:cxn>
                    <a:cxn ang="0">
                      <a:pos x="T4" y="T5"/>
                    </a:cxn>
                  </a:cxnLst>
                  <a:rect l="0" t="0" r="r" b="b"/>
                  <a:pathLst>
                    <a:path w="83" h="35">
                      <a:moveTo>
                        <a:pt x="0" y="0"/>
                      </a:moveTo>
                      <a:cubicBezTo>
                        <a:pt x="24" y="18"/>
                        <a:pt x="43" y="23"/>
                        <a:pt x="83" y="29"/>
                      </a:cubicBezTo>
                      <a:cubicBezTo>
                        <a:pt x="60" y="35"/>
                        <a:pt x="27" y="32"/>
                        <a:pt x="0" y="0"/>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4" name="Freeform 26"/>
                <p:cNvSpPr/>
                <p:nvPr/>
              </p:nvSpPr>
              <p:spPr bwMode="auto">
                <a:xfrm>
                  <a:off x="7423077" y="4369666"/>
                  <a:ext cx="272949" cy="69861"/>
                </a:xfrm>
                <a:custGeom>
                  <a:avLst/>
                  <a:gdLst>
                    <a:gd name="T0" fmla="*/ 0 w 142"/>
                    <a:gd name="T1" fmla="*/ 36 h 36"/>
                    <a:gd name="T2" fmla="*/ 142 w 142"/>
                    <a:gd name="T3" fmla="*/ 33 h 36"/>
                    <a:gd name="T4" fmla="*/ 0 w 142"/>
                    <a:gd name="T5" fmla="*/ 36 h 36"/>
                  </a:gdLst>
                  <a:ahLst/>
                  <a:cxnLst>
                    <a:cxn ang="0">
                      <a:pos x="T0" y="T1"/>
                    </a:cxn>
                    <a:cxn ang="0">
                      <a:pos x="T2" y="T3"/>
                    </a:cxn>
                    <a:cxn ang="0">
                      <a:pos x="T4" y="T5"/>
                    </a:cxn>
                  </a:cxnLst>
                  <a:rect l="0" t="0" r="r" b="b"/>
                  <a:pathLst>
                    <a:path w="142" h="36">
                      <a:moveTo>
                        <a:pt x="0" y="36"/>
                      </a:moveTo>
                      <a:cubicBezTo>
                        <a:pt x="46" y="21"/>
                        <a:pt x="78" y="23"/>
                        <a:pt x="142" y="33"/>
                      </a:cubicBezTo>
                      <a:cubicBezTo>
                        <a:pt x="111" y="13"/>
                        <a:pt x="57" y="0"/>
                        <a:pt x="0" y="36"/>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5" name="Freeform 27"/>
                <p:cNvSpPr/>
                <p:nvPr/>
              </p:nvSpPr>
              <p:spPr bwMode="auto">
                <a:xfrm>
                  <a:off x="7444236" y="4422591"/>
                  <a:ext cx="251790" cy="122787"/>
                </a:xfrm>
                <a:custGeom>
                  <a:avLst/>
                  <a:gdLst>
                    <a:gd name="T0" fmla="*/ 0 w 130"/>
                    <a:gd name="T1" fmla="*/ 63 h 63"/>
                    <a:gd name="T2" fmla="*/ 130 w 130"/>
                    <a:gd name="T3" fmla="*/ 6 h 63"/>
                    <a:gd name="T4" fmla="*/ 0 w 130"/>
                    <a:gd name="T5" fmla="*/ 63 h 63"/>
                  </a:gdLst>
                  <a:ahLst/>
                  <a:cxnLst>
                    <a:cxn ang="0">
                      <a:pos x="T0" y="T1"/>
                    </a:cxn>
                    <a:cxn ang="0">
                      <a:pos x="T2" y="T3"/>
                    </a:cxn>
                    <a:cxn ang="0">
                      <a:pos x="T4" y="T5"/>
                    </a:cxn>
                  </a:cxnLst>
                  <a:rect l="0" t="0" r="r" b="b"/>
                  <a:pathLst>
                    <a:path w="130" h="63">
                      <a:moveTo>
                        <a:pt x="0" y="63"/>
                      </a:moveTo>
                      <a:cubicBezTo>
                        <a:pt x="37" y="32"/>
                        <a:pt x="67" y="21"/>
                        <a:pt x="130" y="6"/>
                      </a:cubicBezTo>
                      <a:cubicBezTo>
                        <a:pt x="94" y="0"/>
                        <a:pt x="39" y="9"/>
                        <a:pt x="0" y="63"/>
                      </a:cubicBezTo>
                      <a:close/>
                    </a:path>
                  </a:pathLst>
                </a:custGeom>
                <a:solidFill>
                  <a:srgbClr val="C4A38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6" name="Freeform 28"/>
                <p:cNvSpPr/>
                <p:nvPr/>
              </p:nvSpPr>
              <p:spPr bwMode="auto">
                <a:xfrm>
                  <a:off x="9392968" y="4528442"/>
                  <a:ext cx="742677" cy="654161"/>
                </a:xfrm>
                <a:custGeom>
                  <a:avLst/>
                  <a:gdLst>
                    <a:gd name="T0" fmla="*/ 350 w 382"/>
                    <a:gd name="T1" fmla="*/ 57 h 337"/>
                    <a:gd name="T2" fmla="*/ 350 w 382"/>
                    <a:gd name="T3" fmla="*/ 57 h 337"/>
                    <a:gd name="T4" fmla="*/ 326 w 382"/>
                    <a:gd name="T5" fmla="*/ 197 h 337"/>
                    <a:gd name="T6" fmla="*/ 172 w 382"/>
                    <a:gd name="T7" fmla="*/ 305 h 337"/>
                    <a:gd name="T8" fmla="*/ 32 w 382"/>
                    <a:gd name="T9" fmla="*/ 281 h 337"/>
                    <a:gd name="T10" fmla="*/ 32 w 382"/>
                    <a:gd name="T11" fmla="*/ 281 h 337"/>
                    <a:gd name="T12" fmla="*/ 56 w 382"/>
                    <a:gd name="T13" fmla="*/ 141 h 337"/>
                    <a:gd name="T14" fmla="*/ 210 w 382"/>
                    <a:gd name="T15" fmla="*/ 32 h 337"/>
                    <a:gd name="T16" fmla="*/ 350 w 382"/>
                    <a:gd name="T17" fmla="*/ 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337">
                      <a:moveTo>
                        <a:pt x="350" y="57"/>
                      </a:moveTo>
                      <a:cubicBezTo>
                        <a:pt x="350" y="57"/>
                        <a:pt x="350" y="57"/>
                        <a:pt x="350" y="57"/>
                      </a:cubicBezTo>
                      <a:cubicBezTo>
                        <a:pt x="382" y="102"/>
                        <a:pt x="371" y="165"/>
                        <a:pt x="326" y="197"/>
                      </a:cubicBezTo>
                      <a:cubicBezTo>
                        <a:pt x="172" y="305"/>
                        <a:pt x="172" y="305"/>
                        <a:pt x="172" y="305"/>
                      </a:cubicBezTo>
                      <a:cubicBezTo>
                        <a:pt x="127" y="337"/>
                        <a:pt x="64" y="326"/>
                        <a:pt x="32" y="281"/>
                      </a:cubicBezTo>
                      <a:cubicBezTo>
                        <a:pt x="32" y="281"/>
                        <a:pt x="32" y="281"/>
                        <a:pt x="32" y="281"/>
                      </a:cubicBezTo>
                      <a:cubicBezTo>
                        <a:pt x="0" y="235"/>
                        <a:pt x="11" y="172"/>
                        <a:pt x="56" y="141"/>
                      </a:cubicBezTo>
                      <a:cubicBezTo>
                        <a:pt x="210" y="32"/>
                        <a:pt x="210" y="32"/>
                        <a:pt x="210" y="32"/>
                      </a:cubicBezTo>
                      <a:cubicBezTo>
                        <a:pt x="255" y="0"/>
                        <a:pt x="319" y="11"/>
                        <a:pt x="350" y="57"/>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7" name="Freeform 29"/>
                <p:cNvSpPr/>
                <p:nvPr/>
              </p:nvSpPr>
              <p:spPr bwMode="auto">
                <a:xfrm>
                  <a:off x="9439517" y="4738029"/>
                  <a:ext cx="404135" cy="395883"/>
                </a:xfrm>
                <a:custGeom>
                  <a:avLst/>
                  <a:gdLst>
                    <a:gd name="T0" fmla="*/ 181 w 208"/>
                    <a:gd name="T1" fmla="*/ 48 h 204"/>
                    <a:gd name="T2" fmla="*/ 181 w 208"/>
                    <a:gd name="T3" fmla="*/ 48 h 204"/>
                    <a:gd name="T4" fmla="*/ 160 w 208"/>
                    <a:gd name="T5" fmla="*/ 167 h 204"/>
                    <a:gd name="T6" fmla="*/ 146 w 208"/>
                    <a:gd name="T7" fmla="*/ 177 h 204"/>
                    <a:gd name="T8" fmla="*/ 27 w 208"/>
                    <a:gd name="T9" fmla="*/ 156 h 204"/>
                    <a:gd name="T10" fmla="*/ 27 w 208"/>
                    <a:gd name="T11" fmla="*/ 156 h 204"/>
                    <a:gd name="T12" fmla="*/ 47 w 208"/>
                    <a:gd name="T13" fmla="*/ 37 h 204"/>
                    <a:gd name="T14" fmla="*/ 62 w 208"/>
                    <a:gd name="T15" fmla="*/ 27 h 204"/>
                    <a:gd name="T16" fmla="*/ 181 w 208"/>
                    <a:gd name="T17" fmla="*/ 4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4">
                      <a:moveTo>
                        <a:pt x="181" y="48"/>
                      </a:moveTo>
                      <a:cubicBezTo>
                        <a:pt x="181" y="48"/>
                        <a:pt x="181" y="48"/>
                        <a:pt x="181" y="48"/>
                      </a:cubicBezTo>
                      <a:cubicBezTo>
                        <a:pt x="208" y="86"/>
                        <a:pt x="198" y="140"/>
                        <a:pt x="160" y="167"/>
                      </a:cubicBezTo>
                      <a:cubicBezTo>
                        <a:pt x="146" y="177"/>
                        <a:pt x="146" y="177"/>
                        <a:pt x="146" y="177"/>
                      </a:cubicBezTo>
                      <a:cubicBezTo>
                        <a:pt x="107" y="204"/>
                        <a:pt x="54" y="195"/>
                        <a:pt x="27" y="156"/>
                      </a:cubicBezTo>
                      <a:cubicBezTo>
                        <a:pt x="27" y="156"/>
                        <a:pt x="27" y="156"/>
                        <a:pt x="27" y="156"/>
                      </a:cubicBezTo>
                      <a:cubicBezTo>
                        <a:pt x="0" y="118"/>
                        <a:pt x="9" y="64"/>
                        <a:pt x="47" y="37"/>
                      </a:cubicBezTo>
                      <a:cubicBezTo>
                        <a:pt x="62" y="27"/>
                        <a:pt x="62" y="27"/>
                        <a:pt x="62" y="27"/>
                      </a:cubicBezTo>
                      <a:cubicBezTo>
                        <a:pt x="100" y="0"/>
                        <a:pt x="154" y="10"/>
                        <a:pt x="181" y="48"/>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8" name="Freeform 30"/>
                <p:cNvSpPr/>
                <p:nvPr/>
              </p:nvSpPr>
              <p:spPr bwMode="auto">
                <a:xfrm>
                  <a:off x="9615136" y="3745143"/>
                  <a:ext cx="804037" cy="724023"/>
                </a:xfrm>
                <a:custGeom>
                  <a:avLst/>
                  <a:gdLst>
                    <a:gd name="T0" fmla="*/ 380 w 417"/>
                    <a:gd name="T1" fmla="*/ 66 h 373"/>
                    <a:gd name="T2" fmla="*/ 380 w 417"/>
                    <a:gd name="T3" fmla="*/ 66 h 373"/>
                    <a:gd name="T4" fmla="*/ 351 w 417"/>
                    <a:gd name="T5" fmla="*/ 229 h 373"/>
                    <a:gd name="T6" fmla="*/ 199 w 417"/>
                    <a:gd name="T7" fmla="*/ 336 h 373"/>
                    <a:gd name="T8" fmla="*/ 36 w 417"/>
                    <a:gd name="T9" fmla="*/ 308 h 373"/>
                    <a:gd name="T10" fmla="*/ 36 w 417"/>
                    <a:gd name="T11" fmla="*/ 308 h 373"/>
                    <a:gd name="T12" fmla="*/ 65 w 417"/>
                    <a:gd name="T13" fmla="*/ 145 h 373"/>
                    <a:gd name="T14" fmla="*/ 217 w 417"/>
                    <a:gd name="T15" fmla="*/ 37 h 373"/>
                    <a:gd name="T16" fmla="*/ 380 w 417"/>
                    <a:gd name="T17" fmla="*/ 6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373">
                      <a:moveTo>
                        <a:pt x="380" y="66"/>
                      </a:moveTo>
                      <a:cubicBezTo>
                        <a:pt x="380" y="66"/>
                        <a:pt x="380" y="66"/>
                        <a:pt x="380" y="66"/>
                      </a:cubicBezTo>
                      <a:cubicBezTo>
                        <a:pt x="417" y="119"/>
                        <a:pt x="404" y="192"/>
                        <a:pt x="351" y="229"/>
                      </a:cubicBezTo>
                      <a:cubicBezTo>
                        <a:pt x="199" y="336"/>
                        <a:pt x="199" y="336"/>
                        <a:pt x="199" y="336"/>
                      </a:cubicBezTo>
                      <a:cubicBezTo>
                        <a:pt x="147" y="373"/>
                        <a:pt x="73" y="360"/>
                        <a:pt x="36" y="308"/>
                      </a:cubicBezTo>
                      <a:cubicBezTo>
                        <a:pt x="36" y="308"/>
                        <a:pt x="36" y="308"/>
                        <a:pt x="36" y="308"/>
                      </a:cubicBezTo>
                      <a:cubicBezTo>
                        <a:pt x="0" y="255"/>
                        <a:pt x="12" y="182"/>
                        <a:pt x="65" y="145"/>
                      </a:cubicBezTo>
                      <a:cubicBezTo>
                        <a:pt x="217" y="37"/>
                        <a:pt x="217" y="37"/>
                        <a:pt x="217" y="37"/>
                      </a:cubicBezTo>
                      <a:cubicBezTo>
                        <a:pt x="270" y="0"/>
                        <a:pt x="343" y="13"/>
                        <a:pt x="380" y="66"/>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59" name="Freeform 31"/>
                <p:cNvSpPr/>
                <p:nvPr/>
              </p:nvSpPr>
              <p:spPr bwMode="auto">
                <a:xfrm>
                  <a:off x="9659569" y="3986484"/>
                  <a:ext cx="437989" cy="429757"/>
                </a:xfrm>
                <a:custGeom>
                  <a:avLst/>
                  <a:gdLst>
                    <a:gd name="T0" fmla="*/ 197 w 226"/>
                    <a:gd name="T1" fmla="*/ 52 h 222"/>
                    <a:gd name="T2" fmla="*/ 197 w 226"/>
                    <a:gd name="T3" fmla="*/ 52 h 222"/>
                    <a:gd name="T4" fmla="*/ 174 w 226"/>
                    <a:gd name="T5" fmla="*/ 182 h 222"/>
                    <a:gd name="T6" fmla="*/ 159 w 226"/>
                    <a:gd name="T7" fmla="*/ 193 h 222"/>
                    <a:gd name="T8" fmla="*/ 29 w 226"/>
                    <a:gd name="T9" fmla="*/ 170 h 222"/>
                    <a:gd name="T10" fmla="*/ 29 w 226"/>
                    <a:gd name="T11" fmla="*/ 170 h 222"/>
                    <a:gd name="T12" fmla="*/ 52 w 226"/>
                    <a:gd name="T13" fmla="*/ 41 h 222"/>
                    <a:gd name="T14" fmla="*/ 67 w 226"/>
                    <a:gd name="T15" fmla="*/ 29 h 222"/>
                    <a:gd name="T16" fmla="*/ 197 w 226"/>
                    <a:gd name="T17" fmla="*/ 5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2">
                      <a:moveTo>
                        <a:pt x="197" y="52"/>
                      </a:moveTo>
                      <a:cubicBezTo>
                        <a:pt x="197" y="52"/>
                        <a:pt x="197" y="52"/>
                        <a:pt x="197" y="52"/>
                      </a:cubicBezTo>
                      <a:cubicBezTo>
                        <a:pt x="226" y="94"/>
                        <a:pt x="216" y="152"/>
                        <a:pt x="174" y="182"/>
                      </a:cubicBezTo>
                      <a:cubicBezTo>
                        <a:pt x="159" y="193"/>
                        <a:pt x="159" y="193"/>
                        <a:pt x="159" y="193"/>
                      </a:cubicBezTo>
                      <a:cubicBezTo>
                        <a:pt x="117" y="222"/>
                        <a:pt x="58" y="212"/>
                        <a:pt x="29" y="170"/>
                      </a:cubicBezTo>
                      <a:cubicBezTo>
                        <a:pt x="29" y="170"/>
                        <a:pt x="29" y="170"/>
                        <a:pt x="29" y="170"/>
                      </a:cubicBezTo>
                      <a:cubicBezTo>
                        <a:pt x="0" y="128"/>
                        <a:pt x="10" y="70"/>
                        <a:pt x="52" y="41"/>
                      </a:cubicBezTo>
                      <a:cubicBezTo>
                        <a:pt x="67" y="29"/>
                        <a:pt x="67" y="29"/>
                        <a:pt x="67" y="29"/>
                      </a:cubicBezTo>
                      <a:cubicBezTo>
                        <a:pt x="109" y="0"/>
                        <a:pt x="168" y="10"/>
                        <a:pt x="197" y="52"/>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60" name="Freeform 32"/>
                <p:cNvSpPr/>
                <p:nvPr/>
              </p:nvSpPr>
              <p:spPr bwMode="auto">
                <a:xfrm>
                  <a:off x="7937237" y="3537675"/>
                  <a:ext cx="120606" cy="110085"/>
                </a:xfrm>
                <a:custGeom>
                  <a:avLst/>
                  <a:gdLst>
                    <a:gd name="T0" fmla="*/ 48 w 61"/>
                    <a:gd name="T1" fmla="*/ 0 h 56"/>
                    <a:gd name="T2" fmla="*/ 0 w 61"/>
                    <a:gd name="T3" fmla="*/ 21 h 56"/>
                    <a:gd name="T4" fmla="*/ 59 w 61"/>
                    <a:gd name="T5" fmla="*/ 56 h 56"/>
                    <a:gd name="T6" fmla="*/ 55 w 61"/>
                    <a:gd name="T7" fmla="*/ 16 h 56"/>
                    <a:gd name="T8" fmla="*/ 55 w 61"/>
                    <a:gd name="T9" fmla="*/ 16 h 56"/>
                    <a:gd name="T10" fmla="*/ 48 w 61"/>
                    <a:gd name="T11" fmla="*/ 0 h 56"/>
                  </a:gdLst>
                  <a:ahLst/>
                  <a:cxnLst>
                    <a:cxn ang="0">
                      <a:pos x="T0" y="T1"/>
                    </a:cxn>
                    <a:cxn ang="0">
                      <a:pos x="T2" y="T3"/>
                    </a:cxn>
                    <a:cxn ang="0">
                      <a:pos x="T4" y="T5"/>
                    </a:cxn>
                    <a:cxn ang="0">
                      <a:pos x="T6" y="T7"/>
                    </a:cxn>
                    <a:cxn ang="0">
                      <a:pos x="T8" y="T9"/>
                    </a:cxn>
                    <a:cxn ang="0">
                      <a:pos x="T10" y="T11"/>
                    </a:cxn>
                  </a:cxnLst>
                  <a:rect l="0" t="0" r="r" b="b"/>
                  <a:pathLst>
                    <a:path w="61" h="56">
                      <a:moveTo>
                        <a:pt x="48" y="0"/>
                      </a:moveTo>
                      <a:cubicBezTo>
                        <a:pt x="0" y="21"/>
                        <a:pt x="0" y="21"/>
                        <a:pt x="0" y="21"/>
                      </a:cubicBezTo>
                      <a:cubicBezTo>
                        <a:pt x="12" y="44"/>
                        <a:pt x="33" y="55"/>
                        <a:pt x="59" y="56"/>
                      </a:cubicBezTo>
                      <a:cubicBezTo>
                        <a:pt x="61" y="43"/>
                        <a:pt x="60" y="30"/>
                        <a:pt x="55" y="16"/>
                      </a:cubicBezTo>
                      <a:cubicBezTo>
                        <a:pt x="55" y="16"/>
                        <a:pt x="55" y="16"/>
                        <a:pt x="55" y="16"/>
                      </a:cubicBezTo>
                      <a:cubicBezTo>
                        <a:pt x="54" y="11"/>
                        <a:pt x="51" y="5"/>
                        <a:pt x="4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61" name="Freeform 33"/>
                <p:cNvSpPr/>
                <p:nvPr/>
              </p:nvSpPr>
              <p:spPr bwMode="auto">
                <a:xfrm>
                  <a:off x="9907129" y="4014006"/>
                  <a:ext cx="171386" cy="209585"/>
                </a:xfrm>
                <a:custGeom>
                  <a:avLst/>
                  <a:gdLst>
                    <a:gd name="T0" fmla="*/ 69 w 88"/>
                    <a:gd name="T1" fmla="*/ 38 h 108"/>
                    <a:gd name="T2" fmla="*/ 69 w 88"/>
                    <a:gd name="T3" fmla="*/ 38 h 108"/>
                    <a:gd name="T4" fmla="*/ 84 w 88"/>
                    <a:gd name="T5" fmla="*/ 108 h 108"/>
                    <a:gd name="T6" fmla="*/ 19 w 88"/>
                    <a:gd name="T7" fmla="*/ 71 h 108"/>
                    <a:gd name="T8" fmla="*/ 19 w 88"/>
                    <a:gd name="T9" fmla="*/ 71 h 108"/>
                    <a:gd name="T10" fmla="*/ 7 w 88"/>
                    <a:gd name="T11" fmla="*/ 0 h 108"/>
                    <a:gd name="T12" fmla="*/ 69 w 88"/>
                    <a:gd name="T13" fmla="*/ 38 h 108"/>
                  </a:gdLst>
                  <a:ahLst/>
                  <a:cxnLst>
                    <a:cxn ang="0">
                      <a:pos x="T0" y="T1"/>
                    </a:cxn>
                    <a:cxn ang="0">
                      <a:pos x="T2" y="T3"/>
                    </a:cxn>
                    <a:cxn ang="0">
                      <a:pos x="T4" y="T5"/>
                    </a:cxn>
                    <a:cxn ang="0">
                      <a:pos x="T6" y="T7"/>
                    </a:cxn>
                    <a:cxn ang="0">
                      <a:pos x="T8" y="T9"/>
                    </a:cxn>
                    <a:cxn ang="0">
                      <a:pos x="T10" y="T11"/>
                    </a:cxn>
                    <a:cxn ang="0">
                      <a:pos x="T12" y="T13"/>
                    </a:cxn>
                  </a:cxnLst>
                  <a:rect l="0" t="0" r="r" b="b"/>
                  <a:pathLst>
                    <a:path w="88" h="108">
                      <a:moveTo>
                        <a:pt x="69" y="38"/>
                      </a:moveTo>
                      <a:cubicBezTo>
                        <a:pt x="69" y="38"/>
                        <a:pt x="69" y="38"/>
                        <a:pt x="69" y="38"/>
                      </a:cubicBezTo>
                      <a:cubicBezTo>
                        <a:pt x="84" y="59"/>
                        <a:pt x="88" y="84"/>
                        <a:pt x="84" y="108"/>
                      </a:cubicBezTo>
                      <a:cubicBezTo>
                        <a:pt x="59" y="106"/>
                        <a:pt x="35" y="94"/>
                        <a:pt x="19" y="71"/>
                      </a:cubicBezTo>
                      <a:cubicBezTo>
                        <a:pt x="19" y="71"/>
                        <a:pt x="19" y="71"/>
                        <a:pt x="19" y="71"/>
                      </a:cubicBezTo>
                      <a:cubicBezTo>
                        <a:pt x="4" y="50"/>
                        <a:pt x="0" y="23"/>
                        <a:pt x="7" y="0"/>
                      </a:cubicBezTo>
                      <a:cubicBezTo>
                        <a:pt x="31" y="3"/>
                        <a:pt x="54" y="17"/>
                        <a:pt x="69"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562" name="Freeform 34"/>
                <p:cNvSpPr/>
                <p:nvPr/>
              </p:nvSpPr>
              <p:spPr bwMode="auto">
                <a:xfrm>
                  <a:off x="9640527" y="4761315"/>
                  <a:ext cx="186198" cy="215937"/>
                </a:xfrm>
                <a:custGeom>
                  <a:avLst/>
                  <a:gdLst>
                    <a:gd name="T0" fmla="*/ 77 w 96"/>
                    <a:gd name="T1" fmla="*/ 36 h 111"/>
                    <a:gd name="T2" fmla="*/ 77 w 96"/>
                    <a:gd name="T3" fmla="*/ 36 h 111"/>
                    <a:gd name="T4" fmla="*/ 88 w 96"/>
                    <a:gd name="T5" fmla="*/ 111 h 111"/>
                    <a:gd name="T6" fmla="*/ 19 w 96"/>
                    <a:gd name="T7" fmla="*/ 75 h 111"/>
                    <a:gd name="T8" fmla="*/ 19 w 96"/>
                    <a:gd name="T9" fmla="*/ 75 h 111"/>
                    <a:gd name="T10" fmla="*/ 8 w 96"/>
                    <a:gd name="T11" fmla="*/ 0 h 111"/>
                    <a:gd name="T12" fmla="*/ 77 w 96"/>
                    <a:gd name="T13" fmla="*/ 36 h 111"/>
                  </a:gdLst>
                  <a:ahLst/>
                  <a:cxnLst>
                    <a:cxn ang="0">
                      <a:pos x="T0" y="T1"/>
                    </a:cxn>
                    <a:cxn ang="0">
                      <a:pos x="T2" y="T3"/>
                    </a:cxn>
                    <a:cxn ang="0">
                      <a:pos x="T4" y="T5"/>
                    </a:cxn>
                    <a:cxn ang="0">
                      <a:pos x="T6" y="T7"/>
                    </a:cxn>
                    <a:cxn ang="0">
                      <a:pos x="T8" y="T9"/>
                    </a:cxn>
                    <a:cxn ang="0">
                      <a:pos x="T10" y="T11"/>
                    </a:cxn>
                    <a:cxn ang="0">
                      <a:pos x="T12" y="T13"/>
                    </a:cxn>
                  </a:cxnLst>
                  <a:rect l="0" t="0" r="r" b="b"/>
                  <a:pathLst>
                    <a:path w="96" h="111">
                      <a:moveTo>
                        <a:pt x="77" y="36"/>
                      </a:moveTo>
                      <a:cubicBezTo>
                        <a:pt x="77" y="36"/>
                        <a:pt x="77" y="36"/>
                        <a:pt x="77" y="36"/>
                      </a:cubicBezTo>
                      <a:cubicBezTo>
                        <a:pt x="93" y="59"/>
                        <a:pt x="96" y="87"/>
                        <a:pt x="88" y="111"/>
                      </a:cubicBezTo>
                      <a:cubicBezTo>
                        <a:pt x="61" y="111"/>
                        <a:pt x="35" y="98"/>
                        <a:pt x="19" y="75"/>
                      </a:cubicBezTo>
                      <a:cubicBezTo>
                        <a:pt x="19" y="75"/>
                        <a:pt x="19" y="75"/>
                        <a:pt x="19" y="75"/>
                      </a:cubicBezTo>
                      <a:cubicBezTo>
                        <a:pt x="3" y="52"/>
                        <a:pt x="0" y="24"/>
                        <a:pt x="8" y="0"/>
                      </a:cubicBezTo>
                      <a:cubicBezTo>
                        <a:pt x="34" y="0"/>
                        <a:pt x="60" y="13"/>
                        <a:pt x="77"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grpSp>
          <p:grpSp>
            <p:nvGrpSpPr>
              <p:cNvPr id="396" name="Group 928"/>
              <p:cNvGrpSpPr/>
              <p:nvPr/>
            </p:nvGrpSpPr>
            <p:grpSpPr>
              <a:xfrm>
                <a:off x="1665218" y="853493"/>
                <a:ext cx="4839699" cy="3354176"/>
                <a:chOff x="295275" y="0"/>
                <a:chExt cx="10628313" cy="7366000"/>
              </a:xfrm>
              <a:solidFill>
                <a:srgbClr val="F6AC19"/>
              </a:solidFill>
            </p:grpSpPr>
            <p:sp>
              <p:nvSpPr>
                <p:cNvPr id="474" name="Freeform 257"/>
                <p:cNvSpPr/>
                <p:nvPr/>
              </p:nvSpPr>
              <p:spPr bwMode="auto">
                <a:xfrm>
                  <a:off x="3749675" y="6727825"/>
                  <a:ext cx="247650" cy="427038"/>
                </a:xfrm>
                <a:custGeom>
                  <a:avLst/>
                  <a:gdLst>
                    <a:gd name="T0" fmla="*/ 0 w 66"/>
                    <a:gd name="T1" fmla="*/ 79 h 114"/>
                    <a:gd name="T2" fmla="*/ 0 w 66"/>
                    <a:gd name="T3" fmla="*/ 95 h 114"/>
                    <a:gd name="T4" fmla="*/ 19 w 66"/>
                    <a:gd name="T5" fmla="*/ 114 h 114"/>
                    <a:gd name="T6" fmla="*/ 47 w 66"/>
                    <a:gd name="T7" fmla="*/ 114 h 114"/>
                    <a:gd name="T8" fmla="*/ 66 w 66"/>
                    <a:gd name="T9" fmla="*/ 95 h 114"/>
                    <a:gd name="T10" fmla="*/ 66 w 66"/>
                    <a:gd name="T11" fmla="*/ 79 h 114"/>
                    <a:gd name="T12" fmla="*/ 42 w 66"/>
                    <a:gd name="T13" fmla="*/ 79 h 114"/>
                    <a:gd name="T14" fmla="*/ 42 w 66"/>
                    <a:gd name="T15" fmla="*/ 65 h 114"/>
                    <a:gd name="T16" fmla="*/ 66 w 66"/>
                    <a:gd name="T17" fmla="*/ 65 h 114"/>
                    <a:gd name="T18" fmla="*/ 66 w 66"/>
                    <a:gd name="T19" fmla="*/ 43 h 114"/>
                    <a:gd name="T20" fmla="*/ 42 w 66"/>
                    <a:gd name="T21" fmla="*/ 43 h 114"/>
                    <a:gd name="T22" fmla="*/ 42 w 66"/>
                    <a:gd name="T23" fmla="*/ 29 h 114"/>
                    <a:gd name="T24" fmla="*/ 66 w 66"/>
                    <a:gd name="T25" fmla="*/ 29 h 114"/>
                    <a:gd name="T26" fmla="*/ 66 w 66"/>
                    <a:gd name="T27" fmla="*/ 19 h 114"/>
                    <a:gd name="T28" fmla="*/ 47 w 66"/>
                    <a:gd name="T29" fmla="*/ 0 h 114"/>
                    <a:gd name="T30" fmla="*/ 19 w 66"/>
                    <a:gd name="T31" fmla="*/ 0 h 114"/>
                    <a:gd name="T32" fmla="*/ 0 w 66"/>
                    <a:gd name="T33" fmla="*/ 19 h 114"/>
                    <a:gd name="T34" fmla="*/ 0 w 66"/>
                    <a:gd name="T35" fmla="*/ 29 h 114"/>
                    <a:gd name="T36" fmla="*/ 23 w 66"/>
                    <a:gd name="T37" fmla="*/ 29 h 114"/>
                    <a:gd name="T38" fmla="*/ 23 w 66"/>
                    <a:gd name="T39" fmla="*/ 43 h 114"/>
                    <a:gd name="T40" fmla="*/ 0 w 66"/>
                    <a:gd name="T41" fmla="*/ 43 h 114"/>
                    <a:gd name="T42" fmla="*/ 0 w 66"/>
                    <a:gd name="T43" fmla="*/ 65 h 114"/>
                    <a:gd name="T44" fmla="*/ 23 w 66"/>
                    <a:gd name="T45" fmla="*/ 65 h 114"/>
                    <a:gd name="T46" fmla="*/ 23 w 66"/>
                    <a:gd name="T47" fmla="*/ 79 h 114"/>
                    <a:gd name="T48" fmla="*/ 0 w 66"/>
                    <a:gd name="T49" fmla="*/ 7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114">
                      <a:moveTo>
                        <a:pt x="0" y="79"/>
                      </a:moveTo>
                      <a:cubicBezTo>
                        <a:pt x="0" y="95"/>
                        <a:pt x="0" y="95"/>
                        <a:pt x="0" y="95"/>
                      </a:cubicBezTo>
                      <a:cubicBezTo>
                        <a:pt x="0" y="105"/>
                        <a:pt x="8" y="114"/>
                        <a:pt x="19" y="114"/>
                      </a:cubicBezTo>
                      <a:cubicBezTo>
                        <a:pt x="47" y="114"/>
                        <a:pt x="47" y="114"/>
                        <a:pt x="47" y="114"/>
                      </a:cubicBezTo>
                      <a:cubicBezTo>
                        <a:pt x="58" y="114"/>
                        <a:pt x="66" y="105"/>
                        <a:pt x="66" y="95"/>
                      </a:cubicBezTo>
                      <a:cubicBezTo>
                        <a:pt x="66" y="79"/>
                        <a:pt x="66" y="79"/>
                        <a:pt x="66" y="79"/>
                      </a:cubicBezTo>
                      <a:cubicBezTo>
                        <a:pt x="42" y="79"/>
                        <a:pt x="42" y="79"/>
                        <a:pt x="42" y="79"/>
                      </a:cubicBezTo>
                      <a:cubicBezTo>
                        <a:pt x="42" y="65"/>
                        <a:pt x="42" y="65"/>
                        <a:pt x="42" y="65"/>
                      </a:cubicBezTo>
                      <a:cubicBezTo>
                        <a:pt x="66" y="65"/>
                        <a:pt x="66" y="65"/>
                        <a:pt x="66" y="65"/>
                      </a:cubicBezTo>
                      <a:cubicBezTo>
                        <a:pt x="66" y="43"/>
                        <a:pt x="66" y="43"/>
                        <a:pt x="66" y="43"/>
                      </a:cubicBezTo>
                      <a:cubicBezTo>
                        <a:pt x="42" y="43"/>
                        <a:pt x="42" y="43"/>
                        <a:pt x="42" y="43"/>
                      </a:cubicBezTo>
                      <a:cubicBezTo>
                        <a:pt x="42" y="29"/>
                        <a:pt x="42" y="29"/>
                        <a:pt x="42" y="29"/>
                      </a:cubicBezTo>
                      <a:cubicBezTo>
                        <a:pt x="66" y="29"/>
                        <a:pt x="66" y="29"/>
                        <a:pt x="66" y="29"/>
                      </a:cubicBezTo>
                      <a:cubicBezTo>
                        <a:pt x="66" y="19"/>
                        <a:pt x="66" y="19"/>
                        <a:pt x="66" y="19"/>
                      </a:cubicBezTo>
                      <a:cubicBezTo>
                        <a:pt x="66" y="9"/>
                        <a:pt x="58" y="0"/>
                        <a:pt x="47" y="0"/>
                      </a:cubicBezTo>
                      <a:cubicBezTo>
                        <a:pt x="19" y="0"/>
                        <a:pt x="19" y="0"/>
                        <a:pt x="19" y="0"/>
                      </a:cubicBezTo>
                      <a:cubicBezTo>
                        <a:pt x="8" y="0"/>
                        <a:pt x="0" y="9"/>
                        <a:pt x="0" y="19"/>
                      </a:cubicBezTo>
                      <a:cubicBezTo>
                        <a:pt x="0" y="29"/>
                        <a:pt x="0" y="29"/>
                        <a:pt x="0" y="29"/>
                      </a:cubicBezTo>
                      <a:cubicBezTo>
                        <a:pt x="23" y="29"/>
                        <a:pt x="23" y="29"/>
                        <a:pt x="23" y="29"/>
                      </a:cubicBezTo>
                      <a:cubicBezTo>
                        <a:pt x="23" y="43"/>
                        <a:pt x="23" y="43"/>
                        <a:pt x="23" y="43"/>
                      </a:cubicBezTo>
                      <a:cubicBezTo>
                        <a:pt x="0" y="43"/>
                        <a:pt x="0" y="43"/>
                        <a:pt x="0" y="43"/>
                      </a:cubicBezTo>
                      <a:cubicBezTo>
                        <a:pt x="0" y="65"/>
                        <a:pt x="0" y="65"/>
                        <a:pt x="0" y="65"/>
                      </a:cubicBezTo>
                      <a:cubicBezTo>
                        <a:pt x="23" y="65"/>
                        <a:pt x="23" y="65"/>
                        <a:pt x="23" y="65"/>
                      </a:cubicBezTo>
                      <a:cubicBezTo>
                        <a:pt x="23" y="79"/>
                        <a:pt x="23" y="79"/>
                        <a:pt x="23" y="79"/>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75" name="Freeform 258"/>
                <p:cNvSpPr/>
                <p:nvPr/>
              </p:nvSpPr>
              <p:spPr bwMode="auto">
                <a:xfrm>
                  <a:off x="3675063" y="7105650"/>
                  <a:ext cx="396875" cy="260350"/>
                </a:xfrm>
                <a:custGeom>
                  <a:avLst/>
                  <a:gdLst>
                    <a:gd name="T0" fmla="*/ 0 w 106"/>
                    <a:gd name="T1" fmla="*/ 3 h 69"/>
                    <a:gd name="T2" fmla="*/ 35 w 106"/>
                    <a:gd name="T3" fmla="*/ 33 h 69"/>
                    <a:gd name="T4" fmla="*/ 46 w 106"/>
                    <a:gd name="T5" fmla="*/ 33 h 69"/>
                    <a:gd name="T6" fmla="*/ 46 w 106"/>
                    <a:gd name="T7" fmla="*/ 55 h 69"/>
                    <a:gd name="T8" fmla="*/ 32 w 106"/>
                    <a:gd name="T9" fmla="*/ 55 h 69"/>
                    <a:gd name="T10" fmla="*/ 32 w 106"/>
                    <a:gd name="T11" fmla="*/ 69 h 69"/>
                    <a:gd name="T12" fmla="*/ 74 w 106"/>
                    <a:gd name="T13" fmla="*/ 69 h 69"/>
                    <a:gd name="T14" fmla="*/ 74 w 106"/>
                    <a:gd name="T15" fmla="*/ 55 h 69"/>
                    <a:gd name="T16" fmla="*/ 60 w 106"/>
                    <a:gd name="T17" fmla="*/ 55 h 69"/>
                    <a:gd name="T18" fmla="*/ 60 w 106"/>
                    <a:gd name="T19" fmla="*/ 33 h 69"/>
                    <a:gd name="T20" fmla="*/ 71 w 106"/>
                    <a:gd name="T21" fmla="*/ 33 h 69"/>
                    <a:gd name="T22" fmla="*/ 106 w 106"/>
                    <a:gd name="T23" fmla="*/ 3 h 69"/>
                    <a:gd name="T24" fmla="*/ 92 w 106"/>
                    <a:gd name="T25" fmla="*/ 0 h 69"/>
                    <a:gd name="T26" fmla="*/ 71 w 106"/>
                    <a:gd name="T27" fmla="*/ 19 h 69"/>
                    <a:gd name="T28" fmla="*/ 35 w 106"/>
                    <a:gd name="T29" fmla="*/ 19 h 69"/>
                    <a:gd name="T30" fmla="*/ 14 w 106"/>
                    <a:gd name="T31" fmla="*/ 0 h 69"/>
                    <a:gd name="T32" fmla="*/ 0 w 106"/>
                    <a:gd name="T3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69">
                      <a:moveTo>
                        <a:pt x="0" y="3"/>
                      </a:moveTo>
                      <a:cubicBezTo>
                        <a:pt x="3" y="20"/>
                        <a:pt x="18" y="33"/>
                        <a:pt x="35" y="33"/>
                      </a:cubicBezTo>
                      <a:cubicBezTo>
                        <a:pt x="46" y="33"/>
                        <a:pt x="46" y="33"/>
                        <a:pt x="46" y="33"/>
                      </a:cubicBezTo>
                      <a:cubicBezTo>
                        <a:pt x="46" y="55"/>
                        <a:pt x="46" y="55"/>
                        <a:pt x="46" y="55"/>
                      </a:cubicBezTo>
                      <a:cubicBezTo>
                        <a:pt x="32" y="55"/>
                        <a:pt x="32" y="55"/>
                        <a:pt x="32" y="55"/>
                      </a:cubicBezTo>
                      <a:cubicBezTo>
                        <a:pt x="32" y="69"/>
                        <a:pt x="32" y="69"/>
                        <a:pt x="32" y="69"/>
                      </a:cubicBezTo>
                      <a:cubicBezTo>
                        <a:pt x="74" y="69"/>
                        <a:pt x="74" y="69"/>
                        <a:pt x="74" y="69"/>
                      </a:cubicBezTo>
                      <a:cubicBezTo>
                        <a:pt x="74" y="55"/>
                        <a:pt x="74" y="55"/>
                        <a:pt x="74" y="55"/>
                      </a:cubicBezTo>
                      <a:cubicBezTo>
                        <a:pt x="60" y="55"/>
                        <a:pt x="60" y="55"/>
                        <a:pt x="60" y="55"/>
                      </a:cubicBezTo>
                      <a:cubicBezTo>
                        <a:pt x="60" y="33"/>
                        <a:pt x="60" y="33"/>
                        <a:pt x="60" y="33"/>
                      </a:cubicBezTo>
                      <a:cubicBezTo>
                        <a:pt x="71" y="33"/>
                        <a:pt x="71" y="33"/>
                        <a:pt x="71" y="33"/>
                      </a:cubicBezTo>
                      <a:cubicBezTo>
                        <a:pt x="88" y="33"/>
                        <a:pt x="103" y="18"/>
                        <a:pt x="106" y="3"/>
                      </a:cubicBezTo>
                      <a:cubicBezTo>
                        <a:pt x="92" y="0"/>
                        <a:pt x="92" y="0"/>
                        <a:pt x="92" y="0"/>
                      </a:cubicBezTo>
                      <a:cubicBezTo>
                        <a:pt x="90" y="9"/>
                        <a:pt x="81" y="19"/>
                        <a:pt x="71" y="19"/>
                      </a:cubicBezTo>
                      <a:cubicBezTo>
                        <a:pt x="35" y="19"/>
                        <a:pt x="35" y="19"/>
                        <a:pt x="35" y="19"/>
                      </a:cubicBezTo>
                      <a:cubicBezTo>
                        <a:pt x="25" y="19"/>
                        <a:pt x="16" y="10"/>
                        <a:pt x="14"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76" name="Freeform 259"/>
                <p:cNvSpPr/>
                <p:nvPr/>
              </p:nvSpPr>
              <p:spPr bwMode="auto">
                <a:xfrm>
                  <a:off x="5307013" y="3019425"/>
                  <a:ext cx="601663" cy="563563"/>
                </a:xfrm>
                <a:custGeom>
                  <a:avLst/>
                  <a:gdLst>
                    <a:gd name="T0" fmla="*/ 27 w 160"/>
                    <a:gd name="T1" fmla="*/ 150 h 150"/>
                    <a:gd name="T2" fmla="*/ 55 w 160"/>
                    <a:gd name="T3" fmla="*/ 123 h 150"/>
                    <a:gd name="T4" fmla="*/ 55 w 160"/>
                    <a:gd name="T5" fmla="*/ 123 h 150"/>
                    <a:gd name="T6" fmla="*/ 55 w 160"/>
                    <a:gd name="T7" fmla="*/ 34 h 150"/>
                    <a:gd name="T8" fmla="*/ 143 w 160"/>
                    <a:gd name="T9" fmla="*/ 34 h 150"/>
                    <a:gd name="T10" fmla="*/ 143 w 160"/>
                    <a:gd name="T11" fmla="*/ 97 h 150"/>
                    <a:gd name="T12" fmla="*/ 132 w 160"/>
                    <a:gd name="T13" fmla="*/ 96 h 150"/>
                    <a:gd name="T14" fmla="*/ 105 w 160"/>
                    <a:gd name="T15" fmla="*/ 123 h 150"/>
                    <a:gd name="T16" fmla="*/ 132 w 160"/>
                    <a:gd name="T17" fmla="*/ 150 h 150"/>
                    <a:gd name="T18" fmla="*/ 160 w 160"/>
                    <a:gd name="T19" fmla="*/ 123 h 150"/>
                    <a:gd name="T20" fmla="*/ 160 w 160"/>
                    <a:gd name="T21" fmla="*/ 123 h 150"/>
                    <a:gd name="T22" fmla="*/ 160 w 160"/>
                    <a:gd name="T23" fmla="*/ 123 h 150"/>
                    <a:gd name="T24" fmla="*/ 160 w 160"/>
                    <a:gd name="T25" fmla="*/ 34 h 150"/>
                    <a:gd name="T26" fmla="*/ 160 w 160"/>
                    <a:gd name="T27" fmla="*/ 0 h 150"/>
                    <a:gd name="T28" fmla="*/ 143 w 160"/>
                    <a:gd name="T29" fmla="*/ 0 h 150"/>
                    <a:gd name="T30" fmla="*/ 55 w 160"/>
                    <a:gd name="T31" fmla="*/ 0 h 150"/>
                    <a:gd name="T32" fmla="*/ 37 w 160"/>
                    <a:gd name="T33" fmla="*/ 0 h 150"/>
                    <a:gd name="T34" fmla="*/ 37 w 160"/>
                    <a:gd name="T35" fmla="*/ 34 h 150"/>
                    <a:gd name="T36" fmla="*/ 37 w 160"/>
                    <a:gd name="T37" fmla="*/ 97 h 150"/>
                    <a:gd name="T38" fmla="*/ 27 w 160"/>
                    <a:gd name="T39" fmla="*/ 96 h 150"/>
                    <a:gd name="T40" fmla="*/ 0 w 160"/>
                    <a:gd name="T41" fmla="*/ 123 h 150"/>
                    <a:gd name="T42" fmla="*/ 27 w 160"/>
                    <a:gd name="T4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50">
                      <a:moveTo>
                        <a:pt x="27" y="150"/>
                      </a:moveTo>
                      <a:cubicBezTo>
                        <a:pt x="42" y="150"/>
                        <a:pt x="55" y="138"/>
                        <a:pt x="55" y="123"/>
                      </a:cubicBezTo>
                      <a:cubicBezTo>
                        <a:pt x="55" y="123"/>
                        <a:pt x="55" y="123"/>
                        <a:pt x="55" y="123"/>
                      </a:cubicBezTo>
                      <a:cubicBezTo>
                        <a:pt x="55" y="34"/>
                        <a:pt x="55" y="34"/>
                        <a:pt x="55" y="34"/>
                      </a:cubicBezTo>
                      <a:cubicBezTo>
                        <a:pt x="143" y="34"/>
                        <a:pt x="143" y="34"/>
                        <a:pt x="143" y="34"/>
                      </a:cubicBezTo>
                      <a:cubicBezTo>
                        <a:pt x="143" y="97"/>
                        <a:pt x="143" y="97"/>
                        <a:pt x="143" y="97"/>
                      </a:cubicBezTo>
                      <a:cubicBezTo>
                        <a:pt x="139" y="96"/>
                        <a:pt x="136" y="96"/>
                        <a:pt x="132" y="96"/>
                      </a:cubicBezTo>
                      <a:cubicBezTo>
                        <a:pt x="117" y="96"/>
                        <a:pt x="105" y="108"/>
                        <a:pt x="105" y="123"/>
                      </a:cubicBezTo>
                      <a:cubicBezTo>
                        <a:pt x="105" y="138"/>
                        <a:pt x="117" y="150"/>
                        <a:pt x="132" y="150"/>
                      </a:cubicBezTo>
                      <a:cubicBezTo>
                        <a:pt x="147" y="150"/>
                        <a:pt x="160" y="138"/>
                        <a:pt x="160" y="123"/>
                      </a:cubicBezTo>
                      <a:cubicBezTo>
                        <a:pt x="160" y="123"/>
                        <a:pt x="160" y="123"/>
                        <a:pt x="160" y="123"/>
                      </a:cubicBezTo>
                      <a:cubicBezTo>
                        <a:pt x="160" y="123"/>
                        <a:pt x="160" y="123"/>
                        <a:pt x="160" y="123"/>
                      </a:cubicBezTo>
                      <a:cubicBezTo>
                        <a:pt x="160" y="34"/>
                        <a:pt x="160" y="34"/>
                        <a:pt x="160" y="34"/>
                      </a:cubicBezTo>
                      <a:cubicBezTo>
                        <a:pt x="160" y="0"/>
                        <a:pt x="160" y="0"/>
                        <a:pt x="160" y="0"/>
                      </a:cubicBezTo>
                      <a:cubicBezTo>
                        <a:pt x="143" y="0"/>
                        <a:pt x="143" y="0"/>
                        <a:pt x="143" y="0"/>
                      </a:cubicBezTo>
                      <a:cubicBezTo>
                        <a:pt x="55" y="0"/>
                        <a:pt x="55" y="0"/>
                        <a:pt x="55" y="0"/>
                      </a:cubicBezTo>
                      <a:cubicBezTo>
                        <a:pt x="37" y="0"/>
                        <a:pt x="37" y="0"/>
                        <a:pt x="37" y="0"/>
                      </a:cubicBezTo>
                      <a:cubicBezTo>
                        <a:pt x="37" y="34"/>
                        <a:pt x="37" y="34"/>
                        <a:pt x="37" y="34"/>
                      </a:cubicBezTo>
                      <a:cubicBezTo>
                        <a:pt x="37" y="97"/>
                        <a:pt x="37" y="97"/>
                        <a:pt x="37" y="97"/>
                      </a:cubicBezTo>
                      <a:cubicBezTo>
                        <a:pt x="34" y="96"/>
                        <a:pt x="31" y="96"/>
                        <a:pt x="27" y="96"/>
                      </a:cubicBezTo>
                      <a:cubicBezTo>
                        <a:pt x="12" y="96"/>
                        <a:pt x="0" y="108"/>
                        <a:pt x="0" y="123"/>
                      </a:cubicBezTo>
                      <a:cubicBezTo>
                        <a:pt x="0" y="138"/>
                        <a:pt x="12" y="150"/>
                        <a:pt x="27"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77" name="Oval 260"/>
                <p:cNvSpPr>
                  <a:spLocks noChangeArrowheads="1"/>
                </p:cNvSpPr>
                <p:nvPr/>
              </p:nvSpPr>
              <p:spPr bwMode="auto">
                <a:xfrm>
                  <a:off x="2795588" y="2185988"/>
                  <a:ext cx="139700"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78" name="Freeform 261"/>
                <p:cNvSpPr/>
                <p:nvPr/>
              </p:nvSpPr>
              <p:spPr bwMode="auto">
                <a:xfrm>
                  <a:off x="2693988" y="2351088"/>
                  <a:ext cx="338138" cy="514350"/>
                </a:xfrm>
                <a:custGeom>
                  <a:avLst/>
                  <a:gdLst>
                    <a:gd name="T0" fmla="*/ 38 w 213"/>
                    <a:gd name="T1" fmla="*/ 59 h 324"/>
                    <a:gd name="T2" fmla="*/ 50 w 213"/>
                    <a:gd name="T3" fmla="*/ 59 h 324"/>
                    <a:gd name="T4" fmla="*/ 50 w 213"/>
                    <a:gd name="T5" fmla="*/ 166 h 324"/>
                    <a:gd name="T6" fmla="*/ 50 w 213"/>
                    <a:gd name="T7" fmla="*/ 166 h 324"/>
                    <a:gd name="T8" fmla="*/ 50 w 213"/>
                    <a:gd name="T9" fmla="*/ 324 h 324"/>
                    <a:gd name="T10" fmla="*/ 100 w 213"/>
                    <a:gd name="T11" fmla="*/ 324 h 324"/>
                    <a:gd name="T12" fmla="*/ 100 w 213"/>
                    <a:gd name="T13" fmla="*/ 154 h 324"/>
                    <a:gd name="T14" fmla="*/ 116 w 213"/>
                    <a:gd name="T15" fmla="*/ 154 h 324"/>
                    <a:gd name="T16" fmla="*/ 116 w 213"/>
                    <a:gd name="T17" fmla="*/ 324 h 324"/>
                    <a:gd name="T18" fmla="*/ 166 w 213"/>
                    <a:gd name="T19" fmla="*/ 324 h 324"/>
                    <a:gd name="T20" fmla="*/ 166 w 213"/>
                    <a:gd name="T21" fmla="*/ 154 h 324"/>
                    <a:gd name="T22" fmla="*/ 166 w 213"/>
                    <a:gd name="T23" fmla="*/ 154 h 324"/>
                    <a:gd name="T24" fmla="*/ 166 w 213"/>
                    <a:gd name="T25" fmla="*/ 59 h 324"/>
                    <a:gd name="T26" fmla="*/ 178 w 213"/>
                    <a:gd name="T27" fmla="*/ 59 h 324"/>
                    <a:gd name="T28" fmla="*/ 178 w 213"/>
                    <a:gd name="T29" fmla="*/ 154 h 324"/>
                    <a:gd name="T30" fmla="*/ 213 w 213"/>
                    <a:gd name="T31" fmla="*/ 154 h 324"/>
                    <a:gd name="T32" fmla="*/ 213 w 213"/>
                    <a:gd name="T33" fmla="*/ 0 h 324"/>
                    <a:gd name="T34" fmla="*/ 0 w 213"/>
                    <a:gd name="T35" fmla="*/ 0 h 324"/>
                    <a:gd name="T36" fmla="*/ 0 w 213"/>
                    <a:gd name="T37" fmla="*/ 154 h 324"/>
                    <a:gd name="T38" fmla="*/ 38 w 213"/>
                    <a:gd name="T39" fmla="*/ 154 h 324"/>
                    <a:gd name="T40" fmla="*/ 38 w 213"/>
                    <a:gd name="T41" fmla="*/ 5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 h="324">
                      <a:moveTo>
                        <a:pt x="38" y="59"/>
                      </a:moveTo>
                      <a:lnTo>
                        <a:pt x="50" y="59"/>
                      </a:lnTo>
                      <a:lnTo>
                        <a:pt x="50" y="166"/>
                      </a:lnTo>
                      <a:lnTo>
                        <a:pt x="50" y="166"/>
                      </a:lnTo>
                      <a:lnTo>
                        <a:pt x="50" y="324"/>
                      </a:lnTo>
                      <a:lnTo>
                        <a:pt x="100" y="324"/>
                      </a:lnTo>
                      <a:lnTo>
                        <a:pt x="100" y="154"/>
                      </a:lnTo>
                      <a:lnTo>
                        <a:pt x="116" y="154"/>
                      </a:lnTo>
                      <a:lnTo>
                        <a:pt x="116" y="324"/>
                      </a:lnTo>
                      <a:lnTo>
                        <a:pt x="166" y="324"/>
                      </a:lnTo>
                      <a:lnTo>
                        <a:pt x="166" y="154"/>
                      </a:lnTo>
                      <a:lnTo>
                        <a:pt x="166" y="154"/>
                      </a:lnTo>
                      <a:lnTo>
                        <a:pt x="166" y="59"/>
                      </a:lnTo>
                      <a:lnTo>
                        <a:pt x="178" y="59"/>
                      </a:lnTo>
                      <a:lnTo>
                        <a:pt x="178" y="154"/>
                      </a:lnTo>
                      <a:lnTo>
                        <a:pt x="213" y="154"/>
                      </a:lnTo>
                      <a:lnTo>
                        <a:pt x="213" y="0"/>
                      </a:lnTo>
                      <a:lnTo>
                        <a:pt x="0" y="0"/>
                      </a:lnTo>
                      <a:lnTo>
                        <a:pt x="0" y="154"/>
                      </a:lnTo>
                      <a:lnTo>
                        <a:pt x="38" y="154"/>
                      </a:lnTo>
                      <a:lnTo>
                        <a:pt x="3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79" name="Oval 262"/>
                <p:cNvSpPr>
                  <a:spLocks noChangeArrowheads="1"/>
                </p:cNvSpPr>
                <p:nvPr/>
              </p:nvSpPr>
              <p:spPr bwMode="auto">
                <a:xfrm>
                  <a:off x="3175000" y="2185988"/>
                  <a:ext cx="139700"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80" name="Freeform 263"/>
                <p:cNvSpPr/>
                <p:nvPr/>
              </p:nvSpPr>
              <p:spPr bwMode="auto">
                <a:xfrm>
                  <a:off x="3051175" y="2351088"/>
                  <a:ext cx="387350" cy="514350"/>
                </a:xfrm>
                <a:custGeom>
                  <a:avLst/>
                  <a:gdLst>
                    <a:gd name="T0" fmla="*/ 210 w 244"/>
                    <a:gd name="T1" fmla="*/ 154 h 324"/>
                    <a:gd name="T2" fmla="*/ 244 w 244"/>
                    <a:gd name="T3" fmla="*/ 154 h 324"/>
                    <a:gd name="T4" fmla="*/ 201 w 244"/>
                    <a:gd name="T5" fmla="*/ 0 h 324"/>
                    <a:gd name="T6" fmla="*/ 45 w 244"/>
                    <a:gd name="T7" fmla="*/ 0 h 324"/>
                    <a:gd name="T8" fmla="*/ 0 w 244"/>
                    <a:gd name="T9" fmla="*/ 154 h 324"/>
                    <a:gd name="T10" fmla="*/ 35 w 244"/>
                    <a:gd name="T11" fmla="*/ 154 h 324"/>
                    <a:gd name="T12" fmla="*/ 62 w 244"/>
                    <a:gd name="T13" fmla="*/ 59 h 324"/>
                    <a:gd name="T14" fmla="*/ 71 w 244"/>
                    <a:gd name="T15" fmla="*/ 59 h 324"/>
                    <a:gd name="T16" fmla="*/ 26 w 244"/>
                    <a:gd name="T17" fmla="*/ 232 h 324"/>
                    <a:gd name="T18" fmla="*/ 64 w 244"/>
                    <a:gd name="T19" fmla="*/ 232 h 324"/>
                    <a:gd name="T20" fmla="*/ 64 w 244"/>
                    <a:gd name="T21" fmla="*/ 324 h 324"/>
                    <a:gd name="T22" fmla="*/ 114 w 244"/>
                    <a:gd name="T23" fmla="*/ 324 h 324"/>
                    <a:gd name="T24" fmla="*/ 114 w 244"/>
                    <a:gd name="T25" fmla="*/ 232 h 324"/>
                    <a:gd name="T26" fmla="*/ 130 w 244"/>
                    <a:gd name="T27" fmla="*/ 232 h 324"/>
                    <a:gd name="T28" fmla="*/ 130 w 244"/>
                    <a:gd name="T29" fmla="*/ 324 h 324"/>
                    <a:gd name="T30" fmla="*/ 180 w 244"/>
                    <a:gd name="T31" fmla="*/ 324 h 324"/>
                    <a:gd name="T32" fmla="*/ 180 w 244"/>
                    <a:gd name="T33" fmla="*/ 232 h 324"/>
                    <a:gd name="T34" fmla="*/ 218 w 244"/>
                    <a:gd name="T35" fmla="*/ 232 h 324"/>
                    <a:gd name="T36" fmla="*/ 170 w 244"/>
                    <a:gd name="T37" fmla="*/ 62 h 324"/>
                    <a:gd name="T38" fmla="*/ 182 w 244"/>
                    <a:gd name="T39" fmla="*/ 62 h 324"/>
                    <a:gd name="T40" fmla="*/ 210 w 244"/>
                    <a:gd name="T41" fmla="*/ 1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4" h="324">
                      <a:moveTo>
                        <a:pt x="210" y="154"/>
                      </a:moveTo>
                      <a:lnTo>
                        <a:pt x="244" y="154"/>
                      </a:lnTo>
                      <a:lnTo>
                        <a:pt x="201" y="0"/>
                      </a:lnTo>
                      <a:lnTo>
                        <a:pt x="45" y="0"/>
                      </a:lnTo>
                      <a:lnTo>
                        <a:pt x="0" y="154"/>
                      </a:lnTo>
                      <a:lnTo>
                        <a:pt x="35" y="154"/>
                      </a:lnTo>
                      <a:lnTo>
                        <a:pt x="62" y="59"/>
                      </a:lnTo>
                      <a:lnTo>
                        <a:pt x="71" y="59"/>
                      </a:lnTo>
                      <a:lnTo>
                        <a:pt x="26" y="232"/>
                      </a:lnTo>
                      <a:lnTo>
                        <a:pt x="64" y="232"/>
                      </a:lnTo>
                      <a:lnTo>
                        <a:pt x="64" y="324"/>
                      </a:lnTo>
                      <a:lnTo>
                        <a:pt x="114" y="324"/>
                      </a:lnTo>
                      <a:lnTo>
                        <a:pt x="114" y="232"/>
                      </a:lnTo>
                      <a:lnTo>
                        <a:pt x="130" y="232"/>
                      </a:lnTo>
                      <a:lnTo>
                        <a:pt x="130" y="324"/>
                      </a:lnTo>
                      <a:lnTo>
                        <a:pt x="180" y="324"/>
                      </a:lnTo>
                      <a:lnTo>
                        <a:pt x="180" y="232"/>
                      </a:lnTo>
                      <a:lnTo>
                        <a:pt x="218" y="232"/>
                      </a:lnTo>
                      <a:lnTo>
                        <a:pt x="170" y="62"/>
                      </a:lnTo>
                      <a:lnTo>
                        <a:pt x="182" y="62"/>
                      </a:lnTo>
                      <a:lnTo>
                        <a:pt x="21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81" name="Freeform 264"/>
                <p:cNvSpPr>
                  <a:spLocks noEditPoints="1"/>
                </p:cNvSpPr>
                <p:nvPr/>
              </p:nvSpPr>
              <p:spPr bwMode="auto">
                <a:xfrm>
                  <a:off x="4478338" y="1476375"/>
                  <a:ext cx="727075" cy="731838"/>
                </a:xfrm>
                <a:custGeom>
                  <a:avLst/>
                  <a:gdLst>
                    <a:gd name="T0" fmla="*/ 146 w 194"/>
                    <a:gd name="T1" fmla="*/ 182 h 195"/>
                    <a:gd name="T2" fmla="*/ 182 w 194"/>
                    <a:gd name="T3" fmla="*/ 146 h 195"/>
                    <a:gd name="T4" fmla="*/ 193 w 194"/>
                    <a:gd name="T5" fmla="*/ 117 h 195"/>
                    <a:gd name="T6" fmla="*/ 193 w 194"/>
                    <a:gd name="T7" fmla="*/ 78 h 195"/>
                    <a:gd name="T8" fmla="*/ 182 w 194"/>
                    <a:gd name="T9" fmla="*/ 49 h 195"/>
                    <a:gd name="T10" fmla="*/ 146 w 194"/>
                    <a:gd name="T11" fmla="*/ 13 h 195"/>
                    <a:gd name="T12" fmla="*/ 133 w 194"/>
                    <a:gd name="T13" fmla="*/ 7 h 195"/>
                    <a:gd name="T14" fmla="*/ 104 w 194"/>
                    <a:gd name="T15" fmla="*/ 0 h 195"/>
                    <a:gd name="T16" fmla="*/ 108 w 194"/>
                    <a:gd name="T17" fmla="*/ 10 h 195"/>
                    <a:gd name="T18" fmla="*/ 120 w 194"/>
                    <a:gd name="T19" fmla="*/ 10 h 195"/>
                    <a:gd name="T20" fmla="*/ 131 w 194"/>
                    <a:gd name="T21" fmla="*/ 13 h 195"/>
                    <a:gd name="T22" fmla="*/ 128 w 194"/>
                    <a:gd name="T23" fmla="*/ 15 h 195"/>
                    <a:gd name="T24" fmla="*/ 113 w 194"/>
                    <a:gd name="T25" fmla="*/ 21 h 195"/>
                    <a:gd name="T26" fmla="*/ 115 w 194"/>
                    <a:gd name="T27" fmla="*/ 31 h 195"/>
                    <a:gd name="T28" fmla="*/ 124 w 194"/>
                    <a:gd name="T29" fmla="*/ 37 h 195"/>
                    <a:gd name="T30" fmla="*/ 138 w 194"/>
                    <a:gd name="T31" fmla="*/ 19 h 195"/>
                    <a:gd name="T32" fmla="*/ 148 w 194"/>
                    <a:gd name="T33" fmla="*/ 23 h 195"/>
                    <a:gd name="T34" fmla="*/ 156 w 194"/>
                    <a:gd name="T35" fmla="*/ 27 h 195"/>
                    <a:gd name="T36" fmla="*/ 160 w 194"/>
                    <a:gd name="T37" fmla="*/ 40 h 195"/>
                    <a:gd name="T38" fmla="*/ 157 w 194"/>
                    <a:gd name="T39" fmla="*/ 47 h 195"/>
                    <a:gd name="T40" fmla="*/ 152 w 194"/>
                    <a:gd name="T41" fmla="*/ 42 h 195"/>
                    <a:gd name="T42" fmla="*/ 140 w 194"/>
                    <a:gd name="T43" fmla="*/ 43 h 195"/>
                    <a:gd name="T44" fmla="*/ 149 w 194"/>
                    <a:gd name="T45" fmla="*/ 48 h 195"/>
                    <a:gd name="T46" fmla="*/ 128 w 194"/>
                    <a:gd name="T47" fmla="*/ 56 h 195"/>
                    <a:gd name="T48" fmla="*/ 118 w 194"/>
                    <a:gd name="T49" fmla="*/ 63 h 195"/>
                    <a:gd name="T50" fmla="*/ 105 w 194"/>
                    <a:gd name="T51" fmla="*/ 75 h 195"/>
                    <a:gd name="T52" fmla="*/ 112 w 194"/>
                    <a:gd name="T53" fmla="*/ 115 h 195"/>
                    <a:gd name="T54" fmla="*/ 123 w 194"/>
                    <a:gd name="T55" fmla="*/ 118 h 195"/>
                    <a:gd name="T56" fmla="*/ 134 w 194"/>
                    <a:gd name="T57" fmla="*/ 122 h 195"/>
                    <a:gd name="T58" fmla="*/ 152 w 194"/>
                    <a:gd name="T59" fmla="*/ 131 h 195"/>
                    <a:gd name="T60" fmla="*/ 162 w 194"/>
                    <a:gd name="T61" fmla="*/ 141 h 195"/>
                    <a:gd name="T62" fmla="*/ 176 w 194"/>
                    <a:gd name="T63" fmla="*/ 146 h 195"/>
                    <a:gd name="T64" fmla="*/ 111 w 194"/>
                    <a:gd name="T65" fmla="*/ 170 h 195"/>
                    <a:gd name="T66" fmla="*/ 1 w 194"/>
                    <a:gd name="T67" fmla="*/ 83 h 195"/>
                    <a:gd name="T68" fmla="*/ 3 w 194"/>
                    <a:gd name="T69" fmla="*/ 122 h 195"/>
                    <a:gd name="T70" fmla="*/ 21 w 194"/>
                    <a:gd name="T71" fmla="*/ 157 h 195"/>
                    <a:gd name="T72" fmla="*/ 62 w 194"/>
                    <a:gd name="T73" fmla="*/ 188 h 195"/>
                    <a:gd name="T74" fmla="*/ 99 w 194"/>
                    <a:gd name="T75" fmla="*/ 155 h 195"/>
                    <a:gd name="T76" fmla="*/ 96 w 194"/>
                    <a:gd name="T77" fmla="*/ 139 h 195"/>
                    <a:gd name="T78" fmla="*/ 101 w 194"/>
                    <a:gd name="T79" fmla="*/ 124 h 195"/>
                    <a:gd name="T80" fmla="*/ 89 w 194"/>
                    <a:gd name="T81" fmla="*/ 120 h 195"/>
                    <a:gd name="T82" fmla="*/ 76 w 194"/>
                    <a:gd name="T83" fmla="*/ 112 h 195"/>
                    <a:gd name="T84" fmla="*/ 56 w 194"/>
                    <a:gd name="T85" fmla="*/ 103 h 195"/>
                    <a:gd name="T86" fmla="*/ 47 w 194"/>
                    <a:gd name="T87" fmla="*/ 87 h 195"/>
                    <a:gd name="T88" fmla="*/ 42 w 194"/>
                    <a:gd name="T89" fmla="*/ 85 h 195"/>
                    <a:gd name="T90" fmla="*/ 42 w 194"/>
                    <a:gd name="T91" fmla="*/ 88 h 195"/>
                    <a:gd name="T92" fmla="*/ 35 w 194"/>
                    <a:gd name="T93" fmla="*/ 72 h 195"/>
                    <a:gd name="T94" fmla="*/ 35 w 194"/>
                    <a:gd name="T95" fmla="*/ 56 h 195"/>
                    <a:gd name="T96" fmla="*/ 43 w 194"/>
                    <a:gd name="T97" fmla="*/ 38 h 195"/>
                    <a:gd name="T98" fmla="*/ 41 w 194"/>
                    <a:gd name="T99" fmla="*/ 28 h 195"/>
                    <a:gd name="T100" fmla="*/ 87 w 194"/>
                    <a:gd name="T101" fmla="*/ 7 h 195"/>
                    <a:gd name="T102" fmla="*/ 104 w 194"/>
                    <a:gd name="T103" fmla="*/ 0 h 195"/>
                    <a:gd name="T104" fmla="*/ 60 w 194"/>
                    <a:gd name="T105" fmla="*/ 7 h 195"/>
                    <a:gd name="T106" fmla="*/ 28 w 194"/>
                    <a:gd name="T107" fmla="*/ 29 h 195"/>
                    <a:gd name="T108" fmla="*/ 7 w 194"/>
                    <a:gd name="T109" fmla="*/ 62 h 195"/>
                    <a:gd name="T110" fmla="*/ 103 w 194"/>
                    <a:gd name="T111" fmla="*/ 122 h 195"/>
                    <a:gd name="T112" fmla="*/ 90 w 194"/>
                    <a:gd name="T113" fmla="*/ 108 h 195"/>
                    <a:gd name="T114" fmla="*/ 86 w 194"/>
                    <a:gd name="T115" fmla="*/ 99 h 195"/>
                    <a:gd name="T116" fmla="*/ 69 w 194"/>
                    <a:gd name="T117" fmla="*/ 102 h 195"/>
                    <a:gd name="T118" fmla="*/ 78 w 194"/>
                    <a:gd name="T119" fmla="*/ 81 h 195"/>
                    <a:gd name="T120" fmla="*/ 96 w 194"/>
                    <a:gd name="T121" fmla="*/ 81 h 195"/>
                    <a:gd name="T122" fmla="*/ 101 w 194"/>
                    <a:gd name="T123" fmla="*/ 8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 h="195">
                      <a:moveTo>
                        <a:pt x="104" y="194"/>
                      </a:moveTo>
                      <a:cubicBezTo>
                        <a:pt x="109" y="194"/>
                        <a:pt x="114" y="193"/>
                        <a:pt x="119" y="192"/>
                      </a:cubicBezTo>
                      <a:cubicBezTo>
                        <a:pt x="122" y="191"/>
                        <a:pt x="125" y="191"/>
                        <a:pt x="128" y="190"/>
                      </a:cubicBezTo>
                      <a:cubicBezTo>
                        <a:pt x="130" y="189"/>
                        <a:pt x="131" y="188"/>
                        <a:pt x="133" y="188"/>
                      </a:cubicBezTo>
                      <a:cubicBezTo>
                        <a:pt x="136" y="187"/>
                        <a:pt x="139" y="185"/>
                        <a:pt x="141" y="184"/>
                      </a:cubicBezTo>
                      <a:cubicBezTo>
                        <a:pt x="143" y="183"/>
                        <a:pt x="144" y="183"/>
                        <a:pt x="146" y="182"/>
                      </a:cubicBezTo>
                      <a:cubicBezTo>
                        <a:pt x="152" y="178"/>
                        <a:pt x="157" y="174"/>
                        <a:pt x="163" y="169"/>
                      </a:cubicBezTo>
                      <a:cubicBezTo>
                        <a:pt x="164" y="168"/>
                        <a:pt x="165" y="167"/>
                        <a:pt x="166" y="166"/>
                      </a:cubicBezTo>
                      <a:cubicBezTo>
                        <a:pt x="167" y="165"/>
                        <a:pt x="168" y="164"/>
                        <a:pt x="169" y="163"/>
                      </a:cubicBezTo>
                      <a:cubicBezTo>
                        <a:pt x="171" y="161"/>
                        <a:pt x="172" y="159"/>
                        <a:pt x="174" y="157"/>
                      </a:cubicBezTo>
                      <a:cubicBezTo>
                        <a:pt x="176" y="155"/>
                        <a:pt x="178" y="151"/>
                        <a:pt x="180" y="148"/>
                      </a:cubicBezTo>
                      <a:cubicBezTo>
                        <a:pt x="181" y="147"/>
                        <a:pt x="181" y="147"/>
                        <a:pt x="182" y="146"/>
                      </a:cubicBezTo>
                      <a:cubicBezTo>
                        <a:pt x="182" y="144"/>
                        <a:pt x="183" y="143"/>
                        <a:pt x="184" y="142"/>
                      </a:cubicBezTo>
                      <a:cubicBezTo>
                        <a:pt x="184" y="141"/>
                        <a:pt x="185" y="140"/>
                        <a:pt x="185" y="140"/>
                      </a:cubicBezTo>
                      <a:cubicBezTo>
                        <a:pt x="186" y="138"/>
                        <a:pt x="186" y="137"/>
                        <a:pt x="187" y="135"/>
                      </a:cubicBezTo>
                      <a:cubicBezTo>
                        <a:pt x="187" y="134"/>
                        <a:pt x="188" y="132"/>
                        <a:pt x="189" y="131"/>
                      </a:cubicBezTo>
                      <a:cubicBezTo>
                        <a:pt x="190" y="128"/>
                        <a:pt x="191" y="125"/>
                        <a:pt x="191" y="122"/>
                      </a:cubicBezTo>
                      <a:cubicBezTo>
                        <a:pt x="192" y="120"/>
                        <a:pt x="192" y="119"/>
                        <a:pt x="193" y="117"/>
                      </a:cubicBezTo>
                      <a:cubicBezTo>
                        <a:pt x="193" y="115"/>
                        <a:pt x="193" y="114"/>
                        <a:pt x="193" y="112"/>
                      </a:cubicBezTo>
                      <a:cubicBezTo>
                        <a:pt x="194" y="111"/>
                        <a:pt x="194" y="109"/>
                        <a:pt x="194" y="107"/>
                      </a:cubicBezTo>
                      <a:cubicBezTo>
                        <a:pt x="194" y="104"/>
                        <a:pt x="194" y="101"/>
                        <a:pt x="194" y="97"/>
                      </a:cubicBezTo>
                      <a:cubicBezTo>
                        <a:pt x="194" y="94"/>
                        <a:pt x="194" y="91"/>
                        <a:pt x="194" y="87"/>
                      </a:cubicBezTo>
                      <a:cubicBezTo>
                        <a:pt x="194" y="86"/>
                        <a:pt x="194" y="84"/>
                        <a:pt x="193" y="83"/>
                      </a:cubicBezTo>
                      <a:cubicBezTo>
                        <a:pt x="193" y="81"/>
                        <a:pt x="193" y="79"/>
                        <a:pt x="193" y="78"/>
                      </a:cubicBezTo>
                      <a:cubicBezTo>
                        <a:pt x="192" y="76"/>
                        <a:pt x="192" y="75"/>
                        <a:pt x="191" y="73"/>
                      </a:cubicBezTo>
                      <a:cubicBezTo>
                        <a:pt x="191" y="70"/>
                        <a:pt x="190" y="67"/>
                        <a:pt x="189" y="64"/>
                      </a:cubicBezTo>
                      <a:cubicBezTo>
                        <a:pt x="188" y="63"/>
                        <a:pt x="188" y="62"/>
                        <a:pt x="188" y="62"/>
                      </a:cubicBezTo>
                      <a:cubicBezTo>
                        <a:pt x="187" y="59"/>
                        <a:pt x="186" y="57"/>
                        <a:pt x="185" y="55"/>
                      </a:cubicBezTo>
                      <a:cubicBezTo>
                        <a:pt x="185" y="54"/>
                        <a:pt x="184" y="54"/>
                        <a:pt x="184" y="53"/>
                      </a:cubicBezTo>
                      <a:cubicBezTo>
                        <a:pt x="183" y="52"/>
                        <a:pt x="182" y="50"/>
                        <a:pt x="182" y="49"/>
                      </a:cubicBezTo>
                      <a:cubicBezTo>
                        <a:pt x="179" y="45"/>
                        <a:pt x="177" y="41"/>
                        <a:pt x="174" y="37"/>
                      </a:cubicBezTo>
                      <a:cubicBezTo>
                        <a:pt x="172" y="35"/>
                        <a:pt x="171" y="34"/>
                        <a:pt x="169" y="32"/>
                      </a:cubicBezTo>
                      <a:cubicBezTo>
                        <a:pt x="168" y="31"/>
                        <a:pt x="167" y="30"/>
                        <a:pt x="166" y="29"/>
                      </a:cubicBezTo>
                      <a:cubicBezTo>
                        <a:pt x="165" y="27"/>
                        <a:pt x="164" y="26"/>
                        <a:pt x="163" y="25"/>
                      </a:cubicBezTo>
                      <a:cubicBezTo>
                        <a:pt x="160" y="23"/>
                        <a:pt x="158" y="21"/>
                        <a:pt x="156" y="20"/>
                      </a:cubicBezTo>
                      <a:cubicBezTo>
                        <a:pt x="152" y="17"/>
                        <a:pt x="149" y="15"/>
                        <a:pt x="146" y="13"/>
                      </a:cubicBezTo>
                      <a:cubicBezTo>
                        <a:pt x="144" y="12"/>
                        <a:pt x="143" y="11"/>
                        <a:pt x="141" y="11"/>
                      </a:cubicBezTo>
                      <a:cubicBezTo>
                        <a:pt x="141" y="10"/>
                        <a:pt x="140" y="10"/>
                        <a:pt x="140" y="10"/>
                      </a:cubicBezTo>
                      <a:cubicBezTo>
                        <a:pt x="139" y="9"/>
                        <a:pt x="138" y="9"/>
                        <a:pt x="137" y="9"/>
                      </a:cubicBezTo>
                      <a:cubicBezTo>
                        <a:pt x="137" y="9"/>
                        <a:pt x="137" y="8"/>
                        <a:pt x="136" y="8"/>
                      </a:cubicBezTo>
                      <a:cubicBezTo>
                        <a:pt x="135" y="8"/>
                        <a:pt x="134" y="7"/>
                        <a:pt x="133" y="7"/>
                      </a:cubicBezTo>
                      <a:cubicBezTo>
                        <a:pt x="133" y="7"/>
                        <a:pt x="133" y="7"/>
                        <a:pt x="133" y="7"/>
                      </a:cubicBezTo>
                      <a:cubicBezTo>
                        <a:pt x="132" y="6"/>
                        <a:pt x="130" y="6"/>
                        <a:pt x="129" y="5"/>
                      </a:cubicBezTo>
                      <a:cubicBezTo>
                        <a:pt x="129" y="5"/>
                        <a:pt x="129" y="5"/>
                        <a:pt x="128" y="5"/>
                      </a:cubicBezTo>
                      <a:cubicBezTo>
                        <a:pt x="126" y="4"/>
                        <a:pt x="123" y="3"/>
                        <a:pt x="120" y="3"/>
                      </a:cubicBezTo>
                      <a:cubicBezTo>
                        <a:pt x="119" y="2"/>
                        <a:pt x="118" y="2"/>
                        <a:pt x="117" y="2"/>
                      </a:cubicBezTo>
                      <a:cubicBezTo>
                        <a:pt x="116" y="2"/>
                        <a:pt x="115" y="2"/>
                        <a:pt x="115" y="2"/>
                      </a:cubicBezTo>
                      <a:cubicBezTo>
                        <a:pt x="111" y="1"/>
                        <a:pt x="108" y="1"/>
                        <a:pt x="104" y="0"/>
                      </a:cubicBezTo>
                      <a:cubicBezTo>
                        <a:pt x="104" y="6"/>
                        <a:pt x="104" y="6"/>
                        <a:pt x="104" y="6"/>
                      </a:cubicBezTo>
                      <a:cubicBezTo>
                        <a:pt x="108" y="6"/>
                        <a:pt x="112" y="6"/>
                        <a:pt x="116" y="7"/>
                      </a:cubicBezTo>
                      <a:cubicBezTo>
                        <a:pt x="115" y="8"/>
                        <a:pt x="115" y="7"/>
                        <a:pt x="114" y="8"/>
                      </a:cubicBezTo>
                      <a:cubicBezTo>
                        <a:pt x="113" y="8"/>
                        <a:pt x="113" y="9"/>
                        <a:pt x="112" y="9"/>
                      </a:cubicBezTo>
                      <a:cubicBezTo>
                        <a:pt x="110" y="9"/>
                        <a:pt x="109" y="8"/>
                        <a:pt x="107" y="8"/>
                      </a:cubicBezTo>
                      <a:cubicBezTo>
                        <a:pt x="107" y="9"/>
                        <a:pt x="108" y="10"/>
                        <a:pt x="108" y="10"/>
                      </a:cubicBezTo>
                      <a:cubicBezTo>
                        <a:pt x="110" y="11"/>
                        <a:pt x="111" y="10"/>
                        <a:pt x="113" y="10"/>
                      </a:cubicBezTo>
                      <a:cubicBezTo>
                        <a:pt x="114" y="10"/>
                        <a:pt x="116" y="11"/>
                        <a:pt x="116" y="10"/>
                      </a:cubicBezTo>
                      <a:cubicBezTo>
                        <a:pt x="117" y="10"/>
                        <a:pt x="117" y="9"/>
                        <a:pt x="117" y="8"/>
                      </a:cubicBezTo>
                      <a:cubicBezTo>
                        <a:pt x="118" y="8"/>
                        <a:pt x="118" y="8"/>
                        <a:pt x="118" y="8"/>
                      </a:cubicBezTo>
                      <a:cubicBezTo>
                        <a:pt x="119" y="8"/>
                        <a:pt x="120" y="8"/>
                        <a:pt x="121" y="9"/>
                      </a:cubicBezTo>
                      <a:cubicBezTo>
                        <a:pt x="121" y="9"/>
                        <a:pt x="120" y="9"/>
                        <a:pt x="120" y="10"/>
                      </a:cubicBezTo>
                      <a:cubicBezTo>
                        <a:pt x="121" y="10"/>
                        <a:pt x="123" y="10"/>
                        <a:pt x="123" y="9"/>
                      </a:cubicBezTo>
                      <a:cubicBezTo>
                        <a:pt x="123" y="9"/>
                        <a:pt x="124" y="9"/>
                        <a:pt x="124" y="9"/>
                      </a:cubicBezTo>
                      <a:cubicBezTo>
                        <a:pt x="125" y="10"/>
                        <a:pt x="127" y="10"/>
                        <a:pt x="128" y="11"/>
                      </a:cubicBezTo>
                      <a:cubicBezTo>
                        <a:pt x="130" y="11"/>
                        <a:pt x="132" y="12"/>
                        <a:pt x="134" y="13"/>
                      </a:cubicBezTo>
                      <a:cubicBezTo>
                        <a:pt x="134" y="13"/>
                        <a:pt x="134" y="14"/>
                        <a:pt x="133" y="14"/>
                      </a:cubicBezTo>
                      <a:cubicBezTo>
                        <a:pt x="132" y="14"/>
                        <a:pt x="132" y="12"/>
                        <a:pt x="131" y="13"/>
                      </a:cubicBezTo>
                      <a:cubicBezTo>
                        <a:pt x="131" y="14"/>
                        <a:pt x="132" y="14"/>
                        <a:pt x="133" y="15"/>
                      </a:cubicBezTo>
                      <a:cubicBezTo>
                        <a:pt x="134" y="16"/>
                        <a:pt x="135" y="16"/>
                        <a:pt x="135" y="17"/>
                      </a:cubicBezTo>
                      <a:cubicBezTo>
                        <a:pt x="134" y="19"/>
                        <a:pt x="133" y="17"/>
                        <a:pt x="132" y="17"/>
                      </a:cubicBezTo>
                      <a:cubicBezTo>
                        <a:pt x="130" y="17"/>
                        <a:pt x="128" y="20"/>
                        <a:pt x="127" y="18"/>
                      </a:cubicBezTo>
                      <a:cubicBezTo>
                        <a:pt x="127" y="16"/>
                        <a:pt x="128" y="16"/>
                        <a:pt x="129" y="15"/>
                      </a:cubicBezTo>
                      <a:cubicBezTo>
                        <a:pt x="128" y="15"/>
                        <a:pt x="128" y="15"/>
                        <a:pt x="128" y="15"/>
                      </a:cubicBezTo>
                      <a:cubicBezTo>
                        <a:pt x="127" y="15"/>
                        <a:pt x="127" y="16"/>
                        <a:pt x="126" y="16"/>
                      </a:cubicBezTo>
                      <a:cubicBezTo>
                        <a:pt x="126" y="16"/>
                        <a:pt x="125" y="17"/>
                        <a:pt x="124" y="17"/>
                      </a:cubicBezTo>
                      <a:cubicBezTo>
                        <a:pt x="123" y="17"/>
                        <a:pt x="123" y="17"/>
                        <a:pt x="122" y="17"/>
                      </a:cubicBezTo>
                      <a:cubicBezTo>
                        <a:pt x="121" y="17"/>
                        <a:pt x="120" y="18"/>
                        <a:pt x="119" y="19"/>
                      </a:cubicBezTo>
                      <a:cubicBezTo>
                        <a:pt x="118" y="19"/>
                        <a:pt x="118" y="19"/>
                        <a:pt x="117" y="19"/>
                      </a:cubicBezTo>
                      <a:cubicBezTo>
                        <a:pt x="116" y="20"/>
                        <a:pt x="114" y="20"/>
                        <a:pt x="113" y="21"/>
                      </a:cubicBezTo>
                      <a:cubicBezTo>
                        <a:pt x="112" y="22"/>
                        <a:pt x="110" y="23"/>
                        <a:pt x="109" y="23"/>
                      </a:cubicBezTo>
                      <a:cubicBezTo>
                        <a:pt x="109" y="24"/>
                        <a:pt x="108" y="25"/>
                        <a:pt x="108" y="25"/>
                      </a:cubicBezTo>
                      <a:cubicBezTo>
                        <a:pt x="108" y="26"/>
                        <a:pt x="109" y="26"/>
                        <a:pt x="109" y="27"/>
                      </a:cubicBezTo>
                      <a:cubicBezTo>
                        <a:pt x="109" y="27"/>
                        <a:pt x="108" y="28"/>
                        <a:pt x="109" y="29"/>
                      </a:cubicBezTo>
                      <a:cubicBezTo>
                        <a:pt x="109" y="29"/>
                        <a:pt x="110" y="29"/>
                        <a:pt x="111" y="29"/>
                      </a:cubicBezTo>
                      <a:cubicBezTo>
                        <a:pt x="113" y="29"/>
                        <a:pt x="114" y="30"/>
                        <a:pt x="115" y="31"/>
                      </a:cubicBezTo>
                      <a:cubicBezTo>
                        <a:pt x="116" y="32"/>
                        <a:pt x="117" y="32"/>
                        <a:pt x="118" y="32"/>
                      </a:cubicBezTo>
                      <a:cubicBezTo>
                        <a:pt x="120" y="32"/>
                        <a:pt x="121" y="32"/>
                        <a:pt x="121" y="33"/>
                      </a:cubicBezTo>
                      <a:cubicBezTo>
                        <a:pt x="122" y="34"/>
                        <a:pt x="120" y="35"/>
                        <a:pt x="120" y="35"/>
                      </a:cubicBezTo>
                      <a:cubicBezTo>
                        <a:pt x="121" y="36"/>
                        <a:pt x="119" y="37"/>
                        <a:pt x="119" y="38"/>
                      </a:cubicBezTo>
                      <a:cubicBezTo>
                        <a:pt x="119" y="38"/>
                        <a:pt x="120" y="39"/>
                        <a:pt x="121" y="40"/>
                      </a:cubicBezTo>
                      <a:cubicBezTo>
                        <a:pt x="122" y="40"/>
                        <a:pt x="124" y="38"/>
                        <a:pt x="124" y="37"/>
                      </a:cubicBezTo>
                      <a:cubicBezTo>
                        <a:pt x="125" y="36"/>
                        <a:pt x="124" y="34"/>
                        <a:pt x="125" y="34"/>
                      </a:cubicBezTo>
                      <a:cubicBezTo>
                        <a:pt x="130" y="34"/>
                        <a:pt x="134" y="31"/>
                        <a:pt x="134" y="26"/>
                      </a:cubicBezTo>
                      <a:cubicBezTo>
                        <a:pt x="134" y="26"/>
                        <a:pt x="134" y="25"/>
                        <a:pt x="134" y="25"/>
                      </a:cubicBezTo>
                      <a:cubicBezTo>
                        <a:pt x="134" y="24"/>
                        <a:pt x="135" y="23"/>
                        <a:pt x="135" y="22"/>
                      </a:cubicBezTo>
                      <a:cubicBezTo>
                        <a:pt x="136" y="22"/>
                        <a:pt x="136" y="22"/>
                        <a:pt x="136" y="21"/>
                      </a:cubicBezTo>
                      <a:cubicBezTo>
                        <a:pt x="137" y="20"/>
                        <a:pt x="137" y="20"/>
                        <a:pt x="138" y="19"/>
                      </a:cubicBezTo>
                      <a:cubicBezTo>
                        <a:pt x="138" y="19"/>
                        <a:pt x="138" y="19"/>
                        <a:pt x="138" y="19"/>
                      </a:cubicBezTo>
                      <a:cubicBezTo>
                        <a:pt x="138" y="19"/>
                        <a:pt x="139" y="19"/>
                        <a:pt x="139" y="19"/>
                      </a:cubicBezTo>
                      <a:cubicBezTo>
                        <a:pt x="140" y="20"/>
                        <a:pt x="141" y="20"/>
                        <a:pt x="142" y="20"/>
                      </a:cubicBezTo>
                      <a:cubicBezTo>
                        <a:pt x="142" y="20"/>
                        <a:pt x="143" y="20"/>
                        <a:pt x="144" y="20"/>
                      </a:cubicBezTo>
                      <a:cubicBezTo>
                        <a:pt x="145" y="20"/>
                        <a:pt x="145" y="21"/>
                        <a:pt x="146" y="22"/>
                      </a:cubicBezTo>
                      <a:cubicBezTo>
                        <a:pt x="147" y="22"/>
                        <a:pt x="147" y="22"/>
                        <a:pt x="148" y="23"/>
                      </a:cubicBezTo>
                      <a:cubicBezTo>
                        <a:pt x="147" y="24"/>
                        <a:pt x="147" y="24"/>
                        <a:pt x="147" y="25"/>
                      </a:cubicBezTo>
                      <a:cubicBezTo>
                        <a:pt x="147" y="25"/>
                        <a:pt x="147" y="25"/>
                        <a:pt x="147" y="25"/>
                      </a:cubicBezTo>
                      <a:cubicBezTo>
                        <a:pt x="147" y="26"/>
                        <a:pt x="148" y="27"/>
                        <a:pt x="148" y="27"/>
                      </a:cubicBezTo>
                      <a:cubicBezTo>
                        <a:pt x="149" y="27"/>
                        <a:pt x="150" y="26"/>
                        <a:pt x="151" y="26"/>
                      </a:cubicBezTo>
                      <a:cubicBezTo>
                        <a:pt x="152" y="26"/>
                        <a:pt x="152" y="25"/>
                        <a:pt x="153" y="24"/>
                      </a:cubicBezTo>
                      <a:cubicBezTo>
                        <a:pt x="154" y="25"/>
                        <a:pt x="155" y="26"/>
                        <a:pt x="156" y="27"/>
                      </a:cubicBezTo>
                      <a:cubicBezTo>
                        <a:pt x="156" y="27"/>
                        <a:pt x="156" y="28"/>
                        <a:pt x="156" y="28"/>
                      </a:cubicBezTo>
                      <a:cubicBezTo>
                        <a:pt x="157" y="29"/>
                        <a:pt x="156" y="30"/>
                        <a:pt x="156" y="31"/>
                      </a:cubicBezTo>
                      <a:cubicBezTo>
                        <a:pt x="156" y="33"/>
                        <a:pt x="159" y="32"/>
                        <a:pt x="160" y="33"/>
                      </a:cubicBezTo>
                      <a:cubicBezTo>
                        <a:pt x="160" y="34"/>
                        <a:pt x="160" y="34"/>
                        <a:pt x="160" y="35"/>
                      </a:cubicBezTo>
                      <a:cubicBezTo>
                        <a:pt x="161" y="35"/>
                        <a:pt x="162" y="35"/>
                        <a:pt x="162" y="36"/>
                      </a:cubicBezTo>
                      <a:cubicBezTo>
                        <a:pt x="162" y="38"/>
                        <a:pt x="160" y="38"/>
                        <a:pt x="160" y="40"/>
                      </a:cubicBezTo>
                      <a:cubicBezTo>
                        <a:pt x="160" y="41"/>
                        <a:pt x="159" y="41"/>
                        <a:pt x="159" y="42"/>
                      </a:cubicBezTo>
                      <a:cubicBezTo>
                        <a:pt x="159" y="44"/>
                        <a:pt x="161" y="42"/>
                        <a:pt x="162" y="44"/>
                      </a:cubicBezTo>
                      <a:cubicBezTo>
                        <a:pt x="162" y="44"/>
                        <a:pt x="162" y="45"/>
                        <a:pt x="162" y="46"/>
                      </a:cubicBezTo>
                      <a:cubicBezTo>
                        <a:pt x="163" y="47"/>
                        <a:pt x="163" y="48"/>
                        <a:pt x="161" y="48"/>
                      </a:cubicBezTo>
                      <a:cubicBezTo>
                        <a:pt x="160" y="48"/>
                        <a:pt x="160" y="47"/>
                        <a:pt x="159" y="47"/>
                      </a:cubicBezTo>
                      <a:cubicBezTo>
                        <a:pt x="159" y="47"/>
                        <a:pt x="158" y="47"/>
                        <a:pt x="157" y="47"/>
                      </a:cubicBezTo>
                      <a:cubicBezTo>
                        <a:pt x="157" y="47"/>
                        <a:pt x="156" y="47"/>
                        <a:pt x="156" y="47"/>
                      </a:cubicBezTo>
                      <a:cubicBezTo>
                        <a:pt x="154" y="46"/>
                        <a:pt x="153" y="47"/>
                        <a:pt x="152" y="46"/>
                      </a:cubicBezTo>
                      <a:cubicBezTo>
                        <a:pt x="154" y="44"/>
                        <a:pt x="155" y="43"/>
                        <a:pt x="157" y="41"/>
                      </a:cubicBezTo>
                      <a:cubicBezTo>
                        <a:pt x="157" y="41"/>
                        <a:pt x="158" y="41"/>
                        <a:pt x="158" y="40"/>
                      </a:cubicBezTo>
                      <a:cubicBezTo>
                        <a:pt x="157" y="39"/>
                        <a:pt x="156" y="40"/>
                        <a:pt x="155" y="40"/>
                      </a:cubicBezTo>
                      <a:cubicBezTo>
                        <a:pt x="154" y="41"/>
                        <a:pt x="153" y="42"/>
                        <a:pt x="152" y="42"/>
                      </a:cubicBezTo>
                      <a:cubicBezTo>
                        <a:pt x="151" y="42"/>
                        <a:pt x="148" y="41"/>
                        <a:pt x="147" y="42"/>
                      </a:cubicBezTo>
                      <a:cubicBezTo>
                        <a:pt x="147" y="43"/>
                        <a:pt x="148" y="43"/>
                        <a:pt x="148" y="44"/>
                      </a:cubicBezTo>
                      <a:cubicBezTo>
                        <a:pt x="148" y="44"/>
                        <a:pt x="147" y="44"/>
                        <a:pt x="146" y="43"/>
                      </a:cubicBezTo>
                      <a:cubicBezTo>
                        <a:pt x="146" y="43"/>
                        <a:pt x="146" y="42"/>
                        <a:pt x="146" y="42"/>
                      </a:cubicBezTo>
                      <a:cubicBezTo>
                        <a:pt x="145" y="42"/>
                        <a:pt x="143" y="42"/>
                        <a:pt x="142" y="42"/>
                      </a:cubicBezTo>
                      <a:cubicBezTo>
                        <a:pt x="141" y="42"/>
                        <a:pt x="140" y="43"/>
                        <a:pt x="140" y="43"/>
                      </a:cubicBezTo>
                      <a:cubicBezTo>
                        <a:pt x="141" y="44"/>
                        <a:pt x="144" y="43"/>
                        <a:pt x="144" y="44"/>
                      </a:cubicBezTo>
                      <a:cubicBezTo>
                        <a:pt x="143" y="46"/>
                        <a:pt x="142" y="46"/>
                        <a:pt x="142" y="48"/>
                      </a:cubicBezTo>
                      <a:cubicBezTo>
                        <a:pt x="142" y="49"/>
                        <a:pt x="143" y="50"/>
                        <a:pt x="143" y="50"/>
                      </a:cubicBezTo>
                      <a:cubicBezTo>
                        <a:pt x="144" y="50"/>
                        <a:pt x="144" y="49"/>
                        <a:pt x="145" y="49"/>
                      </a:cubicBezTo>
                      <a:cubicBezTo>
                        <a:pt x="145" y="49"/>
                        <a:pt x="145" y="50"/>
                        <a:pt x="146" y="50"/>
                      </a:cubicBezTo>
                      <a:cubicBezTo>
                        <a:pt x="147" y="50"/>
                        <a:pt x="148" y="48"/>
                        <a:pt x="149" y="48"/>
                      </a:cubicBezTo>
                      <a:cubicBezTo>
                        <a:pt x="150" y="50"/>
                        <a:pt x="148" y="51"/>
                        <a:pt x="146" y="51"/>
                      </a:cubicBezTo>
                      <a:cubicBezTo>
                        <a:pt x="144" y="52"/>
                        <a:pt x="142" y="52"/>
                        <a:pt x="141" y="53"/>
                      </a:cubicBezTo>
                      <a:cubicBezTo>
                        <a:pt x="140" y="53"/>
                        <a:pt x="138" y="55"/>
                        <a:pt x="137" y="54"/>
                      </a:cubicBezTo>
                      <a:cubicBezTo>
                        <a:pt x="137" y="52"/>
                        <a:pt x="139" y="53"/>
                        <a:pt x="139" y="52"/>
                      </a:cubicBezTo>
                      <a:cubicBezTo>
                        <a:pt x="137" y="51"/>
                        <a:pt x="136" y="52"/>
                        <a:pt x="134" y="53"/>
                      </a:cubicBezTo>
                      <a:cubicBezTo>
                        <a:pt x="132" y="54"/>
                        <a:pt x="129" y="54"/>
                        <a:pt x="128" y="56"/>
                      </a:cubicBezTo>
                      <a:cubicBezTo>
                        <a:pt x="128" y="57"/>
                        <a:pt x="128" y="58"/>
                        <a:pt x="128" y="58"/>
                      </a:cubicBezTo>
                      <a:cubicBezTo>
                        <a:pt x="128" y="58"/>
                        <a:pt x="126" y="58"/>
                        <a:pt x="126" y="59"/>
                      </a:cubicBezTo>
                      <a:cubicBezTo>
                        <a:pt x="125" y="59"/>
                        <a:pt x="124" y="60"/>
                        <a:pt x="123" y="60"/>
                      </a:cubicBezTo>
                      <a:cubicBezTo>
                        <a:pt x="123" y="60"/>
                        <a:pt x="122" y="60"/>
                        <a:pt x="122" y="60"/>
                      </a:cubicBezTo>
                      <a:cubicBezTo>
                        <a:pt x="121" y="60"/>
                        <a:pt x="121" y="62"/>
                        <a:pt x="120" y="62"/>
                      </a:cubicBezTo>
                      <a:cubicBezTo>
                        <a:pt x="119" y="63"/>
                        <a:pt x="118" y="63"/>
                        <a:pt x="118" y="63"/>
                      </a:cubicBezTo>
                      <a:cubicBezTo>
                        <a:pt x="117" y="64"/>
                        <a:pt x="117" y="65"/>
                        <a:pt x="116" y="65"/>
                      </a:cubicBezTo>
                      <a:cubicBezTo>
                        <a:pt x="116" y="65"/>
                        <a:pt x="115" y="65"/>
                        <a:pt x="115" y="65"/>
                      </a:cubicBezTo>
                      <a:cubicBezTo>
                        <a:pt x="115" y="66"/>
                        <a:pt x="115" y="68"/>
                        <a:pt x="115" y="70"/>
                      </a:cubicBezTo>
                      <a:cubicBezTo>
                        <a:pt x="113" y="71"/>
                        <a:pt x="112" y="71"/>
                        <a:pt x="110" y="72"/>
                      </a:cubicBezTo>
                      <a:cubicBezTo>
                        <a:pt x="110" y="73"/>
                        <a:pt x="109" y="73"/>
                        <a:pt x="108" y="73"/>
                      </a:cubicBezTo>
                      <a:cubicBezTo>
                        <a:pt x="107" y="74"/>
                        <a:pt x="106" y="75"/>
                        <a:pt x="105" y="75"/>
                      </a:cubicBezTo>
                      <a:cubicBezTo>
                        <a:pt x="105" y="75"/>
                        <a:pt x="104" y="76"/>
                        <a:pt x="104" y="76"/>
                      </a:cubicBezTo>
                      <a:cubicBezTo>
                        <a:pt x="104" y="121"/>
                        <a:pt x="104" y="121"/>
                        <a:pt x="104" y="121"/>
                      </a:cubicBezTo>
                      <a:cubicBezTo>
                        <a:pt x="104" y="121"/>
                        <a:pt x="105" y="120"/>
                        <a:pt x="105" y="120"/>
                      </a:cubicBezTo>
                      <a:cubicBezTo>
                        <a:pt x="106" y="119"/>
                        <a:pt x="106" y="118"/>
                        <a:pt x="107" y="117"/>
                      </a:cubicBezTo>
                      <a:cubicBezTo>
                        <a:pt x="108" y="117"/>
                        <a:pt x="109" y="117"/>
                        <a:pt x="110" y="117"/>
                      </a:cubicBezTo>
                      <a:cubicBezTo>
                        <a:pt x="111" y="116"/>
                        <a:pt x="112" y="116"/>
                        <a:pt x="112" y="115"/>
                      </a:cubicBezTo>
                      <a:cubicBezTo>
                        <a:pt x="113" y="115"/>
                        <a:pt x="113" y="114"/>
                        <a:pt x="114" y="115"/>
                      </a:cubicBezTo>
                      <a:cubicBezTo>
                        <a:pt x="115" y="116"/>
                        <a:pt x="113" y="116"/>
                        <a:pt x="114" y="117"/>
                      </a:cubicBezTo>
                      <a:cubicBezTo>
                        <a:pt x="115" y="118"/>
                        <a:pt x="116" y="116"/>
                        <a:pt x="117" y="116"/>
                      </a:cubicBezTo>
                      <a:cubicBezTo>
                        <a:pt x="117" y="116"/>
                        <a:pt x="118" y="116"/>
                        <a:pt x="119" y="117"/>
                      </a:cubicBezTo>
                      <a:cubicBezTo>
                        <a:pt x="120" y="117"/>
                        <a:pt x="120" y="118"/>
                        <a:pt x="121" y="118"/>
                      </a:cubicBezTo>
                      <a:cubicBezTo>
                        <a:pt x="121" y="118"/>
                        <a:pt x="122" y="118"/>
                        <a:pt x="123" y="118"/>
                      </a:cubicBezTo>
                      <a:cubicBezTo>
                        <a:pt x="124" y="118"/>
                        <a:pt x="125" y="119"/>
                        <a:pt x="126" y="119"/>
                      </a:cubicBezTo>
                      <a:cubicBezTo>
                        <a:pt x="127" y="119"/>
                        <a:pt x="127" y="118"/>
                        <a:pt x="128" y="118"/>
                      </a:cubicBezTo>
                      <a:cubicBezTo>
                        <a:pt x="130" y="117"/>
                        <a:pt x="130" y="118"/>
                        <a:pt x="131" y="119"/>
                      </a:cubicBezTo>
                      <a:cubicBezTo>
                        <a:pt x="132" y="119"/>
                        <a:pt x="132" y="118"/>
                        <a:pt x="133" y="118"/>
                      </a:cubicBezTo>
                      <a:cubicBezTo>
                        <a:pt x="133" y="119"/>
                        <a:pt x="133" y="120"/>
                        <a:pt x="134" y="121"/>
                      </a:cubicBezTo>
                      <a:cubicBezTo>
                        <a:pt x="134" y="121"/>
                        <a:pt x="134" y="121"/>
                        <a:pt x="134" y="122"/>
                      </a:cubicBezTo>
                      <a:cubicBezTo>
                        <a:pt x="135" y="122"/>
                        <a:pt x="135" y="122"/>
                        <a:pt x="136" y="123"/>
                      </a:cubicBezTo>
                      <a:cubicBezTo>
                        <a:pt x="137" y="123"/>
                        <a:pt x="137" y="124"/>
                        <a:pt x="138" y="125"/>
                      </a:cubicBezTo>
                      <a:cubicBezTo>
                        <a:pt x="139" y="126"/>
                        <a:pt x="141" y="127"/>
                        <a:pt x="142" y="127"/>
                      </a:cubicBezTo>
                      <a:cubicBezTo>
                        <a:pt x="143" y="127"/>
                        <a:pt x="144" y="127"/>
                        <a:pt x="145" y="127"/>
                      </a:cubicBezTo>
                      <a:cubicBezTo>
                        <a:pt x="147" y="127"/>
                        <a:pt x="148" y="128"/>
                        <a:pt x="150" y="129"/>
                      </a:cubicBezTo>
                      <a:cubicBezTo>
                        <a:pt x="151" y="130"/>
                        <a:pt x="152" y="131"/>
                        <a:pt x="152" y="131"/>
                      </a:cubicBezTo>
                      <a:cubicBezTo>
                        <a:pt x="152" y="132"/>
                        <a:pt x="152" y="133"/>
                        <a:pt x="152" y="133"/>
                      </a:cubicBezTo>
                      <a:cubicBezTo>
                        <a:pt x="153" y="135"/>
                        <a:pt x="155" y="135"/>
                        <a:pt x="154" y="137"/>
                      </a:cubicBezTo>
                      <a:cubicBezTo>
                        <a:pt x="154" y="138"/>
                        <a:pt x="155" y="138"/>
                        <a:pt x="156" y="139"/>
                      </a:cubicBezTo>
                      <a:cubicBezTo>
                        <a:pt x="156" y="139"/>
                        <a:pt x="157" y="140"/>
                        <a:pt x="157" y="140"/>
                      </a:cubicBezTo>
                      <a:cubicBezTo>
                        <a:pt x="158" y="140"/>
                        <a:pt x="158" y="140"/>
                        <a:pt x="159" y="140"/>
                      </a:cubicBezTo>
                      <a:cubicBezTo>
                        <a:pt x="160" y="140"/>
                        <a:pt x="161" y="140"/>
                        <a:pt x="162" y="141"/>
                      </a:cubicBezTo>
                      <a:cubicBezTo>
                        <a:pt x="162" y="141"/>
                        <a:pt x="163" y="141"/>
                        <a:pt x="164" y="141"/>
                      </a:cubicBezTo>
                      <a:cubicBezTo>
                        <a:pt x="164" y="142"/>
                        <a:pt x="164" y="143"/>
                        <a:pt x="165" y="143"/>
                      </a:cubicBezTo>
                      <a:cubicBezTo>
                        <a:pt x="165" y="144"/>
                        <a:pt x="166" y="143"/>
                        <a:pt x="167" y="143"/>
                      </a:cubicBezTo>
                      <a:cubicBezTo>
                        <a:pt x="168" y="143"/>
                        <a:pt x="170" y="144"/>
                        <a:pt x="171" y="144"/>
                      </a:cubicBezTo>
                      <a:cubicBezTo>
                        <a:pt x="171" y="144"/>
                        <a:pt x="172" y="144"/>
                        <a:pt x="172" y="144"/>
                      </a:cubicBezTo>
                      <a:cubicBezTo>
                        <a:pt x="174" y="144"/>
                        <a:pt x="175" y="145"/>
                        <a:pt x="176" y="146"/>
                      </a:cubicBezTo>
                      <a:cubicBezTo>
                        <a:pt x="163" y="166"/>
                        <a:pt x="143" y="181"/>
                        <a:pt x="119" y="187"/>
                      </a:cubicBezTo>
                      <a:cubicBezTo>
                        <a:pt x="119" y="186"/>
                        <a:pt x="118" y="185"/>
                        <a:pt x="118" y="184"/>
                      </a:cubicBezTo>
                      <a:cubicBezTo>
                        <a:pt x="118" y="182"/>
                        <a:pt x="119" y="181"/>
                        <a:pt x="118" y="179"/>
                      </a:cubicBezTo>
                      <a:cubicBezTo>
                        <a:pt x="118" y="178"/>
                        <a:pt x="118" y="175"/>
                        <a:pt x="117" y="175"/>
                      </a:cubicBezTo>
                      <a:cubicBezTo>
                        <a:pt x="117" y="174"/>
                        <a:pt x="115" y="172"/>
                        <a:pt x="113" y="171"/>
                      </a:cubicBezTo>
                      <a:cubicBezTo>
                        <a:pt x="113" y="171"/>
                        <a:pt x="112" y="171"/>
                        <a:pt x="111" y="170"/>
                      </a:cubicBezTo>
                      <a:cubicBezTo>
                        <a:pt x="109" y="170"/>
                        <a:pt x="106" y="168"/>
                        <a:pt x="105" y="166"/>
                      </a:cubicBezTo>
                      <a:cubicBezTo>
                        <a:pt x="105" y="166"/>
                        <a:pt x="105" y="165"/>
                        <a:pt x="105" y="164"/>
                      </a:cubicBezTo>
                      <a:cubicBezTo>
                        <a:pt x="105" y="164"/>
                        <a:pt x="104" y="163"/>
                        <a:pt x="104" y="163"/>
                      </a:cubicBezTo>
                      <a:lnTo>
                        <a:pt x="104" y="194"/>
                      </a:lnTo>
                      <a:close/>
                      <a:moveTo>
                        <a:pt x="2" y="78"/>
                      </a:moveTo>
                      <a:cubicBezTo>
                        <a:pt x="2" y="79"/>
                        <a:pt x="1" y="81"/>
                        <a:pt x="1" y="83"/>
                      </a:cubicBezTo>
                      <a:cubicBezTo>
                        <a:pt x="1" y="84"/>
                        <a:pt x="1" y="86"/>
                        <a:pt x="0" y="87"/>
                      </a:cubicBezTo>
                      <a:cubicBezTo>
                        <a:pt x="0" y="91"/>
                        <a:pt x="0" y="94"/>
                        <a:pt x="0" y="97"/>
                      </a:cubicBezTo>
                      <a:cubicBezTo>
                        <a:pt x="0" y="101"/>
                        <a:pt x="0" y="104"/>
                        <a:pt x="0" y="107"/>
                      </a:cubicBezTo>
                      <a:cubicBezTo>
                        <a:pt x="1" y="109"/>
                        <a:pt x="1" y="111"/>
                        <a:pt x="1" y="112"/>
                      </a:cubicBezTo>
                      <a:cubicBezTo>
                        <a:pt x="1" y="114"/>
                        <a:pt x="2" y="115"/>
                        <a:pt x="2" y="117"/>
                      </a:cubicBezTo>
                      <a:cubicBezTo>
                        <a:pt x="2" y="119"/>
                        <a:pt x="3" y="120"/>
                        <a:pt x="3" y="122"/>
                      </a:cubicBezTo>
                      <a:cubicBezTo>
                        <a:pt x="4" y="125"/>
                        <a:pt x="5" y="128"/>
                        <a:pt x="6" y="131"/>
                      </a:cubicBezTo>
                      <a:cubicBezTo>
                        <a:pt x="6" y="132"/>
                        <a:pt x="7" y="134"/>
                        <a:pt x="8" y="135"/>
                      </a:cubicBezTo>
                      <a:cubicBezTo>
                        <a:pt x="8" y="137"/>
                        <a:pt x="9" y="138"/>
                        <a:pt x="10" y="140"/>
                      </a:cubicBezTo>
                      <a:cubicBezTo>
                        <a:pt x="10" y="140"/>
                        <a:pt x="10" y="141"/>
                        <a:pt x="11" y="142"/>
                      </a:cubicBezTo>
                      <a:cubicBezTo>
                        <a:pt x="11" y="143"/>
                        <a:pt x="12" y="144"/>
                        <a:pt x="13" y="146"/>
                      </a:cubicBezTo>
                      <a:cubicBezTo>
                        <a:pt x="15" y="150"/>
                        <a:pt x="18" y="154"/>
                        <a:pt x="21" y="157"/>
                      </a:cubicBezTo>
                      <a:cubicBezTo>
                        <a:pt x="22" y="159"/>
                        <a:pt x="24" y="161"/>
                        <a:pt x="25" y="163"/>
                      </a:cubicBezTo>
                      <a:cubicBezTo>
                        <a:pt x="26" y="164"/>
                        <a:pt x="27" y="165"/>
                        <a:pt x="28" y="166"/>
                      </a:cubicBezTo>
                      <a:cubicBezTo>
                        <a:pt x="30" y="167"/>
                        <a:pt x="31" y="168"/>
                        <a:pt x="32" y="169"/>
                      </a:cubicBezTo>
                      <a:cubicBezTo>
                        <a:pt x="37" y="174"/>
                        <a:pt x="43" y="178"/>
                        <a:pt x="49" y="182"/>
                      </a:cubicBezTo>
                      <a:cubicBezTo>
                        <a:pt x="50" y="183"/>
                        <a:pt x="52" y="183"/>
                        <a:pt x="53" y="184"/>
                      </a:cubicBezTo>
                      <a:cubicBezTo>
                        <a:pt x="56" y="185"/>
                        <a:pt x="59" y="187"/>
                        <a:pt x="62" y="188"/>
                      </a:cubicBezTo>
                      <a:cubicBezTo>
                        <a:pt x="63" y="188"/>
                        <a:pt x="64" y="189"/>
                        <a:pt x="66" y="190"/>
                      </a:cubicBezTo>
                      <a:cubicBezTo>
                        <a:pt x="76" y="193"/>
                        <a:pt x="86" y="195"/>
                        <a:pt x="97" y="195"/>
                      </a:cubicBezTo>
                      <a:cubicBezTo>
                        <a:pt x="99" y="195"/>
                        <a:pt x="102" y="195"/>
                        <a:pt x="104" y="194"/>
                      </a:cubicBezTo>
                      <a:cubicBezTo>
                        <a:pt x="104" y="163"/>
                        <a:pt x="104" y="163"/>
                        <a:pt x="104" y="163"/>
                      </a:cubicBezTo>
                      <a:cubicBezTo>
                        <a:pt x="104" y="162"/>
                        <a:pt x="103" y="162"/>
                        <a:pt x="103" y="161"/>
                      </a:cubicBezTo>
                      <a:cubicBezTo>
                        <a:pt x="101" y="159"/>
                        <a:pt x="100" y="157"/>
                        <a:pt x="99" y="155"/>
                      </a:cubicBezTo>
                      <a:cubicBezTo>
                        <a:pt x="98" y="154"/>
                        <a:pt x="98" y="153"/>
                        <a:pt x="97" y="152"/>
                      </a:cubicBezTo>
                      <a:cubicBezTo>
                        <a:pt x="97" y="151"/>
                        <a:pt x="95" y="151"/>
                        <a:pt x="95" y="150"/>
                      </a:cubicBezTo>
                      <a:cubicBezTo>
                        <a:pt x="95" y="149"/>
                        <a:pt x="94" y="148"/>
                        <a:pt x="94" y="147"/>
                      </a:cubicBezTo>
                      <a:cubicBezTo>
                        <a:pt x="94" y="146"/>
                        <a:pt x="96" y="145"/>
                        <a:pt x="96" y="144"/>
                      </a:cubicBezTo>
                      <a:cubicBezTo>
                        <a:pt x="96" y="144"/>
                        <a:pt x="95" y="143"/>
                        <a:pt x="95" y="143"/>
                      </a:cubicBezTo>
                      <a:cubicBezTo>
                        <a:pt x="95" y="141"/>
                        <a:pt x="95" y="140"/>
                        <a:pt x="96" y="139"/>
                      </a:cubicBezTo>
                      <a:cubicBezTo>
                        <a:pt x="96" y="138"/>
                        <a:pt x="96" y="138"/>
                        <a:pt x="97" y="137"/>
                      </a:cubicBezTo>
                      <a:cubicBezTo>
                        <a:pt x="97" y="137"/>
                        <a:pt x="98" y="137"/>
                        <a:pt x="98" y="136"/>
                      </a:cubicBezTo>
                      <a:cubicBezTo>
                        <a:pt x="99" y="136"/>
                        <a:pt x="99" y="135"/>
                        <a:pt x="99" y="134"/>
                      </a:cubicBezTo>
                      <a:cubicBezTo>
                        <a:pt x="100" y="133"/>
                        <a:pt x="101" y="133"/>
                        <a:pt x="102" y="132"/>
                      </a:cubicBezTo>
                      <a:cubicBezTo>
                        <a:pt x="102" y="131"/>
                        <a:pt x="102" y="127"/>
                        <a:pt x="102" y="126"/>
                      </a:cubicBezTo>
                      <a:cubicBezTo>
                        <a:pt x="102" y="125"/>
                        <a:pt x="101" y="125"/>
                        <a:pt x="101" y="124"/>
                      </a:cubicBezTo>
                      <a:cubicBezTo>
                        <a:pt x="100" y="123"/>
                        <a:pt x="100" y="121"/>
                        <a:pt x="99" y="121"/>
                      </a:cubicBezTo>
                      <a:cubicBezTo>
                        <a:pt x="98" y="121"/>
                        <a:pt x="97" y="122"/>
                        <a:pt x="97" y="123"/>
                      </a:cubicBezTo>
                      <a:cubicBezTo>
                        <a:pt x="97" y="124"/>
                        <a:pt x="97" y="124"/>
                        <a:pt x="96" y="125"/>
                      </a:cubicBezTo>
                      <a:cubicBezTo>
                        <a:pt x="95" y="125"/>
                        <a:pt x="94" y="123"/>
                        <a:pt x="93" y="123"/>
                      </a:cubicBezTo>
                      <a:cubicBezTo>
                        <a:pt x="92" y="123"/>
                        <a:pt x="92" y="123"/>
                        <a:pt x="91" y="123"/>
                      </a:cubicBezTo>
                      <a:cubicBezTo>
                        <a:pt x="90" y="122"/>
                        <a:pt x="90" y="121"/>
                        <a:pt x="89" y="120"/>
                      </a:cubicBezTo>
                      <a:cubicBezTo>
                        <a:pt x="88" y="120"/>
                        <a:pt x="87" y="120"/>
                        <a:pt x="87" y="119"/>
                      </a:cubicBezTo>
                      <a:cubicBezTo>
                        <a:pt x="86" y="119"/>
                        <a:pt x="87" y="118"/>
                        <a:pt x="86" y="117"/>
                      </a:cubicBezTo>
                      <a:cubicBezTo>
                        <a:pt x="85" y="116"/>
                        <a:pt x="84" y="114"/>
                        <a:pt x="83" y="113"/>
                      </a:cubicBezTo>
                      <a:cubicBezTo>
                        <a:pt x="82" y="113"/>
                        <a:pt x="81" y="113"/>
                        <a:pt x="80" y="112"/>
                      </a:cubicBezTo>
                      <a:cubicBezTo>
                        <a:pt x="79" y="112"/>
                        <a:pt x="79" y="112"/>
                        <a:pt x="78" y="112"/>
                      </a:cubicBezTo>
                      <a:cubicBezTo>
                        <a:pt x="78" y="112"/>
                        <a:pt x="77" y="112"/>
                        <a:pt x="76" y="112"/>
                      </a:cubicBezTo>
                      <a:cubicBezTo>
                        <a:pt x="74" y="110"/>
                        <a:pt x="73" y="107"/>
                        <a:pt x="71" y="107"/>
                      </a:cubicBezTo>
                      <a:cubicBezTo>
                        <a:pt x="69" y="107"/>
                        <a:pt x="68" y="108"/>
                        <a:pt x="67" y="108"/>
                      </a:cubicBezTo>
                      <a:cubicBezTo>
                        <a:pt x="66" y="108"/>
                        <a:pt x="65" y="107"/>
                        <a:pt x="64" y="107"/>
                      </a:cubicBezTo>
                      <a:cubicBezTo>
                        <a:pt x="62" y="106"/>
                        <a:pt x="61" y="106"/>
                        <a:pt x="60" y="105"/>
                      </a:cubicBezTo>
                      <a:cubicBezTo>
                        <a:pt x="59" y="105"/>
                        <a:pt x="58" y="104"/>
                        <a:pt x="58" y="104"/>
                      </a:cubicBezTo>
                      <a:cubicBezTo>
                        <a:pt x="57" y="104"/>
                        <a:pt x="56" y="104"/>
                        <a:pt x="56" y="103"/>
                      </a:cubicBezTo>
                      <a:cubicBezTo>
                        <a:pt x="55" y="103"/>
                        <a:pt x="54" y="102"/>
                        <a:pt x="54" y="102"/>
                      </a:cubicBezTo>
                      <a:cubicBezTo>
                        <a:pt x="53" y="101"/>
                        <a:pt x="52" y="100"/>
                        <a:pt x="52" y="100"/>
                      </a:cubicBezTo>
                      <a:cubicBezTo>
                        <a:pt x="52" y="99"/>
                        <a:pt x="53" y="98"/>
                        <a:pt x="53" y="97"/>
                      </a:cubicBezTo>
                      <a:cubicBezTo>
                        <a:pt x="53" y="95"/>
                        <a:pt x="51" y="93"/>
                        <a:pt x="50" y="92"/>
                      </a:cubicBezTo>
                      <a:cubicBezTo>
                        <a:pt x="49" y="91"/>
                        <a:pt x="48" y="90"/>
                        <a:pt x="47" y="89"/>
                      </a:cubicBezTo>
                      <a:cubicBezTo>
                        <a:pt x="47" y="88"/>
                        <a:pt x="47" y="88"/>
                        <a:pt x="47" y="87"/>
                      </a:cubicBezTo>
                      <a:cubicBezTo>
                        <a:pt x="47" y="87"/>
                        <a:pt x="46" y="86"/>
                        <a:pt x="45" y="85"/>
                      </a:cubicBezTo>
                      <a:cubicBezTo>
                        <a:pt x="45" y="84"/>
                        <a:pt x="44" y="83"/>
                        <a:pt x="43" y="82"/>
                      </a:cubicBezTo>
                      <a:cubicBezTo>
                        <a:pt x="43" y="81"/>
                        <a:pt x="44" y="80"/>
                        <a:pt x="43" y="79"/>
                      </a:cubicBezTo>
                      <a:cubicBezTo>
                        <a:pt x="43" y="77"/>
                        <a:pt x="40" y="78"/>
                        <a:pt x="40" y="80"/>
                      </a:cubicBezTo>
                      <a:cubicBezTo>
                        <a:pt x="40" y="81"/>
                        <a:pt x="41" y="82"/>
                        <a:pt x="42" y="82"/>
                      </a:cubicBezTo>
                      <a:cubicBezTo>
                        <a:pt x="42" y="83"/>
                        <a:pt x="42" y="84"/>
                        <a:pt x="42" y="85"/>
                      </a:cubicBezTo>
                      <a:cubicBezTo>
                        <a:pt x="43" y="86"/>
                        <a:pt x="43" y="86"/>
                        <a:pt x="44" y="87"/>
                      </a:cubicBezTo>
                      <a:cubicBezTo>
                        <a:pt x="44" y="89"/>
                        <a:pt x="44" y="90"/>
                        <a:pt x="44" y="91"/>
                      </a:cubicBezTo>
                      <a:cubicBezTo>
                        <a:pt x="45" y="92"/>
                        <a:pt x="46" y="93"/>
                        <a:pt x="45" y="94"/>
                      </a:cubicBezTo>
                      <a:cubicBezTo>
                        <a:pt x="44" y="94"/>
                        <a:pt x="44" y="93"/>
                        <a:pt x="43" y="92"/>
                      </a:cubicBezTo>
                      <a:cubicBezTo>
                        <a:pt x="43" y="92"/>
                        <a:pt x="42" y="91"/>
                        <a:pt x="42" y="91"/>
                      </a:cubicBezTo>
                      <a:cubicBezTo>
                        <a:pt x="41" y="90"/>
                        <a:pt x="42" y="89"/>
                        <a:pt x="42" y="88"/>
                      </a:cubicBezTo>
                      <a:cubicBezTo>
                        <a:pt x="41" y="87"/>
                        <a:pt x="38" y="87"/>
                        <a:pt x="38" y="85"/>
                      </a:cubicBezTo>
                      <a:cubicBezTo>
                        <a:pt x="38" y="84"/>
                        <a:pt x="40" y="84"/>
                        <a:pt x="40" y="83"/>
                      </a:cubicBezTo>
                      <a:cubicBezTo>
                        <a:pt x="40" y="82"/>
                        <a:pt x="38" y="81"/>
                        <a:pt x="38" y="81"/>
                      </a:cubicBezTo>
                      <a:cubicBezTo>
                        <a:pt x="38" y="80"/>
                        <a:pt x="38" y="79"/>
                        <a:pt x="38" y="77"/>
                      </a:cubicBezTo>
                      <a:cubicBezTo>
                        <a:pt x="38" y="76"/>
                        <a:pt x="38" y="75"/>
                        <a:pt x="37" y="74"/>
                      </a:cubicBezTo>
                      <a:cubicBezTo>
                        <a:pt x="37" y="74"/>
                        <a:pt x="36" y="73"/>
                        <a:pt x="35" y="72"/>
                      </a:cubicBezTo>
                      <a:cubicBezTo>
                        <a:pt x="35" y="72"/>
                        <a:pt x="34" y="72"/>
                        <a:pt x="33" y="71"/>
                      </a:cubicBezTo>
                      <a:cubicBezTo>
                        <a:pt x="33" y="71"/>
                        <a:pt x="33" y="69"/>
                        <a:pt x="33" y="69"/>
                      </a:cubicBezTo>
                      <a:cubicBezTo>
                        <a:pt x="32" y="67"/>
                        <a:pt x="33" y="66"/>
                        <a:pt x="33" y="65"/>
                      </a:cubicBezTo>
                      <a:cubicBezTo>
                        <a:pt x="32" y="63"/>
                        <a:pt x="32" y="62"/>
                        <a:pt x="33" y="61"/>
                      </a:cubicBezTo>
                      <a:cubicBezTo>
                        <a:pt x="33" y="60"/>
                        <a:pt x="34" y="59"/>
                        <a:pt x="35" y="58"/>
                      </a:cubicBezTo>
                      <a:cubicBezTo>
                        <a:pt x="35" y="57"/>
                        <a:pt x="35" y="57"/>
                        <a:pt x="35" y="56"/>
                      </a:cubicBezTo>
                      <a:cubicBezTo>
                        <a:pt x="36" y="54"/>
                        <a:pt x="38" y="53"/>
                        <a:pt x="39" y="52"/>
                      </a:cubicBezTo>
                      <a:cubicBezTo>
                        <a:pt x="40" y="50"/>
                        <a:pt x="41" y="49"/>
                        <a:pt x="42" y="47"/>
                      </a:cubicBezTo>
                      <a:cubicBezTo>
                        <a:pt x="42" y="47"/>
                        <a:pt x="43" y="45"/>
                        <a:pt x="43" y="45"/>
                      </a:cubicBezTo>
                      <a:cubicBezTo>
                        <a:pt x="43" y="44"/>
                        <a:pt x="41" y="43"/>
                        <a:pt x="41" y="42"/>
                      </a:cubicBezTo>
                      <a:cubicBezTo>
                        <a:pt x="41" y="41"/>
                        <a:pt x="42" y="41"/>
                        <a:pt x="42" y="40"/>
                      </a:cubicBezTo>
                      <a:cubicBezTo>
                        <a:pt x="43" y="40"/>
                        <a:pt x="43" y="39"/>
                        <a:pt x="43" y="38"/>
                      </a:cubicBezTo>
                      <a:cubicBezTo>
                        <a:pt x="43" y="37"/>
                        <a:pt x="42" y="36"/>
                        <a:pt x="42" y="35"/>
                      </a:cubicBezTo>
                      <a:cubicBezTo>
                        <a:pt x="43" y="34"/>
                        <a:pt x="44" y="34"/>
                        <a:pt x="43" y="33"/>
                      </a:cubicBezTo>
                      <a:cubicBezTo>
                        <a:pt x="42" y="32"/>
                        <a:pt x="41" y="33"/>
                        <a:pt x="40" y="33"/>
                      </a:cubicBezTo>
                      <a:cubicBezTo>
                        <a:pt x="40" y="32"/>
                        <a:pt x="41" y="32"/>
                        <a:pt x="41" y="30"/>
                      </a:cubicBezTo>
                      <a:cubicBezTo>
                        <a:pt x="41" y="30"/>
                        <a:pt x="40" y="30"/>
                        <a:pt x="40" y="29"/>
                      </a:cubicBezTo>
                      <a:cubicBezTo>
                        <a:pt x="41" y="29"/>
                        <a:pt x="41" y="28"/>
                        <a:pt x="41" y="28"/>
                      </a:cubicBezTo>
                      <a:cubicBezTo>
                        <a:pt x="41" y="27"/>
                        <a:pt x="40" y="26"/>
                        <a:pt x="40" y="25"/>
                      </a:cubicBezTo>
                      <a:cubicBezTo>
                        <a:pt x="51" y="16"/>
                        <a:pt x="65" y="10"/>
                        <a:pt x="81" y="7"/>
                      </a:cubicBezTo>
                      <a:cubicBezTo>
                        <a:pt x="81" y="7"/>
                        <a:pt x="81" y="7"/>
                        <a:pt x="81" y="7"/>
                      </a:cubicBezTo>
                      <a:cubicBezTo>
                        <a:pt x="81" y="7"/>
                        <a:pt x="81" y="7"/>
                        <a:pt x="82" y="8"/>
                      </a:cubicBezTo>
                      <a:cubicBezTo>
                        <a:pt x="82" y="7"/>
                        <a:pt x="83" y="8"/>
                        <a:pt x="84" y="8"/>
                      </a:cubicBezTo>
                      <a:cubicBezTo>
                        <a:pt x="85" y="8"/>
                        <a:pt x="86" y="7"/>
                        <a:pt x="87" y="7"/>
                      </a:cubicBezTo>
                      <a:cubicBezTo>
                        <a:pt x="89" y="8"/>
                        <a:pt x="92" y="9"/>
                        <a:pt x="93" y="8"/>
                      </a:cubicBezTo>
                      <a:cubicBezTo>
                        <a:pt x="94" y="8"/>
                        <a:pt x="94" y="8"/>
                        <a:pt x="94" y="7"/>
                      </a:cubicBezTo>
                      <a:cubicBezTo>
                        <a:pt x="94" y="7"/>
                        <a:pt x="95" y="6"/>
                        <a:pt x="95" y="5"/>
                      </a:cubicBezTo>
                      <a:cubicBezTo>
                        <a:pt x="96" y="5"/>
                        <a:pt x="96" y="5"/>
                        <a:pt x="97" y="5"/>
                      </a:cubicBezTo>
                      <a:cubicBezTo>
                        <a:pt x="99" y="5"/>
                        <a:pt x="102" y="5"/>
                        <a:pt x="104" y="6"/>
                      </a:cubicBezTo>
                      <a:cubicBezTo>
                        <a:pt x="104" y="0"/>
                        <a:pt x="104" y="0"/>
                        <a:pt x="104" y="0"/>
                      </a:cubicBezTo>
                      <a:cubicBezTo>
                        <a:pt x="102" y="0"/>
                        <a:pt x="101" y="0"/>
                        <a:pt x="99" y="0"/>
                      </a:cubicBezTo>
                      <a:cubicBezTo>
                        <a:pt x="98" y="0"/>
                        <a:pt x="98" y="0"/>
                        <a:pt x="97" y="0"/>
                      </a:cubicBezTo>
                      <a:cubicBezTo>
                        <a:pt x="96" y="0"/>
                        <a:pt x="95" y="0"/>
                        <a:pt x="94" y="0"/>
                      </a:cubicBezTo>
                      <a:cubicBezTo>
                        <a:pt x="84" y="0"/>
                        <a:pt x="75" y="2"/>
                        <a:pt x="66" y="5"/>
                      </a:cubicBezTo>
                      <a:cubicBezTo>
                        <a:pt x="64" y="6"/>
                        <a:pt x="63" y="6"/>
                        <a:pt x="62" y="7"/>
                      </a:cubicBezTo>
                      <a:cubicBezTo>
                        <a:pt x="61" y="7"/>
                        <a:pt x="61" y="7"/>
                        <a:pt x="60" y="7"/>
                      </a:cubicBezTo>
                      <a:cubicBezTo>
                        <a:pt x="59" y="8"/>
                        <a:pt x="58" y="8"/>
                        <a:pt x="57" y="9"/>
                      </a:cubicBezTo>
                      <a:cubicBezTo>
                        <a:pt x="56" y="9"/>
                        <a:pt x="54" y="10"/>
                        <a:pt x="53" y="11"/>
                      </a:cubicBezTo>
                      <a:cubicBezTo>
                        <a:pt x="52" y="11"/>
                        <a:pt x="50" y="12"/>
                        <a:pt x="49" y="13"/>
                      </a:cubicBezTo>
                      <a:cubicBezTo>
                        <a:pt x="43" y="16"/>
                        <a:pt x="38" y="20"/>
                        <a:pt x="33" y="24"/>
                      </a:cubicBezTo>
                      <a:cubicBezTo>
                        <a:pt x="33" y="24"/>
                        <a:pt x="32" y="25"/>
                        <a:pt x="32" y="25"/>
                      </a:cubicBezTo>
                      <a:cubicBezTo>
                        <a:pt x="31" y="26"/>
                        <a:pt x="30" y="27"/>
                        <a:pt x="28" y="29"/>
                      </a:cubicBezTo>
                      <a:cubicBezTo>
                        <a:pt x="27" y="30"/>
                        <a:pt x="26" y="31"/>
                        <a:pt x="25" y="32"/>
                      </a:cubicBezTo>
                      <a:cubicBezTo>
                        <a:pt x="24" y="34"/>
                        <a:pt x="22" y="35"/>
                        <a:pt x="21" y="37"/>
                      </a:cubicBezTo>
                      <a:cubicBezTo>
                        <a:pt x="18" y="41"/>
                        <a:pt x="15" y="45"/>
                        <a:pt x="13" y="49"/>
                      </a:cubicBezTo>
                      <a:cubicBezTo>
                        <a:pt x="12" y="50"/>
                        <a:pt x="11" y="52"/>
                        <a:pt x="11" y="53"/>
                      </a:cubicBezTo>
                      <a:cubicBezTo>
                        <a:pt x="10" y="54"/>
                        <a:pt x="10" y="54"/>
                        <a:pt x="10" y="55"/>
                      </a:cubicBezTo>
                      <a:cubicBezTo>
                        <a:pt x="8" y="57"/>
                        <a:pt x="8" y="59"/>
                        <a:pt x="7" y="62"/>
                      </a:cubicBezTo>
                      <a:cubicBezTo>
                        <a:pt x="6" y="62"/>
                        <a:pt x="6" y="63"/>
                        <a:pt x="6" y="64"/>
                      </a:cubicBezTo>
                      <a:cubicBezTo>
                        <a:pt x="5" y="67"/>
                        <a:pt x="4" y="70"/>
                        <a:pt x="3" y="73"/>
                      </a:cubicBezTo>
                      <a:cubicBezTo>
                        <a:pt x="3" y="75"/>
                        <a:pt x="2" y="76"/>
                        <a:pt x="2" y="78"/>
                      </a:cubicBezTo>
                      <a:close/>
                      <a:moveTo>
                        <a:pt x="104" y="76"/>
                      </a:moveTo>
                      <a:cubicBezTo>
                        <a:pt x="104" y="121"/>
                        <a:pt x="104" y="121"/>
                        <a:pt x="104" y="121"/>
                      </a:cubicBezTo>
                      <a:cubicBezTo>
                        <a:pt x="104" y="122"/>
                        <a:pt x="103" y="122"/>
                        <a:pt x="103" y="122"/>
                      </a:cubicBezTo>
                      <a:cubicBezTo>
                        <a:pt x="102" y="122"/>
                        <a:pt x="101" y="121"/>
                        <a:pt x="100" y="120"/>
                      </a:cubicBezTo>
                      <a:cubicBezTo>
                        <a:pt x="98" y="119"/>
                        <a:pt x="97" y="121"/>
                        <a:pt x="95" y="121"/>
                      </a:cubicBezTo>
                      <a:cubicBezTo>
                        <a:pt x="93" y="121"/>
                        <a:pt x="90" y="118"/>
                        <a:pt x="91" y="117"/>
                      </a:cubicBezTo>
                      <a:cubicBezTo>
                        <a:pt x="91" y="116"/>
                        <a:pt x="91" y="114"/>
                        <a:pt x="91" y="113"/>
                      </a:cubicBezTo>
                      <a:cubicBezTo>
                        <a:pt x="91" y="112"/>
                        <a:pt x="92" y="111"/>
                        <a:pt x="92" y="110"/>
                      </a:cubicBezTo>
                      <a:cubicBezTo>
                        <a:pt x="92" y="109"/>
                        <a:pt x="90" y="108"/>
                        <a:pt x="90" y="108"/>
                      </a:cubicBezTo>
                      <a:cubicBezTo>
                        <a:pt x="88" y="107"/>
                        <a:pt x="85" y="109"/>
                        <a:pt x="83" y="108"/>
                      </a:cubicBezTo>
                      <a:cubicBezTo>
                        <a:pt x="82" y="107"/>
                        <a:pt x="83" y="106"/>
                        <a:pt x="83" y="106"/>
                      </a:cubicBezTo>
                      <a:cubicBezTo>
                        <a:pt x="84" y="105"/>
                        <a:pt x="83" y="105"/>
                        <a:pt x="84" y="104"/>
                      </a:cubicBezTo>
                      <a:cubicBezTo>
                        <a:pt x="84" y="104"/>
                        <a:pt x="85" y="103"/>
                        <a:pt x="85" y="103"/>
                      </a:cubicBezTo>
                      <a:cubicBezTo>
                        <a:pt x="85" y="102"/>
                        <a:pt x="85" y="101"/>
                        <a:pt x="85" y="101"/>
                      </a:cubicBezTo>
                      <a:cubicBezTo>
                        <a:pt x="86" y="100"/>
                        <a:pt x="86" y="99"/>
                        <a:pt x="86" y="99"/>
                      </a:cubicBezTo>
                      <a:cubicBezTo>
                        <a:pt x="86" y="98"/>
                        <a:pt x="86" y="97"/>
                        <a:pt x="86" y="97"/>
                      </a:cubicBezTo>
                      <a:cubicBezTo>
                        <a:pt x="84" y="97"/>
                        <a:pt x="83" y="97"/>
                        <a:pt x="82" y="97"/>
                      </a:cubicBezTo>
                      <a:cubicBezTo>
                        <a:pt x="79" y="98"/>
                        <a:pt x="80" y="101"/>
                        <a:pt x="78" y="102"/>
                      </a:cubicBezTo>
                      <a:cubicBezTo>
                        <a:pt x="77" y="102"/>
                        <a:pt x="76" y="102"/>
                        <a:pt x="75" y="103"/>
                      </a:cubicBezTo>
                      <a:cubicBezTo>
                        <a:pt x="74" y="103"/>
                        <a:pt x="73" y="103"/>
                        <a:pt x="72" y="103"/>
                      </a:cubicBezTo>
                      <a:cubicBezTo>
                        <a:pt x="72" y="103"/>
                        <a:pt x="70" y="102"/>
                        <a:pt x="69" y="102"/>
                      </a:cubicBezTo>
                      <a:cubicBezTo>
                        <a:pt x="69" y="101"/>
                        <a:pt x="68" y="99"/>
                        <a:pt x="68" y="98"/>
                      </a:cubicBezTo>
                      <a:cubicBezTo>
                        <a:pt x="67" y="95"/>
                        <a:pt x="68" y="92"/>
                        <a:pt x="69" y="90"/>
                      </a:cubicBezTo>
                      <a:cubicBezTo>
                        <a:pt x="69" y="90"/>
                        <a:pt x="70" y="89"/>
                        <a:pt x="70" y="89"/>
                      </a:cubicBezTo>
                      <a:cubicBezTo>
                        <a:pt x="70" y="88"/>
                        <a:pt x="70" y="87"/>
                        <a:pt x="70" y="86"/>
                      </a:cubicBezTo>
                      <a:cubicBezTo>
                        <a:pt x="70" y="85"/>
                        <a:pt x="72" y="84"/>
                        <a:pt x="74" y="83"/>
                      </a:cubicBezTo>
                      <a:cubicBezTo>
                        <a:pt x="75" y="82"/>
                        <a:pt x="77" y="81"/>
                        <a:pt x="78" y="81"/>
                      </a:cubicBezTo>
                      <a:cubicBezTo>
                        <a:pt x="79" y="81"/>
                        <a:pt x="80" y="81"/>
                        <a:pt x="81" y="81"/>
                      </a:cubicBezTo>
                      <a:cubicBezTo>
                        <a:pt x="82" y="82"/>
                        <a:pt x="83" y="82"/>
                        <a:pt x="83" y="82"/>
                      </a:cubicBezTo>
                      <a:cubicBezTo>
                        <a:pt x="85" y="82"/>
                        <a:pt x="86" y="81"/>
                        <a:pt x="87" y="80"/>
                      </a:cubicBezTo>
                      <a:cubicBezTo>
                        <a:pt x="89" y="80"/>
                        <a:pt x="90" y="80"/>
                        <a:pt x="92" y="80"/>
                      </a:cubicBezTo>
                      <a:cubicBezTo>
                        <a:pt x="93" y="80"/>
                        <a:pt x="93" y="81"/>
                        <a:pt x="94" y="81"/>
                      </a:cubicBezTo>
                      <a:cubicBezTo>
                        <a:pt x="95" y="81"/>
                        <a:pt x="95" y="80"/>
                        <a:pt x="96" y="81"/>
                      </a:cubicBezTo>
                      <a:cubicBezTo>
                        <a:pt x="97" y="81"/>
                        <a:pt x="98" y="82"/>
                        <a:pt x="98" y="83"/>
                      </a:cubicBezTo>
                      <a:cubicBezTo>
                        <a:pt x="98" y="84"/>
                        <a:pt x="97" y="84"/>
                        <a:pt x="97" y="86"/>
                      </a:cubicBezTo>
                      <a:cubicBezTo>
                        <a:pt x="98" y="87"/>
                        <a:pt x="100" y="87"/>
                        <a:pt x="102" y="87"/>
                      </a:cubicBezTo>
                      <a:cubicBezTo>
                        <a:pt x="102" y="87"/>
                        <a:pt x="102" y="85"/>
                        <a:pt x="102" y="84"/>
                      </a:cubicBezTo>
                      <a:cubicBezTo>
                        <a:pt x="101" y="84"/>
                        <a:pt x="102" y="83"/>
                        <a:pt x="102" y="83"/>
                      </a:cubicBezTo>
                      <a:cubicBezTo>
                        <a:pt x="101" y="82"/>
                        <a:pt x="101" y="81"/>
                        <a:pt x="101" y="81"/>
                      </a:cubicBezTo>
                      <a:cubicBezTo>
                        <a:pt x="101" y="78"/>
                        <a:pt x="102" y="77"/>
                        <a:pt x="10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82" name="Freeform 265"/>
                <p:cNvSpPr/>
                <p:nvPr/>
              </p:nvSpPr>
              <p:spPr bwMode="auto">
                <a:xfrm>
                  <a:off x="10240963" y="1768475"/>
                  <a:ext cx="490538" cy="425450"/>
                </a:xfrm>
                <a:custGeom>
                  <a:avLst/>
                  <a:gdLst>
                    <a:gd name="T0" fmla="*/ 33 w 309"/>
                    <a:gd name="T1" fmla="*/ 268 h 268"/>
                    <a:gd name="T2" fmla="*/ 87 w 309"/>
                    <a:gd name="T3" fmla="*/ 209 h 268"/>
                    <a:gd name="T4" fmla="*/ 309 w 309"/>
                    <a:gd name="T5" fmla="*/ 209 h 268"/>
                    <a:gd name="T6" fmla="*/ 309 w 309"/>
                    <a:gd name="T7" fmla="*/ 147 h 268"/>
                    <a:gd name="T8" fmla="*/ 108 w 309"/>
                    <a:gd name="T9" fmla="*/ 147 h 268"/>
                    <a:gd name="T10" fmla="*/ 96 w 309"/>
                    <a:gd name="T11" fmla="*/ 147 h 268"/>
                    <a:gd name="T12" fmla="*/ 96 w 309"/>
                    <a:gd name="T13" fmla="*/ 135 h 268"/>
                    <a:gd name="T14" fmla="*/ 96 w 309"/>
                    <a:gd name="T15" fmla="*/ 0 h 268"/>
                    <a:gd name="T16" fmla="*/ 0 w 309"/>
                    <a:gd name="T17" fmla="*/ 0 h 268"/>
                    <a:gd name="T18" fmla="*/ 0 w 309"/>
                    <a:gd name="T19" fmla="*/ 209 h 268"/>
                    <a:gd name="T20" fmla="*/ 33 w 309"/>
                    <a:gd name="T21" fmla="*/ 209 h 268"/>
                    <a:gd name="T22" fmla="*/ 33 w 309"/>
                    <a:gd name="T23"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268">
                      <a:moveTo>
                        <a:pt x="33" y="268"/>
                      </a:moveTo>
                      <a:lnTo>
                        <a:pt x="87" y="209"/>
                      </a:lnTo>
                      <a:lnTo>
                        <a:pt x="309" y="209"/>
                      </a:lnTo>
                      <a:lnTo>
                        <a:pt x="309" y="147"/>
                      </a:lnTo>
                      <a:lnTo>
                        <a:pt x="108" y="147"/>
                      </a:lnTo>
                      <a:lnTo>
                        <a:pt x="96" y="147"/>
                      </a:lnTo>
                      <a:lnTo>
                        <a:pt x="96" y="135"/>
                      </a:lnTo>
                      <a:lnTo>
                        <a:pt x="96" y="0"/>
                      </a:lnTo>
                      <a:lnTo>
                        <a:pt x="0" y="0"/>
                      </a:lnTo>
                      <a:lnTo>
                        <a:pt x="0" y="209"/>
                      </a:lnTo>
                      <a:lnTo>
                        <a:pt x="33" y="209"/>
                      </a:lnTo>
                      <a:lnTo>
                        <a:pt x="33" y="2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83" name="Freeform 266"/>
                <p:cNvSpPr/>
                <p:nvPr/>
              </p:nvSpPr>
              <p:spPr bwMode="auto">
                <a:xfrm>
                  <a:off x="10412413" y="1641475"/>
                  <a:ext cx="511175" cy="439738"/>
                </a:xfrm>
                <a:custGeom>
                  <a:avLst/>
                  <a:gdLst>
                    <a:gd name="T0" fmla="*/ 322 w 322"/>
                    <a:gd name="T1" fmla="*/ 0 h 277"/>
                    <a:gd name="T2" fmla="*/ 0 w 322"/>
                    <a:gd name="T3" fmla="*/ 0 h 277"/>
                    <a:gd name="T4" fmla="*/ 0 w 322"/>
                    <a:gd name="T5" fmla="*/ 80 h 277"/>
                    <a:gd name="T6" fmla="*/ 0 w 322"/>
                    <a:gd name="T7" fmla="*/ 215 h 277"/>
                    <a:gd name="T8" fmla="*/ 201 w 322"/>
                    <a:gd name="T9" fmla="*/ 215 h 277"/>
                    <a:gd name="T10" fmla="*/ 232 w 322"/>
                    <a:gd name="T11" fmla="*/ 215 h 277"/>
                    <a:gd name="T12" fmla="*/ 289 w 322"/>
                    <a:gd name="T13" fmla="*/ 277 h 277"/>
                    <a:gd name="T14" fmla="*/ 289 w 322"/>
                    <a:gd name="T15" fmla="*/ 215 h 277"/>
                    <a:gd name="T16" fmla="*/ 322 w 322"/>
                    <a:gd name="T17" fmla="*/ 215 h 277"/>
                    <a:gd name="T18" fmla="*/ 322 w 322"/>
                    <a:gd name="T1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277">
                      <a:moveTo>
                        <a:pt x="322" y="0"/>
                      </a:moveTo>
                      <a:lnTo>
                        <a:pt x="0" y="0"/>
                      </a:lnTo>
                      <a:lnTo>
                        <a:pt x="0" y="80"/>
                      </a:lnTo>
                      <a:lnTo>
                        <a:pt x="0" y="215"/>
                      </a:lnTo>
                      <a:lnTo>
                        <a:pt x="201" y="215"/>
                      </a:lnTo>
                      <a:lnTo>
                        <a:pt x="232" y="215"/>
                      </a:lnTo>
                      <a:lnTo>
                        <a:pt x="289" y="277"/>
                      </a:lnTo>
                      <a:lnTo>
                        <a:pt x="289" y="215"/>
                      </a:lnTo>
                      <a:lnTo>
                        <a:pt x="322" y="215"/>
                      </a:lnTo>
                      <a:lnTo>
                        <a:pt x="3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84" name="Freeform 267"/>
                <p:cNvSpPr/>
                <p:nvPr/>
              </p:nvSpPr>
              <p:spPr bwMode="auto">
                <a:xfrm>
                  <a:off x="5818188" y="2306638"/>
                  <a:ext cx="649288" cy="484188"/>
                </a:xfrm>
                <a:custGeom>
                  <a:avLst/>
                  <a:gdLst>
                    <a:gd name="T0" fmla="*/ 87 w 173"/>
                    <a:gd name="T1" fmla="*/ 0 h 129"/>
                    <a:gd name="T2" fmla="*/ 0 w 173"/>
                    <a:gd name="T3" fmla="*/ 87 h 129"/>
                    <a:gd name="T4" fmla="*/ 11 w 173"/>
                    <a:gd name="T5" fmla="*/ 128 h 129"/>
                    <a:gd name="T6" fmla="*/ 11 w 173"/>
                    <a:gd name="T7" fmla="*/ 105 h 129"/>
                    <a:gd name="T8" fmla="*/ 15 w 173"/>
                    <a:gd name="T9" fmla="*/ 94 h 129"/>
                    <a:gd name="T10" fmla="*/ 15 w 173"/>
                    <a:gd name="T11" fmla="*/ 87 h 129"/>
                    <a:gd name="T12" fmla="*/ 87 w 173"/>
                    <a:gd name="T13" fmla="*/ 15 h 129"/>
                    <a:gd name="T14" fmla="*/ 159 w 173"/>
                    <a:gd name="T15" fmla="*/ 87 h 129"/>
                    <a:gd name="T16" fmla="*/ 158 w 173"/>
                    <a:gd name="T17" fmla="*/ 94 h 129"/>
                    <a:gd name="T18" fmla="*/ 162 w 173"/>
                    <a:gd name="T19" fmla="*/ 105 h 129"/>
                    <a:gd name="T20" fmla="*/ 162 w 173"/>
                    <a:gd name="T21" fmla="*/ 129 h 129"/>
                    <a:gd name="T22" fmla="*/ 173 w 173"/>
                    <a:gd name="T23" fmla="*/ 87 h 129"/>
                    <a:gd name="T24" fmla="*/ 87 w 173"/>
                    <a:gd name="T2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29">
                      <a:moveTo>
                        <a:pt x="87" y="0"/>
                      </a:moveTo>
                      <a:cubicBezTo>
                        <a:pt x="39" y="1"/>
                        <a:pt x="0" y="39"/>
                        <a:pt x="0" y="87"/>
                      </a:cubicBezTo>
                      <a:cubicBezTo>
                        <a:pt x="0" y="101"/>
                        <a:pt x="4" y="115"/>
                        <a:pt x="11" y="128"/>
                      </a:cubicBezTo>
                      <a:cubicBezTo>
                        <a:pt x="11" y="105"/>
                        <a:pt x="11" y="105"/>
                        <a:pt x="11" y="105"/>
                      </a:cubicBezTo>
                      <a:cubicBezTo>
                        <a:pt x="11" y="101"/>
                        <a:pt x="12" y="97"/>
                        <a:pt x="15" y="94"/>
                      </a:cubicBezTo>
                      <a:cubicBezTo>
                        <a:pt x="15" y="91"/>
                        <a:pt x="15" y="89"/>
                        <a:pt x="15" y="87"/>
                      </a:cubicBezTo>
                      <a:cubicBezTo>
                        <a:pt x="15" y="47"/>
                        <a:pt x="47" y="15"/>
                        <a:pt x="87" y="15"/>
                      </a:cubicBezTo>
                      <a:cubicBezTo>
                        <a:pt x="126" y="15"/>
                        <a:pt x="159" y="47"/>
                        <a:pt x="159" y="87"/>
                      </a:cubicBezTo>
                      <a:cubicBezTo>
                        <a:pt x="159" y="89"/>
                        <a:pt x="158" y="92"/>
                        <a:pt x="158" y="94"/>
                      </a:cubicBezTo>
                      <a:cubicBezTo>
                        <a:pt x="160" y="98"/>
                        <a:pt x="162" y="101"/>
                        <a:pt x="162" y="105"/>
                      </a:cubicBezTo>
                      <a:cubicBezTo>
                        <a:pt x="162" y="129"/>
                        <a:pt x="162" y="129"/>
                        <a:pt x="162" y="129"/>
                      </a:cubicBezTo>
                      <a:cubicBezTo>
                        <a:pt x="169" y="116"/>
                        <a:pt x="173" y="102"/>
                        <a:pt x="173" y="87"/>
                      </a:cubicBezTo>
                      <a:cubicBezTo>
                        <a:pt x="173" y="39"/>
                        <a:pt x="134" y="1"/>
                        <a:pt x="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85" name="Freeform 268"/>
                <p:cNvSpPr/>
                <p:nvPr/>
              </p:nvSpPr>
              <p:spPr bwMode="auto">
                <a:xfrm>
                  <a:off x="5878513" y="2633663"/>
                  <a:ext cx="138113" cy="258763"/>
                </a:xfrm>
                <a:custGeom>
                  <a:avLst/>
                  <a:gdLst>
                    <a:gd name="T0" fmla="*/ 0 w 37"/>
                    <a:gd name="T1" fmla="*/ 15 h 69"/>
                    <a:gd name="T2" fmla="*/ 0 w 37"/>
                    <a:gd name="T3" fmla="*/ 18 h 69"/>
                    <a:gd name="T4" fmla="*/ 0 w 37"/>
                    <a:gd name="T5" fmla="*/ 40 h 69"/>
                    <a:gd name="T6" fmla="*/ 0 w 37"/>
                    <a:gd name="T7" fmla="*/ 51 h 69"/>
                    <a:gd name="T8" fmla="*/ 26 w 37"/>
                    <a:gd name="T9" fmla="*/ 69 h 69"/>
                    <a:gd name="T10" fmla="*/ 37 w 37"/>
                    <a:gd name="T11" fmla="*/ 69 h 69"/>
                    <a:gd name="T12" fmla="*/ 37 w 37"/>
                    <a:gd name="T13" fmla="*/ 0 h 69"/>
                    <a:gd name="T14" fmla="*/ 26 w 37"/>
                    <a:gd name="T15" fmla="*/ 0 h 69"/>
                    <a:gd name="T16" fmla="*/ 0 w 37"/>
                    <a:gd name="T17"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9">
                      <a:moveTo>
                        <a:pt x="0" y="15"/>
                      </a:moveTo>
                      <a:cubicBezTo>
                        <a:pt x="0" y="16"/>
                        <a:pt x="0" y="17"/>
                        <a:pt x="0" y="18"/>
                      </a:cubicBezTo>
                      <a:cubicBezTo>
                        <a:pt x="0" y="40"/>
                        <a:pt x="0" y="40"/>
                        <a:pt x="0" y="40"/>
                      </a:cubicBezTo>
                      <a:cubicBezTo>
                        <a:pt x="0" y="51"/>
                        <a:pt x="0" y="51"/>
                        <a:pt x="0" y="51"/>
                      </a:cubicBezTo>
                      <a:cubicBezTo>
                        <a:pt x="0" y="60"/>
                        <a:pt x="12" y="69"/>
                        <a:pt x="26" y="69"/>
                      </a:cubicBezTo>
                      <a:cubicBezTo>
                        <a:pt x="37" y="69"/>
                        <a:pt x="37" y="69"/>
                        <a:pt x="37" y="69"/>
                      </a:cubicBezTo>
                      <a:cubicBezTo>
                        <a:pt x="37" y="0"/>
                        <a:pt x="37" y="0"/>
                        <a:pt x="37" y="0"/>
                      </a:cubicBezTo>
                      <a:cubicBezTo>
                        <a:pt x="26" y="0"/>
                        <a:pt x="26" y="0"/>
                        <a:pt x="26" y="0"/>
                      </a:cubicBezTo>
                      <a:cubicBezTo>
                        <a:pt x="13" y="0"/>
                        <a:pt x="3" y="6"/>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86" name="Freeform 269"/>
                <p:cNvSpPr/>
                <p:nvPr/>
              </p:nvSpPr>
              <p:spPr bwMode="auto">
                <a:xfrm>
                  <a:off x="6264275" y="2633663"/>
                  <a:ext cx="142875" cy="258763"/>
                </a:xfrm>
                <a:custGeom>
                  <a:avLst/>
                  <a:gdLst>
                    <a:gd name="T0" fmla="*/ 38 w 38"/>
                    <a:gd name="T1" fmla="*/ 51 h 69"/>
                    <a:gd name="T2" fmla="*/ 38 w 38"/>
                    <a:gd name="T3" fmla="*/ 40 h 69"/>
                    <a:gd name="T4" fmla="*/ 38 w 38"/>
                    <a:gd name="T5" fmla="*/ 18 h 69"/>
                    <a:gd name="T6" fmla="*/ 38 w 38"/>
                    <a:gd name="T7" fmla="*/ 16 h 69"/>
                    <a:gd name="T8" fmla="*/ 11 w 38"/>
                    <a:gd name="T9" fmla="*/ 0 h 69"/>
                    <a:gd name="T10" fmla="*/ 0 w 38"/>
                    <a:gd name="T11" fmla="*/ 0 h 69"/>
                    <a:gd name="T12" fmla="*/ 0 w 38"/>
                    <a:gd name="T13" fmla="*/ 69 h 69"/>
                    <a:gd name="T14" fmla="*/ 11 w 38"/>
                    <a:gd name="T15" fmla="*/ 69 h 69"/>
                    <a:gd name="T16" fmla="*/ 38 w 38"/>
                    <a:gd name="T17"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9">
                      <a:moveTo>
                        <a:pt x="38" y="51"/>
                      </a:moveTo>
                      <a:cubicBezTo>
                        <a:pt x="38" y="40"/>
                        <a:pt x="38" y="40"/>
                        <a:pt x="38" y="40"/>
                      </a:cubicBezTo>
                      <a:cubicBezTo>
                        <a:pt x="38" y="18"/>
                        <a:pt x="38" y="18"/>
                        <a:pt x="38" y="18"/>
                      </a:cubicBezTo>
                      <a:cubicBezTo>
                        <a:pt x="38" y="17"/>
                        <a:pt x="38" y="17"/>
                        <a:pt x="38" y="16"/>
                      </a:cubicBezTo>
                      <a:cubicBezTo>
                        <a:pt x="36" y="7"/>
                        <a:pt x="25" y="0"/>
                        <a:pt x="11" y="0"/>
                      </a:cubicBezTo>
                      <a:cubicBezTo>
                        <a:pt x="0" y="0"/>
                        <a:pt x="0" y="0"/>
                        <a:pt x="0" y="0"/>
                      </a:cubicBezTo>
                      <a:cubicBezTo>
                        <a:pt x="0" y="69"/>
                        <a:pt x="0" y="69"/>
                        <a:pt x="0" y="69"/>
                      </a:cubicBezTo>
                      <a:cubicBezTo>
                        <a:pt x="11" y="69"/>
                        <a:pt x="11" y="69"/>
                        <a:pt x="11" y="69"/>
                      </a:cubicBezTo>
                      <a:cubicBezTo>
                        <a:pt x="26" y="69"/>
                        <a:pt x="38" y="60"/>
                        <a:pt x="3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87" name="Freeform 270"/>
                <p:cNvSpPr>
                  <a:spLocks noEditPoints="1"/>
                </p:cNvSpPr>
                <p:nvPr/>
              </p:nvSpPr>
              <p:spPr bwMode="auto">
                <a:xfrm>
                  <a:off x="614363" y="2479675"/>
                  <a:ext cx="461963" cy="517525"/>
                </a:xfrm>
                <a:custGeom>
                  <a:avLst/>
                  <a:gdLst>
                    <a:gd name="T0" fmla="*/ 270 w 291"/>
                    <a:gd name="T1" fmla="*/ 326 h 326"/>
                    <a:gd name="T2" fmla="*/ 270 w 291"/>
                    <a:gd name="T3" fmla="*/ 0 h 326"/>
                    <a:gd name="T4" fmla="*/ 253 w 291"/>
                    <a:gd name="T5" fmla="*/ 35 h 326"/>
                    <a:gd name="T6" fmla="*/ 253 w 291"/>
                    <a:gd name="T7" fmla="*/ 66 h 326"/>
                    <a:gd name="T8" fmla="*/ 270 w 291"/>
                    <a:gd name="T9" fmla="*/ 123 h 326"/>
                    <a:gd name="T10" fmla="*/ 270 w 291"/>
                    <a:gd name="T11" fmla="*/ 146 h 326"/>
                    <a:gd name="T12" fmla="*/ 253 w 291"/>
                    <a:gd name="T13" fmla="*/ 203 h 326"/>
                    <a:gd name="T14" fmla="*/ 253 w 291"/>
                    <a:gd name="T15" fmla="*/ 234 h 326"/>
                    <a:gd name="T16" fmla="*/ 270 w 291"/>
                    <a:gd name="T17" fmla="*/ 288 h 326"/>
                    <a:gd name="T18" fmla="*/ 145 w 291"/>
                    <a:gd name="T19" fmla="*/ 239 h 326"/>
                    <a:gd name="T20" fmla="*/ 237 w 291"/>
                    <a:gd name="T21" fmla="*/ 326 h 326"/>
                    <a:gd name="T22" fmla="*/ 253 w 291"/>
                    <a:gd name="T23" fmla="*/ 288 h 326"/>
                    <a:gd name="T24" fmla="*/ 237 w 291"/>
                    <a:gd name="T25" fmla="*/ 260 h 326"/>
                    <a:gd name="T26" fmla="*/ 237 w 291"/>
                    <a:gd name="T27" fmla="*/ 234 h 326"/>
                    <a:gd name="T28" fmla="*/ 253 w 291"/>
                    <a:gd name="T29" fmla="*/ 203 h 326"/>
                    <a:gd name="T30" fmla="*/ 237 w 291"/>
                    <a:gd name="T31" fmla="*/ 146 h 326"/>
                    <a:gd name="T32" fmla="*/ 253 w 291"/>
                    <a:gd name="T33" fmla="*/ 123 h 326"/>
                    <a:gd name="T34" fmla="*/ 237 w 291"/>
                    <a:gd name="T35" fmla="*/ 92 h 326"/>
                    <a:gd name="T36" fmla="*/ 237 w 291"/>
                    <a:gd name="T37" fmla="*/ 66 h 326"/>
                    <a:gd name="T38" fmla="*/ 253 w 291"/>
                    <a:gd name="T39" fmla="*/ 35 h 326"/>
                    <a:gd name="T40" fmla="*/ 237 w 291"/>
                    <a:gd name="T41" fmla="*/ 0 h 326"/>
                    <a:gd name="T42" fmla="*/ 145 w 291"/>
                    <a:gd name="T43" fmla="*/ 87 h 326"/>
                    <a:gd name="T44" fmla="*/ 215 w 291"/>
                    <a:gd name="T45" fmla="*/ 118 h 326"/>
                    <a:gd name="T46" fmla="*/ 145 w 291"/>
                    <a:gd name="T47" fmla="*/ 239 h 326"/>
                    <a:gd name="T48" fmla="*/ 38 w 291"/>
                    <a:gd name="T49" fmla="*/ 11 h 326"/>
                    <a:gd name="T50" fmla="*/ 55 w 291"/>
                    <a:gd name="T51" fmla="*/ 66 h 326"/>
                    <a:gd name="T52" fmla="*/ 38 w 291"/>
                    <a:gd name="T53" fmla="*/ 92 h 326"/>
                    <a:gd name="T54" fmla="*/ 55 w 291"/>
                    <a:gd name="T55" fmla="*/ 123 h 326"/>
                    <a:gd name="T56" fmla="*/ 55 w 291"/>
                    <a:gd name="T57" fmla="*/ 146 h 326"/>
                    <a:gd name="T58" fmla="*/ 38 w 291"/>
                    <a:gd name="T59" fmla="*/ 177 h 326"/>
                    <a:gd name="T60" fmla="*/ 55 w 291"/>
                    <a:gd name="T61" fmla="*/ 234 h 326"/>
                    <a:gd name="T62" fmla="*/ 38 w 291"/>
                    <a:gd name="T63" fmla="*/ 260 h 326"/>
                    <a:gd name="T64" fmla="*/ 55 w 291"/>
                    <a:gd name="T65" fmla="*/ 288 h 326"/>
                    <a:gd name="T66" fmla="*/ 55 w 291"/>
                    <a:gd name="T67" fmla="*/ 314 h 326"/>
                    <a:gd name="T68" fmla="*/ 76 w 291"/>
                    <a:gd name="T69" fmla="*/ 239 h 326"/>
                    <a:gd name="T70" fmla="*/ 76 w 291"/>
                    <a:gd name="T71" fmla="*/ 208 h 326"/>
                    <a:gd name="T72" fmla="*/ 145 w 291"/>
                    <a:gd name="T73" fmla="*/ 87 h 326"/>
                    <a:gd name="T74" fmla="*/ 55 w 291"/>
                    <a:gd name="T75" fmla="*/ 0 h 326"/>
                    <a:gd name="T76" fmla="*/ 19 w 291"/>
                    <a:gd name="T77" fmla="*/ 0 h 326"/>
                    <a:gd name="T78" fmla="*/ 19 w 291"/>
                    <a:gd name="T79" fmla="*/ 326 h 326"/>
                    <a:gd name="T80" fmla="*/ 38 w 291"/>
                    <a:gd name="T81" fmla="*/ 288 h 326"/>
                    <a:gd name="T82" fmla="*/ 38 w 291"/>
                    <a:gd name="T83" fmla="*/ 260 h 326"/>
                    <a:gd name="T84" fmla="*/ 19 w 291"/>
                    <a:gd name="T85" fmla="*/ 203 h 326"/>
                    <a:gd name="T86" fmla="*/ 19 w 291"/>
                    <a:gd name="T87" fmla="*/ 177 h 326"/>
                    <a:gd name="T88" fmla="*/ 38 w 291"/>
                    <a:gd name="T89" fmla="*/ 123 h 326"/>
                    <a:gd name="T90" fmla="*/ 38 w 291"/>
                    <a:gd name="T91" fmla="*/ 92 h 326"/>
                    <a:gd name="T92" fmla="*/ 19 w 291"/>
                    <a:gd name="T93" fmla="*/ 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1" h="326">
                      <a:moveTo>
                        <a:pt x="253" y="314"/>
                      </a:moveTo>
                      <a:lnTo>
                        <a:pt x="270" y="314"/>
                      </a:lnTo>
                      <a:lnTo>
                        <a:pt x="270" y="326"/>
                      </a:lnTo>
                      <a:lnTo>
                        <a:pt x="291" y="326"/>
                      </a:lnTo>
                      <a:lnTo>
                        <a:pt x="291" y="0"/>
                      </a:lnTo>
                      <a:lnTo>
                        <a:pt x="270" y="0"/>
                      </a:lnTo>
                      <a:lnTo>
                        <a:pt x="270" y="11"/>
                      </a:lnTo>
                      <a:lnTo>
                        <a:pt x="253" y="11"/>
                      </a:lnTo>
                      <a:lnTo>
                        <a:pt x="253" y="35"/>
                      </a:lnTo>
                      <a:lnTo>
                        <a:pt x="270" y="35"/>
                      </a:lnTo>
                      <a:lnTo>
                        <a:pt x="270" y="66"/>
                      </a:lnTo>
                      <a:lnTo>
                        <a:pt x="253" y="66"/>
                      </a:lnTo>
                      <a:lnTo>
                        <a:pt x="253" y="92"/>
                      </a:lnTo>
                      <a:lnTo>
                        <a:pt x="270" y="92"/>
                      </a:lnTo>
                      <a:lnTo>
                        <a:pt x="270" y="123"/>
                      </a:lnTo>
                      <a:lnTo>
                        <a:pt x="253" y="123"/>
                      </a:lnTo>
                      <a:lnTo>
                        <a:pt x="253" y="146"/>
                      </a:lnTo>
                      <a:lnTo>
                        <a:pt x="270" y="146"/>
                      </a:lnTo>
                      <a:lnTo>
                        <a:pt x="270" y="177"/>
                      </a:lnTo>
                      <a:lnTo>
                        <a:pt x="253" y="177"/>
                      </a:lnTo>
                      <a:lnTo>
                        <a:pt x="253" y="203"/>
                      </a:lnTo>
                      <a:lnTo>
                        <a:pt x="270" y="203"/>
                      </a:lnTo>
                      <a:lnTo>
                        <a:pt x="270" y="234"/>
                      </a:lnTo>
                      <a:lnTo>
                        <a:pt x="253" y="234"/>
                      </a:lnTo>
                      <a:lnTo>
                        <a:pt x="253" y="260"/>
                      </a:lnTo>
                      <a:lnTo>
                        <a:pt x="270" y="260"/>
                      </a:lnTo>
                      <a:lnTo>
                        <a:pt x="270" y="288"/>
                      </a:lnTo>
                      <a:lnTo>
                        <a:pt x="253" y="288"/>
                      </a:lnTo>
                      <a:lnTo>
                        <a:pt x="253" y="314"/>
                      </a:lnTo>
                      <a:close/>
                      <a:moveTo>
                        <a:pt x="145" y="239"/>
                      </a:moveTo>
                      <a:lnTo>
                        <a:pt x="215" y="239"/>
                      </a:lnTo>
                      <a:lnTo>
                        <a:pt x="215" y="326"/>
                      </a:lnTo>
                      <a:lnTo>
                        <a:pt x="237" y="326"/>
                      </a:lnTo>
                      <a:lnTo>
                        <a:pt x="237" y="314"/>
                      </a:lnTo>
                      <a:lnTo>
                        <a:pt x="253" y="314"/>
                      </a:lnTo>
                      <a:lnTo>
                        <a:pt x="253" y="288"/>
                      </a:lnTo>
                      <a:lnTo>
                        <a:pt x="237" y="288"/>
                      </a:lnTo>
                      <a:lnTo>
                        <a:pt x="237" y="260"/>
                      </a:lnTo>
                      <a:lnTo>
                        <a:pt x="237" y="260"/>
                      </a:lnTo>
                      <a:lnTo>
                        <a:pt x="253" y="260"/>
                      </a:lnTo>
                      <a:lnTo>
                        <a:pt x="253" y="234"/>
                      </a:lnTo>
                      <a:lnTo>
                        <a:pt x="237" y="234"/>
                      </a:lnTo>
                      <a:lnTo>
                        <a:pt x="237" y="203"/>
                      </a:lnTo>
                      <a:lnTo>
                        <a:pt x="237" y="203"/>
                      </a:lnTo>
                      <a:lnTo>
                        <a:pt x="253" y="203"/>
                      </a:lnTo>
                      <a:lnTo>
                        <a:pt x="253" y="177"/>
                      </a:lnTo>
                      <a:lnTo>
                        <a:pt x="237" y="177"/>
                      </a:lnTo>
                      <a:lnTo>
                        <a:pt x="237" y="146"/>
                      </a:lnTo>
                      <a:lnTo>
                        <a:pt x="237" y="146"/>
                      </a:lnTo>
                      <a:lnTo>
                        <a:pt x="253" y="146"/>
                      </a:lnTo>
                      <a:lnTo>
                        <a:pt x="253" y="123"/>
                      </a:lnTo>
                      <a:lnTo>
                        <a:pt x="237" y="123"/>
                      </a:lnTo>
                      <a:lnTo>
                        <a:pt x="237" y="92"/>
                      </a:lnTo>
                      <a:lnTo>
                        <a:pt x="237" y="92"/>
                      </a:lnTo>
                      <a:lnTo>
                        <a:pt x="253" y="92"/>
                      </a:lnTo>
                      <a:lnTo>
                        <a:pt x="253" y="66"/>
                      </a:lnTo>
                      <a:lnTo>
                        <a:pt x="237" y="66"/>
                      </a:lnTo>
                      <a:lnTo>
                        <a:pt x="237" y="35"/>
                      </a:lnTo>
                      <a:lnTo>
                        <a:pt x="237" y="35"/>
                      </a:lnTo>
                      <a:lnTo>
                        <a:pt x="253" y="35"/>
                      </a:lnTo>
                      <a:lnTo>
                        <a:pt x="253" y="11"/>
                      </a:lnTo>
                      <a:lnTo>
                        <a:pt x="237" y="11"/>
                      </a:lnTo>
                      <a:lnTo>
                        <a:pt x="237" y="0"/>
                      </a:lnTo>
                      <a:lnTo>
                        <a:pt x="215" y="0"/>
                      </a:lnTo>
                      <a:lnTo>
                        <a:pt x="215" y="87"/>
                      </a:lnTo>
                      <a:lnTo>
                        <a:pt x="145" y="87"/>
                      </a:lnTo>
                      <a:lnTo>
                        <a:pt x="145" y="118"/>
                      </a:lnTo>
                      <a:lnTo>
                        <a:pt x="215" y="118"/>
                      </a:lnTo>
                      <a:lnTo>
                        <a:pt x="215" y="118"/>
                      </a:lnTo>
                      <a:lnTo>
                        <a:pt x="215" y="208"/>
                      </a:lnTo>
                      <a:lnTo>
                        <a:pt x="145" y="208"/>
                      </a:lnTo>
                      <a:lnTo>
                        <a:pt x="145" y="239"/>
                      </a:lnTo>
                      <a:close/>
                      <a:moveTo>
                        <a:pt x="55" y="0"/>
                      </a:moveTo>
                      <a:lnTo>
                        <a:pt x="55" y="11"/>
                      </a:lnTo>
                      <a:lnTo>
                        <a:pt x="38" y="11"/>
                      </a:lnTo>
                      <a:lnTo>
                        <a:pt x="38" y="35"/>
                      </a:lnTo>
                      <a:lnTo>
                        <a:pt x="55" y="35"/>
                      </a:lnTo>
                      <a:lnTo>
                        <a:pt x="55" y="66"/>
                      </a:lnTo>
                      <a:lnTo>
                        <a:pt x="55" y="66"/>
                      </a:lnTo>
                      <a:lnTo>
                        <a:pt x="38" y="66"/>
                      </a:lnTo>
                      <a:lnTo>
                        <a:pt x="38" y="92"/>
                      </a:lnTo>
                      <a:lnTo>
                        <a:pt x="55" y="92"/>
                      </a:lnTo>
                      <a:lnTo>
                        <a:pt x="55" y="123"/>
                      </a:lnTo>
                      <a:lnTo>
                        <a:pt x="55" y="123"/>
                      </a:lnTo>
                      <a:lnTo>
                        <a:pt x="38" y="123"/>
                      </a:lnTo>
                      <a:lnTo>
                        <a:pt x="38" y="146"/>
                      </a:lnTo>
                      <a:lnTo>
                        <a:pt x="55" y="146"/>
                      </a:lnTo>
                      <a:lnTo>
                        <a:pt x="55" y="177"/>
                      </a:lnTo>
                      <a:lnTo>
                        <a:pt x="55" y="177"/>
                      </a:lnTo>
                      <a:lnTo>
                        <a:pt x="38" y="177"/>
                      </a:lnTo>
                      <a:lnTo>
                        <a:pt x="38" y="203"/>
                      </a:lnTo>
                      <a:lnTo>
                        <a:pt x="55" y="203"/>
                      </a:lnTo>
                      <a:lnTo>
                        <a:pt x="55" y="234"/>
                      </a:lnTo>
                      <a:lnTo>
                        <a:pt x="55" y="234"/>
                      </a:lnTo>
                      <a:lnTo>
                        <a:pt x="38" y="234"/>
                      </a:lnTo>
                      <a:lnTo>
                        <a:pt x="38" y="260"/>
                      </a:lnTo>
                      <a:lnTo>
                        <a:pt x="55" y="260"/>
                      </a:lnTo>
                      <a:lnTo>
                        <a:pt x="55" y="288"/>
                      </a:lnTo>
                      <a:lnTo>
                        <a:pt x="55" y="288"/>
                      </a:lnTo>
                      <a:lnTo>
                        <a:pt x="38" y="288"/>
                      </a:lnTo>
                      <a:lnTo>
                        <a:pt x="38" y="314"/>
                      </a:lnTo>
                      <a:lnTo>
                        <a:pt x="55" y="314"/>
                      </a:lnTo>
                      <a:lnTo>
                        <a:pt x="55" y="326"/>
                      </a:lnTo>
                      <a:lnTo>
                        <a:pt x="76" y="326"/>
                      </a:lnTo>
                      <a:lnTo>
                        <a:pt x="76" y="239"/>
                      </a:lnTo>
                      <a:lnTo>
                        <a:pt x="145" y="239"/>
                      </a:lnTo>
                      <a:lnTo>
                        <a:pt x="145" y="208"/>
                      </a:lnTo>
                      <a:lnTo>
                        <a:pt x="76" y="208"/>
                      </a:lnTo>
                      <a:lnTo>
                        <a:pt x="76" y="118"/>
                      </a:lnTo>
                      <a:lnTo>
                        <a:pt x="145" y="118"/>
                      </a:lnTo>
                      <a:lnTo>
                        <a:pt x="145" y="87"/>
                      </a:lnTo>
                      <a:lnTo>
                        <a:pt x="76" y="87"/>
                      </a:lnTo>
                      <a:lnTo>
                        <a:pt x="76" y="0"/>
                      </a:lnTo>
                      <a:lnTo>
                        <a:pt x="55" y="0"/>
                      </a:lnTo>
                      <a:close/>
                      <a:moveTo>
                        <a:pt x="38" y="11"/>
                      </a:moveTo>
                      <a:lnTo>
                        <a:pt x="19" y="11"/>
                      </a:lnTo>
                      <a:lnTo>
                        <a:pt x="19" y="0"/>
                      </a:lnTo>
                      <a:lnTo>
                        <a:pt x="0" y="0"/>
                      </a:lnTo>
                      <a:lnTo>
                        <a:pt x="0" y="326"/>
                      </a:lnTo>
                      <a:lnTo>
                        <a:pt x="19" y="326"/>
                      </a:lnTo>
                      <a:lnTo>
                        <a:pt x="19" y="314"/>
                      </a:lnTo>
                      <a:lnTo>
                        <a:pt x="38" y="314"/>
                      </a:lnTo>
                      <a:lnTo>
                        <a:pt x="38" y="288"/>
                      </a:lnTo>
                      <a:lnTo>
                        <a:pt x="19" y="288"/>
                      </a:lnTo>
                      <a:lnTo>
                        <a:pt x="19" y="260"/>
                      </a:lnTo>
                      <a:lnTo>
                        <a:pt x="38" y="260"/>
                      </a:lnTo>
                      <a:lnTo>
                        <a:pt x="38" y="234"/>
                      </a:lnTo>
                      <a:lnTo>
                        <a:pt x="19" y="234"/>
                      </a:lnTo>
                      <a:lnTo>
                        <a:pt x="19" y="203"/>
                      </a:lnTo>
                      <a:lnTo>
                        <a:pt x="38" y="203"/>
                      </a:lnTo>
                      <a:lnTo>
                        <a:pt x="38" y="177"/>
                      </a:lnTo>
                      <a:lnTo>
                        <a:pt x="19" y="177"/>
                      </a:lnTo>
                      <a:lnTo>
                        <a:pt x="19" y="146"/>
                      </a:lnTo>
                      <a:lnTo>
                        <a:pt x="38" y="146"/>
                      </a:lnTo>
                      <a:lnTo>
                        <a:pt x="38" y="123"/>
                      </a:lnTo>
                      <a:lnTo>
                        <a:pt x="19" y="123"/>
                      </a:lnTo>
                      <a:lnTo>
                        <a:pt x="19" y="92"/>
                      </a:lnTo>
                      <a:lnTo>
                        <a:pt x="38" y="92"/>
                      </a:lnTo>
                      <a:lnTo>
                        <a:pt x="38" y="66"/>
                      </a:lnTo>
                      <a:lnTo>
                        <a:pt x="19" y="66"/>
                      </a:lnTo>
                      <a:lnTo>
                        <a:pt x="19" y="35"/>
                      </a:lnTo>
                      <a:lnTo>
                        <a:pt x="38" y="35"/>
                      </a:lnTo>
                      <a:lnTo>
                        <a:pt x="3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88" name="Freeform 271"/>
                <p:cNvSpPr/>
                <p:nvPr/>
              </p:nvSpPr>
              <p:spPr bwMode="auto">
                <a:xfrm>
                  <a:off x="311150" y="3252788"/>
                  <a:ext cx="52388" cy="522288"/>
                </a:xfrm>
                <a:custGeom>
                  <a:avLst/>
                  <a:gdLst>
                    <a:gd name="T0" fmla="*/ 0 w 14"/>
                    <a:gd name="T1" fmla="*/ 0 h 139"/>
                    <a:gd name="T2" fmla="*/ 0 w 14"/>
                    <a:gd name="T3" fmla="*/ 139 h 139"/>
                    <a:gd name="T4" fmla="*/ 14 w 14"/>
                    <a:gd name="T5" fmla="*/ 139 h 139"/>
                    <a:gd name="T6" fmla="*/ 14 w 14"/>
                    <a:gd name="T7" fmla="*/ 0 h 139"/>
                    <a:gd name="T8" fmla="*/ 7 w 14"/>
                    <a:gd name="T9" fmla="*/ 2 h 139"/>
                    <a:gd name="T10" fmla="*/ 0 w 14"/>
                    <a:gd name="T11" fmla="*/ 0 h 139"/>
                  </a:gdLst>
                  <a:ahLst/>
                  <a:cxnLst>
                    <a:cxn ang="0">
                      <a:pos x="T0" y="T1"/>
                    </a:cxn>
                    <a:cxn ang="0">
                      <a:pos x="T2" y="T3"/>
                    </a:cxn>
                    <a:cxn ang="0">
                      <a:pos x="T4" y="T5"/>
                    </a:cxn>
                    <a:cxn ang="0">
                      <a:pos x="T6" y="T7"/>
                    </a:cxn>
                    <a:cxn ang="0">
                      <a:pos x="T8" y="T9"/>
                    </a:cxn>
                    <a:cxn ang="0">
                      <a:pos x="T10" y="T11"/>
                    </a:cxn>
                  </a:cxnLst>
                  <a:rect l="0" t="0" r="r" b="b"/>
                  <a:pathLst>
                    <a:path w="14" h="139">
                      <a:moveTo>
                        <a:pt x="0" y="0"/>
                      </a:moveTo>
                      <a:cubicBezTo>
                        <a:pt x="0" y="139"/>
                        <a:pt x="0" y="139"/>
                        <a:pt x="0" y="139"/>
                      </a:cubicBezTo>
                      <a:cubicBezTo>
                        <a:pt x="14" y="139"/>
                        <a:pt x="14" y="139"/>
                        <a:pt x="14" y="139"/>
                      </a:cubicBezTo>
                      <a:cubicBezTo>
                        <a:pt x="14" y="0"/>
                        <a:pt x="14" y="0"/>
                        <a:pt x="14" y="0"/>
                      </a:cubicBezTo>
                      <a:cubicBezTo>
                        <a:pt x="12" y="1"/>
                        <a:pt x="10" y="2"/>
                        <a:pt x="7" y="2"/>
                      </a:cubicBezTo>
                      <a:cubicBezTo>
                        <a:pt x="5" y="2"/>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89" name="Oval 272"/>
                <p:cNvSpPr>
                  <a:spLocks noChangeArrowheads="1"/>
                </p:cNvSpPr>
                <p:nvPr/>
              </p:nvSpPr>
              <p:spPr bwMode="auto">
                <a:xfrm>
                  <a:off x="295275" y="3159125"/>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90" name="Rectangle 273"/>
                <p:cNvSpPr>
                  <a:spLocks noChangeArrowheads="1"/>
                </p:cNvSpPr>
                <p:nvPr/>
              </p:nvSpPr>
              <p:spPr bwMode="auto">
                <a:xfrm>
                  <a:off x="396875" y="3255963"/>
                  <a:ext cx="45085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91" name="Freeform 274"/>
                <p:cNvSpPr/>
                <p:nvPr/>
              </p:nvSpPr>
              <p:spPr bwMode="auto">
                <a:xfrm>
                  <a:off x="4038600" y="0"/>
                  <a:ext cx="439738" cy="363538"/>
                </a:xfrm>
                <a:custGeom>
                  <a:avLst/>
                  <a:gdLst>
                    <a:gd name="T0" fmla="*/ 277 w 277"/>
                    <a:gd name="T1" fmla="*/ 104 h 229"/>
                    <a:gd name="T2" fmla="*/ 277 w 277"/>
                    <a:gd name="T3" fmla="*/ 76 h 229"/>
                    <a:gd name="T4" fmla="*/ 208 w 277"/>
                    <a:gd name="T5" fmla="*/ 21 h 229"/>
                    <a:gd name="T6" fmla="*/ 182 w 277"/>
                    <a:gd name="T7" fmla="*/ 0 h 229"/>
                    <a:gd name="T8" fmla="*/ 95 w 277"/>
                    <a:gd name="T9" fmla="*/ 0 h 229"/>
                    <a:gd name="T10" fmla="*/ 0 w 277"/>
                    <a:gd name="T11" fmla="*/ 76 h 229"/>
                    <a:gd name="T12" fmla="*/ 0 w 277"/>
                    <a:gd name="T13" fmla="*/ 229 h 229"/>
                    <a:gd name="T14" fmla="*/ 87 w 277"/>
                    <a:gd name="T15" fmla="*/ 229 h 229"/>
                    <a:gd name="T16" fmla="*/ 87 w 277"/>
                    <a:gd name="T17" fmla="*/ 78 h 229"/>
                    <a:gd name="T18" fmla="*/ 189 w 277"/>
                    <a:gd name="T19" fmla="*/ 78 h 229"/>
                    <a:gd name="T20" fmla="*/ 189 w 277"/>
                    <a:gd name="T21" fmla="*/ 229 h 229"/>
                    <a:gd name="T22" fmla="*/ 277 w 277"/>
                    <a:gd name="T23" fmla="*/ 229 h 229"/>
                    <a:gd name="T24" fmla="*/ 277 w 277"/>
                    <a:gd name="T25"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29">
                      <a:moveTo>
                        <a:pt x="277" y="104"/>
                      </a:moveTo>
                      <a:lnTo>
                        <a:pt x="277" y="76"/>
                      </a:lnTo>
                      <a:lnTo>
                        <a:pt x="208" y="21"/>
                      </a:lnTo>
                      <a:lnTo>
                        <a:pt x="182" y="0"/>
                      </a:lnTo>
                      <a:lnTo>
                        <a:pt x="95" y="0"/>
                      </a:lnTo>
                      <a:lnTo>
                        <a:pt x="0" y="76"/>
                      </a:lnTo>
                      <a:lnTo>
                        <a:pt x="0" y="229"/>
                      </a:lnTo>
                      <a:lnTo>
                        <a:pt x="87" y="229"/>
                      </a:lnTo>
                      <a:lnTo>
                        <a:pt x="87" y="78"/>
                      </a:lnTo>
                      <a:lnTo>
                        <a:pt x="189" y="78"/>
                      </a:lnTo>
                      <a:lnTo>
                        <a:pt x="189" y="229"/>
                      </a:lnTo>
                      <a:lnTo>
                        <a:pt x="277" y="229"/>
                      </a:lnTo>
                      <a:lnTo>
                        <a:pt x="277"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92" name="Freeform 275"/>
                <p:cNvSpPr>
                  <a:spLocks noEditPoints="1"/>
                </p:cNvSpPr>
                <p:nvPr/>
              </p:nvSpPr>
              <p:spPr bwMode="auto">
                <a:xfrm>
                  <a:off x="3933825" y="0"/>
                  <a:ext cx="644525" cy="139700"/>
                </a:xfrm>
                <a:custGeom>
                  <a:avLst/>
                  <a:gdLst>
                    <a:gd name="T0" fmla="*/ 66 w 406"/>
                    <a:gd name="T1" fmla="*/ 62 h 88"/>
                    <a:gd name="T2" fmla="*/ 142 w 406"/>
                    <a:gd name="T3" fmla="*/ 0 h 88"/>
                    <a:gd name="T4" fmla="*/ 54 w 406"/>
                    <a:gd name="T5" fmla="*/ 0 h 88"/>
                    <a:gd name="T6" fmla="*/ 0 w 406"/>
                    <a:gd name="T7" fmla="*/ 45 h 88"/>
                    <a:gd name="T8" fmla="*/ 35 w 406"/>
                    <a:gd name="T9" fmla="*/ 88 h 88"/>
                    <a:gd name="T10" fmla="*/ 66 w 406"/>
                    <a:gd name="T11" fmla="*/ 62 h 88"/>
                    <a:gd name="T12" fmla="*/ 66 w 406"/>
                    <a:gd name="T13" fmla="*/ 62 h 88"/>
                    <a:gd name="T14" fmla="*/ 265 w 406"/>
                    <a:gd name="T15" fmla="*/ 0 h 88"/>
                    <a:gd name="T16" fmla="*/ 274 w 406"/>
                    <a:gd name="T17" fmla="*/ 7 h 88"/>
                    <a:gd name="T18" fmla="*/ 343 w 406"/>
                    <a:gd name="T19" fmla="*/ 62 h 88"/>
                    <a:gd name="T20" fmla="*/ 371 w 406"/>
                    <a:gd name="T21" fmla="*/ 88 h 88"/>
                    <a:gd name="T22" fmla="*/ 406 w 406"/>
                    <a:gd name="T23" fmla="*/ 45 h 88"/>
                    <a:gd name="T24" fmla="*/ 354 w 406"/>
                    <a:gd name="T25" fmla="*/ 0 h 88"/>
                    <a:gd name="T26" fmla="*/ 265 w 406"/>
                    <a:gd name="T2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88">
                      <a:moveTo>
                        <a:pt x="66" y="62"/>
                      </a:moveTo>
                      <a:lnTo>
                        <a:pt x="142" y="0"/>
                      </a:lnTo>
                      <a:lnTo>
                        <a:pt x="54" y="0"/>
                      </a:lnTo>
                      <a:lnTo>
                        <a:pt x="0" y="45"/>
                      </a:lnTo>
                      <a:lnTo>
                        <a:pt x="35" y="88"/>
                      </a:lnTo>
                      <a:lnTo>
                        <a:pt x="66" y="62"/>
                      </a:lnTo>
                      <a:lnTo>
                        <a:pt x="66" y="62"/>
                      </a:lnTo>
                      <a:close/>
                      <a:moveTo>
                        <a:pt x="265" y="0"/>
                      </a:moveTo>
                      <a:lnTo>
                        <a:pt x="274" y="7"/>
                      </a:lnTo>
                      <a:lnTo>
                        <a:pt x="343" y="62"/>
                      </a:lnTo>
                      <a:lnTo>
                        <a:pt x="371" y="88"/>
                      </a:lnTo>
                      <a:lnTo>
                        <a:pt x="406" y="45"/>
                      </a:lnTo>
                      <a:lnTo>
                        <a:pt x="354" y="0"/>
                      </a:lnTo>
                      <a:lnTo>
                        <a:pt x="2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93" name="Freeform 276"/>
                <p:cNvSpPr/>
                <p:nvPr/>
              </p:nvSpPr>
              <p:spPr bwMode="auto">
                <a:xfrm>
                  <a:off x="10033000" y="239713"/>
                  <a:ext cx="571500" cy="354013"/>
                </a:xfrm>
                <a:custGeom>
                  <a:avLst/>
                  <a:gdLst>
                    <a:gd name="T0" fmla="*/ 152 w 152"/>
                    <a:gd name="T1" fmla="*/ 77 h 94"/>
                    <a:gd name="T2" fmla="*/ 136 w 152"/>
                    <a:gd name="T3" fmla="*/ 61 h 94"/>
                    <a:gd name="T4" fmla="*/ 138 w 152"/>
                    <a:gd name="T5" fmla="*/ 47 h 94"/>
                    <a:gd name="T6" fmla="*/ 91 w 152"/>
                    <a:gd name="T7" fmla="*/ 0 h 94"/>
                    <a:gd name="T8" fmla="*/ 45 w 152"/>
                    <a:gd name="T9" fmla="*/ 46 h 94"/>
                    <a:gd name="T10" fmla="*/ 27 w 152"/>
                    <a:gd name="T11" fmla="*/ 40 h 94"/>
                    <a:gd name="T12" fmla="*/ 0 w 152"/>
                    <a:gd name="T13" fmla="*/ 67 h 94"/>
                    <a:gd name="T14" fmla="*/ 27 w 152"/>
                    <a:gd name="T15" fmla="*/ 94 h 94"/>
                    <a:gd name="T16" fmla="*/ 89 w 152"/>
                    <a:gd name="T17" fmla="*/ 94 h 94"/>
                    <a:gd name="T18" fmla="*/ 91 w 152"/>
                    <a:gd name="T19" fmla="*/ 94 h 94"/>
                    <a:gd name="T20" fmla="*/ 136 w 152"/>
                    <a:gd name="T21" fmla="*/ 94 h 94"/>
                    <a:gd name="T22" fmla="*/ 152 w 152"/>
                    <a:gd name="T23" fmla="*/ 7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94">
                      <a:moveTo>
                        <a:pt x="152" y="77"/>
                      </a:moveTo>
                      <a:cubicBezTo>
                        <a:pt x="152" y="68"/>
                        <a:pt x="145" y="61"/>
                        <a:pt x="136" y="61"/>
                      </a:cubicBezTo>
                      <a:cubicBezTo>
                        <a:pt x="137" y="56"/>
                        <a:pt x="138" y="52"/>
                        <a:pt x="138" y="47"/>
                      </a:cubicBezTo>
                      <a:cubicBezTo>
                        <a:pt x="138" y="21"/>
                        <a:pt x="117" y="0"/>
                        <a:pt x="91" y="0"/>
                      </a:cubicBezTo>
                      <a:cubicBezTo>
                        <a:pt x="66" y="0"/>
                        <a:pt x="45" y="20"/>
                        <a:pt x="45" y="46"/>
                      </a:cubicBezTo>
                      <a:cubicBezTo>
                        <a:pt x="40" y="42"/>
                        <a:pt x="34" y="40"/>
                        <a:pt x="27" y="40"/>
                      </a:cubicBezTo>
                      <a:cubicBezTo>
                        <a:pt x="12" y="40"/>
                        <a:pt x="0" y="52"/>
                        <a:pt x="0" y="67"/>
                      </a:cubicBezTo>
                      <a:cubicBezTo>
                        <a:pt x="0" y="81"/>
                        <a:pt x="12" y="94"/>
                        <a:pt x="27" y="94"/>
                      </a:cubicBezTo>
                      <a:cubicBezTo>
                        <a:pt x="89" y="94"/>
                        <a:pt x="89" y="94"/>
                        <a:pt x="89" y="94"/>
                      </a:cubicBezTo>
                      <a:cubicBezTo>
                        <a:pt x="91" y="94"/>
                        <a:pt x="91" y="94"/>
                        <a:pt x="91" y="94"/>
                      </a:cubicBezTo>
                      <a:cubicBezTo>
                        <a:pt x="136" y="94"/>
                        <a:pt x="136" y="94"/>
                        <a:pt x="136" y="94"/>
                      </a:cubicBezTo>
                      <a:cubicBezTo>
                        <a:pt x="145" y="94"/>
                        <a:pt x="152" y="86"/>
                        <a:pt x="15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94" name="Rectangle 277"/>
                <p:cNvSpPr>
                  <a:spLocks noChangeArrowheads="1"/>
                </p:cNvSpPr>
                <p:nvPr/>
              </p:nvSpPr>
              <p:spPr bwMode="auto">
                <a:xfrm>
                  <a:off x="10115550" y="623888"/>
                  <a:ext cx="4921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95" name="Rectangle 278"/>
                <p:cNvSpPr>
                  <a:spLocks noChangeArrowheads="1"/>
                </p:cNvSpPr>
                <p:nvPr/>
              </p:nvSpPr>
              <p:spPr bwMode="auto">
                <a:xfrm>
                  <a:off x="10236200" y="684213"/>
                  <a:ext cx="4921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96" name="Rectangle 279"/>
                <p:cNvSpPr>
                  <a:spLocks noChangeArrowheads="1"/>
                </p:cNvSpPr>
                <p:nvPr/>
              </p:nvSpPr>
              <p:spPr bwMode="auto">
                <a:xfrm>
                  <a:off x="10356850" y="623888"/>
                  <a:ext cx="4921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97" name="Rectangle 280"/>
                <p:cNvSpPr>
                  <a:spLocks noChangeArrowheads="1"/>
                </p:cNvSpPr>
                <p:nvPr/>
              </p:nvSpPr>
              <p:spPr bwMode="auto">
                <a:xfrm>
                  <a:off x="10472738" y="684213"/>
                  <a:ext cx="4921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98" name="Oval 281"/>
                <p:cNvSpPr>
                  <a:spLocks noChangeArrowheads="1"/>
                </p:cNvSpPr>
                <p:nvPr/>
              </p:nvSpPr>
              <p:spPr bwMode="auto">
                <a:xfrm>
                  <a:off x="3144838" y="5202238"/>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499" name="Oval 282"/>
                <p:cNvSpPr>
                  <a:spLocks noChangeArrowheads="1"/>
                </p:cNvSpPr>
                <p:nvPr/>
              </p:nvSpPr>
              <p:spPr bwMode="auto">
                <a:xfrm>
                  <a:off x="3205163" y="5141913"/>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00" name="Oval 283"/>
                <p:cNvSpPr>
                  <a:spLocks noChangeArrowheads="1"/>
                </p:cNvSpPr>
                <p:nvPr/>
              </p:nvSpPr>
              <p:spPr bwMode="auto">
                <a:xfrm>
                  <a:off x="3160713" y="5059363"/>
                  <a:ext cx="30163"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01" name="Oval 284"/>
                <p:cNvSpPr>
                  <a:spLocks noChangeArrowheads="1"/>
                </p:cNvSpPr>
                <p:nvPr/>
              </p:nvSpPr>
              <p:spPr bwMode="auto">
                <a:xfrm>
                  <a:off x="3144838" y="4927600"/>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02" name="Freeform 285"/>
                <p:cNvSpPr>
                  <a:spLocks noEditPoints="1"/>
                </p:cNvSpPr>
                <p:nvPr/>
              </p:nvSpPr>
              <p:spPr bwMode="auto">
                <a:xfrm>
                  <a:off x="3062288" y="4660900"/>
                  <a:ext cx="296863" cy="668338"/>
                </a:xfrm>
                <a:custGeom>
                  <a:avLst/>
                  <a:gdLst>
                    <a:gd name="T0" fmla="*/ 43 w 79"/>
                    <a:gd name="T1" fmla="*/ 9 h 178"/>
                    <a:gd name="T2" fmla="*/ 41 w 79"/>
                    <a:gd name="T3" fmla="*/ 15 h 178"/>
                    <a:gd name="T4" fmla="*/ 41 w 79"/>
                    <a:gd name="T5" fmla="*/ 27 h 178"/>
                    <a:gd name="T6" fmla="*/ 38 w 79"/>
                    <a:gd name="T7" fmla="*/ 27 h 178"/>
                    <a:gd name="T8" fmla="*/ 38 w 79"/>
                    <a:gd name="T9" fmla="*/ 58 h 178"/>
                    <a:gd name="T10" fmla="*/ 41 w 79"/>
                    <a:gd name="T11" fmla="*/ 58 h 178"/>
                    <a:gd name="T12" fmla="*/ 41 w 79"/>
                    <a:gd name="T13" fmla="*/ 82 h 178"/>
                    <a:gd name="T14" fmla="*/ 41 w 79"/>
                    <a:gd name="T15" fmla="*/ 93 h 178"/>
                    <a:gd name="T16" fmla="*/ 48 w 79"/>
                    <a:gd name="T17" fmla="*/ 100 h 178"/>
                    <a:gd name="T18" fmla="*/ 50 w 79"/>
                    <a:gd name="T19" fmla="*/ 100 h 178"/>
                    <a:gd name="T20" fmla="*/ 55 w 79"/>
                    <a:gd name="T21" fmla="*/ 93 h 178"/>
                    <a:gd name="T22" fmla="*/ 55 w 79"/>
                    <a:gd name="T23" fmla="*/ 58 h 178"/>
                    <a:gd name="T24" fmla="*/ 60 w 79"/>
                    <a:gd name="T25" fmla="*/ 58 h 178"/>
                    <a:gd name="T26" fmla="*/ 60 w 79"/>
                    <a:gd name="T27" fmla="*/ 58 h 178"/>
                    <a:gd name="T28" fmla="*/ 60 w 79"/>
                    <a:gd name="T29" fmla="*/ 162 h 178"/>
                    <a:gd name="T30" fmla="*/ 38 w 79"/>
                    <a:gd name="T31" fmla="*/ 162 h 178"/>
                    <a:gd name="T32" fmla="*/ 38 w 79"/>
                    <a:gd name="T33" fmla="*/ 178 h 178"/>
                    <a:gd name="T34" fmla="*/ 75 w 79"/>
                    <a:gd name="T35" fmla="*/ 178 h 178"/>
                    <a:gd name="T36" fmla="*/ 75 w 79"/>
                    <a:gd name="T37" fmla="*/ 27 h 178"/>
                    <a:gd name="T38" fmla="*/ 55 w 79"/>
                    <a:gd name="T39" fmla="*/ 27 h 178"/>
                    <a:gd name="T40" fmla="*/ 55 w 79"/>
                    <a:gd name="T41" fmla="*/ 19 h 178"/>
                    <a:gd name="T42" fmla="*/ 73 w 79"/>
                    <a:gd name="T43" fmla="*/ 15 h 178"/>
                    <a:gd name="T44" fmla="*/ 79 w 79"/>
                    <a:gd name="T45" fmla="*/ 6 h 178"/>
                    <a:gd name="T46" fmla="*/ 70 w 79"/>
                    <a:gd name="T47" fmla="*/ 1 h 178"/>
                    <a:gd name="T48" fmla="*/ 48 w 79"/>
                    <a:gd name="T49" fmla="*/ 6 h 178"/>
                    <a:gd name="T50" fmla="*/ 43 w 79"/>
                    <a:gd name="T51" fmla="*/ 9 h 178"/>
                    <a:gd name="T52" fmla="*/ 38 w 79"/>
                    <a:gd name="T53" fmla="*/ 27 h 178"/>
                    <a:gd name="T54" fmla="*/ 0 w 79"/>
                    <a:gd name="T55" fmla="*/ 27 h 178"/>
                    <a:gd name="T56" fmla="*/ 0 w 79"/>
                    <a:gd name="T57" fmla="*/ 178 h 178"/>
                    <a:gd name="T58" fmla="*/ 38 w 79"/>
                    <a:gd name="T59" fmla="*/ 178 h 178"/>
                    <a:gd name="T60" fmla="*/ 38 w 79"/>
                    <a:gd name="T61" fmla="*/ 162 h 178"/>
                    <a:gd name="T62" fmla="*/ 16 w 79"/>
                    <a:gd name="T63" fmla="*/ 162 h 178"/>
                    <a:gd name="T64" fmla="*/ 16 w 79"/>
                    <a:gd name="T65" fmla="*/ 58 h 178"/>
                    <a:gd name="T66" fmla="*/ 38 w 79"/>
                    <a:gd name="T67" fmla="*/ 58 h 178"/>
                    <a:gd name="T68" fmla="*/ 38 w 79"/>
                    <a:gd name="T69"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178">
                      <a:moveTo>
                        <a:pt x="43" y="9"/>
                      </a:moveTo>
                      <a:cubicBezTo>
                        <a:pt x="41" y="11"/>
                        <a:pt x="41" y="13"/>
                        <a:pt x="41" y="15"/>
                      </a:cubicBezTo>
                      <a:cubicBezTo>
                        <a:pt x="41" y="16"/>
                        <a:pt x="41" y="20"/>
                        <a:pt x="41" y="27"/>
                      </a:cubicBezTo>
                      <a:cubicBezTo>
                        <a:pt x="38" y="27"/>
                        <a:pt x="38" y="27"/>
                        <a:pt x="38" y="27"/>
                      </a:cubicBezTo>
                      <a:cubicBezTo>
                        <a:pt x="38" y="58"/>
                        <a:pt x="38" y="58"/>
                        <a:pt x="38" y="58"/>
                      </a:cubicBezTo>
                      <a:cubicBezTo>
                        <a:pt x="41" y="58"/>
                        <a:pt x="41" y="58"/>
                        <a:pt x="41" y="58"/>
                      </a:cubicBezTo>
                      <a:cubicBezTo>
                        <a:pt x="41" y="71"/>
                        <a:pt x="41" y="81"/>
                        <a:pt x="41" y="82"/>
                      </a:cubicBezTo>
                      <a:cubicBezTo>
                        <a:pt x="41" y="84"/>
                        <a:pt x="41" y="93"/>
                        <a:pt x="41" y="93"/>
                      </a:cubicBezTo>
                      <a:cubicBezTo>
                        <a:pt x="41" y="97"/>
                        <a:pt x="44" y="100"/>
                        <a:pt x="48" y="100"/>
                      </a:cubicBezTo>
                      <a:cubicBezTo>
                        <a:pt x="49" y="100"/>
                        <a:pt x="49" y="100"/>
                        <a:pt x="50" y="100"/>
                      </a:cubicBezTo>
                      <a:cubicBezTo>
                        <a:pt x="53" y="99"/>
                        <a:pt x="55" y="96"/>
                        <a:pt x="55" y="93"/>
                      </a:cubicBezTo>
                      <a:cubicBezTo>
                        <a:pt x="55" y="58"/>
                        <a:pt x="55" y="58"/>
                        <a:pt x="55" y="58"/>
                      </a:cubicBezTo>
                      <a:cubicBezTo>
                        <a:pt x="60" y="58"/>
                        <a:pt x="60" y="58"/>
                        <a:pt x="60" y="58"/>
                      </a:cubicBezTo>
                      <a:cubicBezTo>
                        <a:pt x="60" y="58"/>
                        <a:pt x="60" y="58"/>
                        <a:pt x="60" y="58"/>
                      </a:cubicBezTo>
                      <a:cubicBezTo>
                        <a:pt x="60" y="162"/>
                        <a:pt x="60" y="162"/>
                        <a:pt x="60" y="162"/>
                      </a:cubicBezTo>
                      <a:cubicBezTo>
                        <a:pt x="38" y="162"/>
                        <a:pt x="38" y="162"/>
                        <a:pt x="38" y="162"/>
                      </a:cubicBezTo>
                      <a:cubicBezTo>
                        <a:pt x="38" y="178"/>
                        <a:pt x="38" y="178"/>
                        <a:pt x="38" y="178"/>
                      </a:cubicBezTo>
                      <a:cubicBezTo>
                        <a:pt x="75" y="178"/>
                        <a:pt x="75" y="178"/>
                        <a:pt x="75" y="178"/>
                      </a:cubicBezTo>
                      <a:cubicBezTo>
                        <a:pt x="75" y="27"/>
                        <a:pt x="75" y="27"/>
                        <a:pt x="75" y="27"/>
                      </a:cubicBezTo>
                      <a:cubicBezTo>
                        <a:pt x="55" y="27"/>
                        <a:pt x="55" y="27"/>
                        <a:pt x="55" y="27"/>
                      </a:cubicBezTo>
                      <a:cubicBezTo>
                        <a:pt x="55" y="19"/>
                        <a:pt x="55" y="19"/>
                        <a:pt x="55" y="19"/>
                      </a:cubicBezTo>
                      <a:cubicBezTo>
                        <a:pt x="73" y="15"/>
                        <a:pt x="73" y="15"/>
                        <a:pt x="73" y="15"/>
                      </a:cubicBezTo>
                      <a:cubicBezTo>
                        <a:pt x="77" y="14"/>
                        <a:pt x="79" y="10"/>
                        <a:pt x="79" y="6"/>
                      </a:cubicBezTo>
                      <a:cubicBezTo>
                        <a:pt x="78" y="3"/>
                        <a:pt x="74" y="0"/>
                        <a:pt x="70" y="1"/>
                      </a:cubicBezTo>
                      <a:cubicBezTo>
                        <a:pt x="69" y="2"/>
                        <a:pt x="50" y="6"/>
                        <a:pt x="48" y="6"/>
                      </a:cubicBezTo>
                      <a:cubicBezTo>
                        <a:pt x="46" y="7"/>
                        <a:pt x="44" y="7"/>
                        <a:pt x="43" y="9"/>
                      </a:cubicBezTo>
                      <a:close/>
                      <a:moveTo>
                        <a:pt x="38" y="27"/>
                      </a:moveTo>
                      <a:cubicBezTo>
                        <a:pt x="0" y="27"/>
                        <a:pt x="0" y="27"/>
                        <a:pt x="0" y="27"/>
                      </a:cubicBezTo>
                      <a:cubicBezTo>
                        <a:pt x="0" y="178"/>
                        <a:pt x="0" y="178"/>
                        <a:pt x="0" y="178"/>
                      </a:cubicBezTo>
                      <a:cubicBezTo>
                        <a:pt x="38" y="178"/>
                        <a:pt x="38" y="178"/>
                        <a:pt x="38" y="178"/>
                      </a:cubicBezTo>
                      <a:cubicBezTo>
                        <a:pt x="38" y="162"/>
                        <a:pt x="38" y="162"/>
                        <a:pt x="38" y="162"/>
                      </a:cubicBezTo>
                      <a:cubicBezTo>
                        <a:pt x="16" y="162"/>
                        <a:pt x="16" y="162"/>
                        <a:pt x="16" y="162"/>
                      </a:cubicBezTo>
                      <a:cubicBezTo>
                        <a:pt x="16" y="58"/>
                        <a:pt x="16" y="58"/>
                        <a:pt x="16" y="58"/>
                      </a:cubicBezTo>
                      <a:cubicBezTo>
                        <a:pt x="38" y="58"/>
                        <a:pt x="38" y="58"/>
                        <a:pt x="38" y="58"/>
                      </a:cubicBezTo>
                      <a:lnTo>
                        <a:pt x="3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03" name="Freeform 286"/>
                <p:cNvSpPr>
                  <a:spLocks noEditPoints="1"/>
                </p:cNvSpPr>
                <p:nvPr/>
              </p:nvSpPr>
              <p:spPr bwMode="auto">
                <a:xfrm>
                  <a:off x="1643063" y="3621088"/>
                  <a:ext cx="530225" cy="533400"/>
                </a:xfrm>
                <a:custGeom>
                  <a:avLst/>
                  <a:gdLst>
                    <a:gd name="T0" fmla="*/ 70 w 141"/>
                    <a:gd name="T1" fmla="*/ 142 h 142"/>
                    <a:gd name="T2" fmla="*/ 141 w 141"/>
                    <a:gd name="T3" fmla="*/ 71 h 142"/>
                    <a:gd name="T4" fmla="*/ 70 w 141"/>
                    <a:gd name="T5" fmla="*/ 0 h 142"/>
                    <a:gd name="T6" fmla="*/ 70 w 141"/>
                    <a:gd name="T7" fmla="*/ 0 h 142"/>
                    <a:gd name="T8" fmla="*/ 70 w 141"/>
                    <a:gd name="T9" fmla="*/ 51 h 142"/>
                    <a:gd name="T10" fmla="*/ 107 w 141"/>
                    <a:gd name="T11" fmla="*/ 35 h 142"/>
                    <a:gd name="T12" fmla="*/ 85 w 141"/>
                    <a:gd name="T13" fmla="*/ 85 h 142"/>
                    <a:gd name="T14" fmla="*/ 70 w 141"/>
                    <a:gd name="T15" fmla="*/ 91 h 142"/>
                    <a:gd name="T16" fmla="*/ 70 w 141"/>
                    <a:gd name="T17" fmla="*/ 142 h 142"/>
                    <a:gd name="T18" fmla="*/ 70 w 141"/>
                    <a:gd name="T19" fmla="*/ 0 h 142"/>
                    <a:gd name="T20" fmla="*/ 0 w 141"/>
                    <a:gd name="T21" fmla="*/ 71 h 142"/>
                    <a:gd name="T22" fmla="*/ 70 w 141"/>
                    <a:gd name="T23" fmla="*/ 142 h 142"/>
                    <a:gd name="T24" fmla="*/ 70 w 141"/>
                    <a:gd name="T25" fmla="*/ 91 h 142"/>
                    <a:gd name="T26" fmla="*/ 34 w 141"/>
                    <a:gd name="T27" fmla="*/ 107 h 142"/>
                    <a:gd name="T28" fmla="*/ 56 w 141"/>
                    <a:gd name="T29" fmla="*/ 57 h 142"/>
                    <a:gd name="T30" fmla="*/ 56 w 141"/>
                    <a:gd name="T31" fmla="*/ 57 h 142"/>
                    <a:gd name="T32" fmla="*/ 70 w 141"/>
                    <a:gd name="T33" fmla="*/ 51 h 142"/>
                    <a:gd name="T34" fmla="*/ 70 w 141"/>
                    <a:gd name="T3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42">
                      <a:moveTo>
                        <a:pt x="70" y="142"/>
                      </a:moveTo>
                      <a:cubicBezTo>
                        <a:pt x="110" y="142"/>
                        <a:pt x="141" y="110"/>
                        <a:pt x="141" y="71"/>
                      </a:cubicBezTo>
                      <a:cubicBezTo>
                        <a:pt x="141" y="32"/>
                        <a:pt x="110" y="0"/>
                        <a:pt x="70" y="0"/>
                      </a:cubicBezTo>
                      <a:cubicBezTo>
                        <a:pt x="70" y="0"/>
                        <a:pt x="70" y="0"/>
                        <a:pt x="70" y="0"/>
                      </a:cubicBezTo>
                      <a:cubicBezTo>
                        <a:pt x="70" y="51"/>
                        <a:pt x="70" y="51"/>
                        <a:pt x="70" y="51"/>
                      </a:cubicBezTo>
                      <a:cubicBezTo>
                        <a:pt x="107" y="35"/>
                        <a:pt x="107" y="35"/>
                        <a:pt x="107" y="35"/>
                      </a:cubicBezTo>
                      <a:cubicBezTo>
                        <a:pt x="85" y="85"/>
                        <a:pt x="85" y="85"/>
                        <a:pt x="85" y="85"/>
                      </a:cubicBezTo>
                      <a:cubicBezTo>
                        <a:pt x="70" y="91"/>
                        <a:pt x="70" y="91"/>
                        <a:pt x="70" y="91"/>
                      </a:cubicBezTo>
                      <a:cubicBezTo>
                        <a:pt x="70" y="142"/>
                        <a:pt x="70" y="142"/>
                        <a:pt x="70" y="142"/>
                      </a:cubicBezTo>
                      <a:close/>
                      <a:moveTo>
                        <a:pt x="70" y="0"/>
                      </a:moveTo>
                      <a:cubicBezTo>
                        <a:pt x="31" y="0"/>
                        <a:pt x="0" y="32"/>
                        <a:pt x="0" y="71"/>
                      </a:cubicBezTo>
                      <a:cubicBezTo>
                        <a:pt x="0" y="110"/>
                        <a:pt x="31" y="142"/>
                        <a:pt x="70" y="142"/>
                      </a:cubicBezTo>
                      <a:cubicBezTo>
                        <a:pt x="70" y="91"/>
                        <a:pt x="70" y="91"/>
                        <a:pt x="70" y="91"/>
                      </a:cubicBezTo>
                      <a:cubicBezTo>
                        <a:pt x="34" y="107"/>
                        <a:pt x="34" y="107"/>
                        <a:pt x="34" y="107"/>
                      </a:cubicBezTo>
                      <a:cubicBezTo>
                        <a:pt x="56" y="57"/>
                        <a:pt x="56" y="57"/>
                        <a:pt x="56" y="57"/>
                      </a:cubicBezTo>
                      <a:cubicBezTo>
                        <a:pt x="56" y="57"/>
                        <a:pt x="56" y="57"/>
                        <a:pt x="56" y="57"/>
                      </a:cubicBezTo>
                      <a:cubicBezTo>
                        <a:pt x="70" y="51"/>
                        <a:pt x="70" y="51"/>
                        <a:pt x="70" y="51"/>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04" name="Oval 287"/>
                <p:cNvSpPr>
                  <a:spLocks noChangeArrowheads="1"/>
                </p:cNvSpPr>
                <p:nvPr/>
              </p:nvSpPr>
              <p:spPr bwMode="auto">
                <a:xfrm>
                  <a:off x="1876425" y="3854450"/>
                  <a:ext cx="63500"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05" name="Freeform 288"/>
                <p:cNvSpPr>
                  <a:spLocks noEditPoints="1"/>
                </p:cNvSpPr>
                <p:nvPr/>
              </p:nvSpPr>
              <p:spPr bwMode="auto">
                <a:xfrm>
                  <a:off x="8686800" y="879475"/>
                  <a:ext cx="584200" cy="547688"/>
                </a:xfrm>
                <a:custGeom>
                  <a:avLst/>
                  <a:gdLst>
                    <a:gd name="T0" fmla="*/ 146 w 156"/>
                    <a:gd name="T1" fmla="*/ 146 h 146"/>
                    <a:gd name="T2" fmla="*/ 146 w 156"/>
                    <a:gd name="T3" fmla="*/ 134 h 146"/>
                    <a:gd name="T4" fmla="*/ 156 w 156"/>
                    <a:gd name="T5" fmla="*/ 23 h 146"/>
                    <a:gd name="T6" fmla="*/ 136 w 156"/>
                    <a:gd name="T7" fmla="*/ 40 h 146"/>
                    <a:gd name="T8" fmla="*/ 145 w 156"/>
                    <a:gd name="T9" fmla="*/ 49 h 146"/>
                    <a:gd name="T10" fmla="*/ 136 w 156"/>
                    <a:gd name="T11" fmla="*/ 58 h 146"/>
                    <a:gd name="T12" fmla="*/ 136 w 156"/>
                    <a:gd name="T13" fmla="*/ 70 h 146"/>
                    <a:gd name="T14" fmla="*/ 145 w 156"/>
                    <a:gd name="T15" fmla="*/ 79 h 146"/>
                    <a:gd name="T16" fmla="*/ 136 w 156"/>
                    <a:gd name="T17" fmla="*/ 88 h 146"/>
                    <a:gd name="T18" fmla="*/ 67 w 156"/>
                    <a:gd name="T19" fmla="*/ 7 h 146"/>
                    <a:gd name="T20" fmla="*/ 65 w 156"/>
                    <a:gd name="T21" fmla="*/ 9 h 146"/>
                    <a:gd name="T22" fmla="*/ 65 w 156"/>
                    <a:gd name="T23" fmla="*/ 134 h 146"/>
                    <a:gd name="T24" fmla="*/ 127 w 156"/>
                    <a:gd name="T25" fmla="*/ 135 h 146"/>
                    <a:gd name="T26" fmla="*/ 136 w 156"/>
                    <a:gd name="T27" fmla="*/ 146 h 146"/>
                    <a:gd name="T28" fmla="*/ 127 w 156"/>
                    <a:gd name="T29" fmla="*/ 79 h 146"/>
                    <a:gd name="T30" fmla="*/ 136 w 156"/>
                    <a:gd name="T31" fmla="*/ 58 h 146"/>
                    <a:gd name="T32" fmla="*/ 127 w 156"/>
                    <a:gd name="T33" fmla="*/ 49 h 146"/>
                    <a:gd name="T34" fmla="*/ 136 w 156"/>
                    <a:gd name="T35" fmla="*/ 23 h 146"/>
                    <a:gd name="T36" fmla="*/ 65 w 156"/>
                    <a:gd name="T37" fmla="*/ 37 h 146"/>
                    <a:gd name="T38" fmla="*/ 112 w 156"/>
                    <a:gd name="T39" fmla="*/ 120 h 146"/>
                    <a:gd name="T40" fmla="*/ 65 w 156"/>
                    <a:gd name="T41" fmla="*/ 120 h 146"/>
                    <a:gd name="T42" fmla="*/ 65 w 156"/>
                    <a:gd name="T43" fmla="*/ 5 h 146"/>
                    <a:gd name="T44" fmla="*/ 33 w 156"/>
                    <a:gd name="T45" fmla="*/ 21 h 146"/>
                    <a:gd name="T46" fmla="*/ 0 w 156"/>
                    <a:gd name="T47" fmla="*/ 7 h 146"/>
                    <a:gd name="T48" fmla="*/ 20 w 156"/>
                    <a:gd name="T49" fmla="*/ 23 h 146"/>
                    <a:gd name="T50" fmla="*/ 3 w 156"/>
                    <a:gd name="T51" fmla="*/ 134 h 146"/>
                    <a:gd name="T52" fmla="*/ 14 w 156"/>
                    <a:gd name="T53" fmla="*/ 135 h 146"/>
                    <a:gd name="T54" fmla="*/ 33 w 156"/>
                    <a:gd name="T55" fmla="*/ 146 h 146"/>
                    <a:gd name="T56" fmla="*/ 33 w 156"/>
                    <a:gd name="T57" fmla="*/ 134 h 146"/>
                    <a:gd name="T58" fmla="*/ 65 w 156"/>
                    <a:gd name="T59" fmla="*/ 120 h 146"/>
                    <a:gd name="T60" fmla="*/ 17 w 156"/>
                    <a:gd name="T61" fmla="*/ 37 h 146"/>
                    <a:gd name="T62" fmla="*/ 65 w 156"/>
                    <a:gd name="T63" fmla="*/ 23 h 146"/>
                    <a:gd name="T64" fmla="*/ 47 w 156"/>
                    <a:gd name="T65" fmla="*/ 22 h 146"/>
                    <a:gd name="T66" fmla="*/ 65 w 156"/>
                    <a:gd name="T67"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46">
                      <a:moveTo>
                        <a:pt x="136" y="146"/>
                      </a:moveTo>
                      <a:cubicBezTo>
                        <a:pt x="146" y="146"/>
                        <a:pt x="146" y="146"/>
                        <a:pt x="146" y="146"/>
                      </a:cubicBezTo>
                      <a:cubicBezTo>
                        <a:pt x="146" y="135"/>
                        <a:pt x="146" y="135"/>
                        <a:pt x="146" y="135"/>
                      </a:cubicBezTo>
                      <a:cubicBezTo>
                        <a:pt x="146" y="134"/>
                        <a:pt x="146" y="134"/>
                        <a:pt x="146" y="134"/>
                      </a:cubicBezTo>
                      <a:cubicBezTo>
                        <a:pt x="156" y="134"/>
                        <a:pt x="156" y="134"/>
                        <a:pt x="156" y="134"/>
                      </a:cubicBezTo>
                      <a:cubicBezTo>
                        <a:pt x="156" y="23"/>
                        <a:pt x="156" y="23"/>
                        <a:pt x="156" y="23"/>
                      </a:cubicBezTo>
                      <a:cubicBezTo>
                        <a:pt x="136" y="23"/>
                        <a:pt x="136" y="23"/>
                        <a:pt x="136" y="23"/>
                      </a:cubicBezTo>
                      <a:cubicBezTo>
                        <a:pt x="136" y="40"/>
                        <a:pt x="136" y="40"/>
                        <a:pt x="136" y="40"/>
                      </a:cubicBezTo>
                      <a:cubicBezTo>
                        <a:pt x="136" y="40"/>
                        <a:pt x="136" y="40"/>
                        <a:pt x="136" y="40"/>
                      </a:cubicBezTo>
                      <a:cubicBezTo>
                        <a:pt x="141" y="40"/>
                        <a:pt x="145" y="44"/>
                        <a:pt x="145" y="49"/>
                      </a:cubicBezTo>
                      <a:cubicBezTo>
                        <a:pt x="145" y="54"/>
                        <a:pt x="141" y="58"/>
                        <a:pt x="136" y="58"/>
                      </a:cubicBezTo>
                      <a:cubicBezTo>
                        <a:pt x="136" y="58"/>
                        <a:pt x="136" y="58"/>
                        <a:pt x="136" y="58"/>
                      </a:cubicBezTo>
                      <a:cubicBezTo>
                        <a:pt x="136" y="70"/>
                        <a:pt x="136" y="70"/>
                        <a:pt x="136" y="70"/>
                      </a:cubicBezTo>
                      <a:cubicBezTo>
                        <a:pt x="136" y="70"/>
                        <a:pt x="136" y="70"/>
                        <a:pt x="136" y="70"/>
                      </a:cubicBezTo>
                      <a:cubicBezTo>
                        <a:pt x="136" y="70"/>
                        <a:pt x="136" y="70"/>
                        <a:pt x="136" y="70"/>
                      </a:cubicBezTo>
                      <a:cubicBezTo>
                        <a:pt x="141" y="70"/>
                        <a:pt x="145" y="74"/>
                        <a:pt x="145" y="79"/>
                      </a:cubicBezTo>
                      <a:cubicBezTo>
                        <a:pt x="145" y="84"/>
                        <a:pt x="141" y="88"/>
                        <a:pt x="136" y="88"/>
                      </a:cubicBezTo>
                      <a:cubicBezTo>
                        <a:pt x="136" y="88"/>
                        <a:pt x="136" y="88"/>
                        <a:pt x="136" y="88"/>
                      </a:cubicBezTo>
                      <a:lnTo>
                        <a:pt x="136" y="146"/>
                      </a:lnTo>
                      <a:close/>
                      <a:moveTo>
                        <a:pt x="67" y="7"/>
                      </a:moveTo>
                      <a:cubicBezTo>
                        <a:pt x="65" y="5"/>
                        <a:pt x="65" y="5"/>
                        <a:pt x="65" y="5"/>
                      </a:cubicBezTo>
                      <a:cubicBezTo>
                        <a:pt x="65" y="9"/>
                        <a:pt x="65" y="9"/>
                        <a:pt x="65" y="9"/>
                      </a:cubicBezTo>
                      <a:cubicBezTo>
                        <a:pt x="67" y="7"/>
                        <a:pt x="67" y="7"/>
                        <a:pt x="67" y="7"/>
                      </a:cubicBezTo>
                      <a:close/>
                      <a:moveTo>
                        <a:pt x="65" y="134"/>
                      </a:moveTo>
                      <a:cubicBezTo>
                        <a:pt x="127" y="134"/>
                        <a:pt x="127" y="134"/>
                        <a:pt x="127" y="134"/>
                      </a:cubicBezTo>
                      <a:cubicBezTo>
                        <a:pt x="127" y="135"/>
                        <a:pt x="127" y="135"/>
                        <a:pt x="127" y="135"/>
                      </a:cubicBezTo>
                      <a:cubicBezTo>
                        <a:pt x="127" y="146"/>
                        <a:pt x="127" y="146"/>
                        <a:pt x="127" y="146"/>
                      </a:cubicBezTo>
                      <a:cubicBezTo>
                        <a:pt x="136" y="146"/>
                        <a:pt x="136" y="146"/>
                        <a:pt x="136" y="146"/>
                      </a:cubicBezTo>
                      <a:cubicBezTo>
                        <a:pt x="136" y="88"/>
                        <a:pt x="136" y="88"/>
                        <a:pt x="136" y="88"/>
                      </a:cubicBezTo>
                      <a:cubicBezTo>
                        <a:pt x="131" y="88"/>
                        <a:pt x="127" y="84"/>
                        <a:pt x="127" y="79"/>
                      </a:cubicBezTo>
                      <a:cubicBezTo>
                        <a:pt x="127" y="74"/>
                        <a:pt x="131" y="70"/>
                        <a:pt x="136" y="70"/>
                      </a:cubicBezTo>
                      <a:cubicBezTo>
                        <a:pt x="136" y="58"/>
                        <a:pt x="136" y="58"/>
                        <a:pt x="136" y="58"/>
                      </a:cubicBezTo>
                      <a:cubicBezTo>
                        <a:pt x="131" y="58"/>
                        <a:pt x="127" y="54"/>
                        <a:pt x="127" y="49"/>
                      </a:cubicBezTo>
                      <a:cubicBezTo>
                        <a:pt x="127" y="49"/>
                        <a:pt x="127" y="49"/>
                        <a:pt x="127" y="49"/>
                      </a:cubicBezTo>
                      <a:cubicBezTo>
                        <a:pt x="127" y="44"/>
                        <a:pt x="131" y="40"/>
                        <a:pt x="136" y="40"/>
                      </a:cubicBezTo>
                      <a:cubicBezTo>
                        <a:pt x="136" y="23"/>
                        <a:pt x="136" y="23"/>
                        <a:pt x="136" y="23"/>
                      </a:cubicBezTo>
                      <a:cubicBezTo>
                        <a:pt x="65" y="23"/>
                        <a:pt x="65" y="23"/>
                        <a:pt x="65" y="23"/>
                      </a:cubicBezTo>
                      <a:cubicBezTo>
                        <a:pt x="65" y="37"/>
                        <a:pt x="65" y="37"/>
                        <a:pt x="65" y="37"/>
                      </a:cubicBezTo>
                      <a:cubicBezTo>
                        <a:pt x="112" y="37"/>
                        <a:pt x="112" y="37"/>
                        <a:pt x="112" y="37"/>
                      </a:cubicBezTo>
                      <a:cubicBezTo>
                        <a:pt x="112" y="120"/>
                        <a:pt x="112" y="120"/>
                        <a:pt x="112" y="120"/>
                      </a:cubicBezTo>
                      <a:cubicBezTo>
                        <a:pt x="112" y="120"/>
                        <a:pt x="112" y="120"/>
                        <a:pt x="112" y="120"/>
                      </a:cubicBezTo>
                      <a:cubicBezTo>
                        <a:pt x="65" y="120"/>
                        <a:pt x="65" y="120"/>
                        <a:pt x="65" y="120"/>
                      </a:cubicBezTo>
                      <a:lnTo>
                        <a:pt x="65" y="134"/>
                      </a:lnTo>
                      <a:close/>
                      <a:moveTo>
                        <a:pt x="65" y="5"/>
                      </a:moveTo>
                      <a:cubicBezTo>
                        <a:pt x="61" y="0"/>
                        <a:pt x="61" y="0"/>
                        <a:pt x="61" y="0"/>
                      </a:cubicBezTo>
                      <a:cubicBezTo>
                        <a:pt x="33" y="21"/>
                        <a:pt x="33" y="21"/>
                        <a:pt x="33" y="21"/>
                      </a:cubicBezTo>
                      <a:cubicBezTo>
                        <a:pt x="6" y="0"/>
                        <a:pt x="6" y="0"/>
                        <a:pt x="6" y="0"/>
                      </a:cubicBezTo>
                      <a:cubicBezTo>
                        <a:pt x="0" y="7"/>
                        <a:pt x="0" y="7"/>
                        <a:pt x="0" y="7"/>
                      </a:cubicBezTo>
                      <a:cubicBezTo>
                        <a:pt x="19" y="22"/>
                        <a:pt x="19" y="22"/>
                        <a:pt x="19" y="22"/>
                      </a:cubicBezTo>
                      <a:cubicBezTo>
                        <a:pt x="20" y="23"/>
                        <a:pt x="20" y="23"/>
                        <a:pt x="20" y="23"/>
                      </a:cubicBezTo>
                      <a:cubicBezTo>
                        <a:pt x="3" y="23"/>
                        <a:pt x="3" y="23"/>
                        <a:pt x="3" y="23"/>
                      </a:cubicBezTo>
                      <a:cubicBezTo>
                        <a:pt x="3" y="134"/>
                        <a:pt x="3" y="134"/>
                        <a:pt x="3" y="134"/>
                      </a:cubicBezTo>
                      <a:cubicBezTo>
                        <a:pt x="14" y="134"/>
                        <a:pt x="14" y="134"/>
                        <a:pt x="14" y="134"/>
                      </a:cubicBezTo>
                      <a:cubicBezTo>
                        <a:pt x="14" y="135"/>
                        <a:pt x="14" y="135"/>
                        <a:pt x="14" y="135"/>
                      </a:cubicBezTo>
                      <a:cubicBezTo>
                        <a:pt x="14" y="146"/>
                        <a:pt x="14" y="146"/>
                        <a:pt x="14" y="146"/>
                      </a:cubicBezTo>
                      <a:cubicBezTo>
                        <a:pt x="33" y="146"/>
                        <a:pt x="33" y="146"/>
                        <a:pt x="33" y="146"/>
                      </a:cubicBezTo>
                      <a:cubicBezTo>
                        <a:pt x="33" y="135"/>
                        <a:pt x="33" y="135"/>
                        <a:pt x="33" y="135"/>
                      </a:cubicBezTo>
                      <a:cubicBezTo>
                        <a:pt x="33" y="134"/>
                        <a:pt x="33" y="134"/>
                        <a:pt x="33" y="134"/>
                      </a:cubicBezTo>
                      <a:cubicBezTo>
                        <a:pt x="65" y="134"/>
                        <a:pt x="65" y="134"/>
                        <a:pt x="65" y="134"/>
                      </a:cubicBezTo>
                      <a:cubicBezTo>
                        <a:pt x="65" y="120"/>
                        <a:pt x="65" y="120"/>
                        <a:pt x="65" y="120"/>
                      </a:cubicBezTo>
                      <a:cubicBezTo>
                        <a:pt x="17" y="120"/>
                        <a:pt x="17" y="120"/>
                        <a:pt x="17" y="120"/>
                      </a:cubicBezTo>
                      <a:cubicBezTo>
                        <a:pt x="17" y="37"/>
                        <a:pt x="17" y="37"/>
                        <a:pt x="17" y="37"/>
                      </a:cubicBezTo>
                      <a:cubicBezTo>
                        <a:pt x="65" y="37"/>
                        <a:pt x="65" y="37"/>
                        <a:pt x="65" y="37"/>
                      </a:cubicBezTo>
                      <a:cubicBezTo>
                        <a:pt x="65" y="23"/>
                        <a:pt x="65" y="23"/>
                        <a:pt x="65" y="23"/>
                      </a:cubicBezTo>
                      <a:cubicBezTo>
                        <a:pt x="47" y="23"/>
                        <a:pt x="47" y="23"/>
                        <a:pt x="47" y="23"/>
                      </a:cubicBezTo>
                      <a:cubicBezTo>
                        <a:pt x="47" y="22"/>
                        <a:pt x="47" y="22"/>
                        <a:pt x="47" y="22"/>
                      </a:cubicBezTo>
                      <a:cubicBezTo>
                        <a:pt x="65" y="9"/>
                        <a:pt x="65" y="9"/>
                        <a:pt x="65" y="9"/>
                      </a:cubicBezTo>
                      <a:lnTo>
                        <a:pt x="6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06" name="Freeform 289"/>
                <p:cNvSpPr/>
                <p:nvPr/>
              </p:nvSpPr>
              <p:spPr bwMode="auto">
                <a:xfrm>
                  <a:off x="5881688" y="206375"/>
                  <a:ext cx="134938" cy="123825"/>
                </a:xfrm>
                <a:custGeom>
                  <a:avLst/>
                  <a:gdLst>
                    <a:gd name="T0" fmla="*/ 25 w 36"/>
                    <a:gd name="T1" fmla="*/ 0 h 33"/>
                    <a:gd name="T2" fmla="*/ 0 w 36"/>
                    <a:gd name="T3" fmla="*/ 33 h 33"/>
                    <a:gd name="T4" fmla="*/ 16 w 36"/>
                    <a:gd name="T5" fmla="*/ 33 h 33"/>
                    <a:gd name="T6" fmla="*/ 36 w 36"/>
                    <a:gd name="T7" fmla="*/ 8 h 33"/>
                    <a:gd name="T8" fmla="*/ 25 w 36"/>
                    <a:gd name="T9" fmla="*/ 0 h 33"/>
                  </a:gdLst>
                  <a:ahLst/>
                  <a:cxnLst>
                    <a:cxn ang="0">
                      <a:pos x="T0" y="T1"/>
                    </a:cxn>
                    <a:cxn ang="0">
                      <a:pos x="T2" y="T3"/>
                    </a:cxn>
                    <a:cxn ang="0">
                      <a:pos x="T4" y="T5"/>
                    </a:cxn>
                    <a:cxn ang="0">
                      <a:pos x="T6" y="T7"/>
                    </a:cxn>
                    <a:cxn ang="0">
                      <a:pos x="T8" y="T9"/>
                    </a:cxn>
                  </a:cxnLst>
                  <a:rect l="0" t="0" r="r" b="b"/>
                  <a:pathLst>
                    <a:path w="36" h="33">
                      <a:moveTo>
                        <a:pt x="25" y="0"/>
                      </a:moveTo>
                      <a:cubicBezTo>
                        <a:pt x="0" y="33"/>
                        <a:pt x="0" y="33"/>
                        <a:pt x="0" y="33"/>
                      </a:cubicBezTo>
                      <a:cubicBezTo>
                        <a:pt x="16" y="33"/>
                        <a:pt x="16" y="33"/>
                        <a:pt x="16" y="33"/>
                      </a:cubicBezTo>
                      <a:cubicBezTo>
                        <a:pt x="36" y="8"/>
                        <a:pt x="36" y="8"/>
                        <a:pt x="36" y="8"/>
                      </a:cubicBezTo>
                      <a:cubicBezTo>
                        <a:pt x="31" y="7"/>
                        <a:pt x="27" y="4"/>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07" name="Freeform 290"/>
                <p:cNvSpPr/>
                <p:nvPr/>
              </p:nvSpPr>
              <p:spPr bwMode="auto">
                <a:xfrm>
                  <a:off x="5986463" y="150813"/>
                  <a:ext cx="71438" cy="71438"/>
                </a:xfrm>
                <a:custGeom>
                  <a:avLst/>
                  <a:gdLst>
                    <a:gd name="T0" fmla="*/ 10 w 19"/>
                    <a:gd name="T1" fmla="*/ 19 h 19"/>
                    <a:gd name="T2" fmla="*/ 11 w 19"/>
                    <a:gd name="T3" fmla="*/ 19 h 19"/>
                    <a:gd name="T4" fmla="*/ 12 w 19"/>
                    <a:gd name="T5" fmla="*/ 18 h 19"/>
                    <a:gd name="T6" fmla="*/ 19 w 19"/>
                    <a:gd name="T7" fmla="*/ 9 h 19"/>
                    <a:gd name="T8" fmla="*/ 19 w 19"/>
                    <a:gd name="T9" fmla="*/ 9 h 19"/>
                    <a:gd name="T10" fmla="*/ 19 w 19"/>
                    <a:gd name="T11" fmla="*/ 7 h 19"/>
                    <a:gd name="T12" fmla="*/ 10 w 19"/>
                    <a:gd name="T13" fmla="*/ 0 h 19"/>
                    <a:gd name="T14" fmla="*/ 8 w 19"/>
                    <a:gd name="T15" fmla="*/ 1 h 19"/>
                    <a:gd name="T16" fmla="*/ 1 w 19"/>
                    <a:gd name="T17" fmla="*/ 11 h 19"/>
                    <a:gd name="T18" fmla="*/ 1 w 19"/>
                    <a:gd name="T19" fmla="*/ 12 h 19"/>
                    <a:gd name="T20" fmla="*/ 10 w 19"/>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0" y="19"/>
                      </a:moveTo>
                      <a:cubicBezTo>
                        <a:pt x="10" y="19"/>
                        <a:pt x="10" y="19"/>
                        <a:pt x="11" y="19"/>
                      </a:cubicBezTo>
                      <a:cubicBezTo>
                        <a:pt x="11" y="19"/>
                        <a:pt x="11" y="19"/>
                        <a:pt x="12" y="18"/>
                      </a:cubicBezTo>
                      <a:cubicBezTo>
                        <a:pt x="16" y="17"/>
                        <a:pt x="19" y="14"/>
                        <a:pt x="19" y="9"/>
                      </a:cubicBezTo>
                      <a:cubicBezTo>
                        <a:pt x="19" y="9"/>
                        <a:pt x="19" y="9"/>
                        <a:pt x="19" y="9"/>
                      </a:cubicBezTo>
                      <a:cubicBezTo>
                        <a:pt x="19" y="9"/>
                        <a:pt x="19" y="8"/>
                        <a:pt x="19" y="7"/>
                      </a:cubicBezTo>
                      <a:cubicBezTo>
                        <a:pt x="18" y="3"/>
                        <a:pt x="14" y="0"/>
                        <a:pt x="10" y="0"/>
                      </a:cubicBezTo>
                      <a:cubicBezTo>
                        <a:pt x="9" y="0"/>
                        <a:pt x="8" y="0"/>
                        <a:pt x="8" y="1"/>
                      </a:cubicBezTo>
                      <a:cubicBezTo>
                        <a:pt x="3" y="2"/>
                        <a:pt x="0" y="6"/>
                        <a:pt x="1" y="11"/>
                      </a:cubicBezTo>
                      <a:cubicBezTo>
                        <a:pt x="1" y="11"/>
                        <a:pt x="1" y="11"/>
                        <a:pt x="1" y="12"/>
                      </a:cubicBezTo>
                      <a:cubicBezTo>
                        <a:pt x="2" y="16"/>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08" name="Freeform 291"/>
                <p:cNvSpPr/>
                <p:nvPr/>
              </p:nvSpPr>
              <p:spPr bwMode="auto">
                <a:xfrm>
                  <a:off x="6115050" y="206375"/>
                  <a:ext cx="134938" cy="123825"/>
                </a:xfrm>
                <a:custGeom>
                  <a:avLst/>
                  <a:gdLst>
                    <a:gd name="T0" fmla="*/ 20 w 36"/>
                    <a:gd name="T1" fmla="*/ 33 h 33"/>
                    <a:gd name="T2" fmla="*/ 36 w 36"/>
                    <a:gd name="T3" fmla="*/ 33 h 33"/>
                    <a:gd name="T4" fmla="*/ 11 w 36"/>
                    <a:gd name="T5" fmla="*/ 0 h 33"/>
                    <a:gd name="T6" fmla="*/ 0 w 36"/>
                    <a:gd name="T7" fmla="*/ 8 h 33"/>
                    <a:gd name="T8" fmla="*/ 20 w 36"/>
                    <a:gd name="T9" fmla="*/ 33 h 33"/>
                  </a:gdLst>
                  <a:ahLst/>
                  <a:cxnLst>
                    <a:cxn ang="0">
                      <a:pos x="T0" y="T1"/>
                    </a:cxn>
                    <a:cxn ang="0">
                      <a:pos x="T2" y="T3"/>
                    </a:cxn>
                    <a:cxn ang="0">
                      <a:pos x="T4" y="T5"/>
                    </a:cxn>
                    <a:cxn ang="0">
                      <a:pos x="T6" y="T7"/>
                    </a:cxn>
                    <a:cxn ang="0">
                      <a:pos x="T8" y="T9"/>
                    </a:cxn>
                  </a:cxnLst>
                  <a:rect l="0" t="0" r="r" b="b"/>
                  <a:pathLst>
                    <a:path w="36" h="33">
                      <a:moveTo>
                        <a:pt x="20" y="33"/>
                      </a:moveTo>
                      <a:cubicBezTo>
                        <a:pt x="36" y="33"/>
                        <a:pt x="36" y="33"/>
                        <a:pt x="36" y="33"/>
                      </a:cubicBezTo>
                      <a:cubicBezTo>
                        <a:pt x="11" y="0"/>
                        <a:pt x="11" y="0"/>
                        <a:pt x="11" y="0"/>
                      </a:cubicBezTo>
                      <a:cubicBezTo>
                        <a:pt x="9" y="4"/>
                        <a:pt x="5" y="7"/>
                        <a:pt x="0" y="8"/>
                      </a:cubicBezTo>
                      <a:lnTo>
                        <a:pt x="2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09" name="Freeform 292"/>
                <p:cNvSpPr/>
                <p:nvPr/>
              </p:nvSpPr>
              <p:spPr bwMode="auto">
                <a:xfrm>
                  <a:off x="6073775" y="150813"/>
                  <a:ext cx="71438" cy="71438"/>
                </a:xfrm>
                <a:custGeom>
                  <a:avLst/>
                  <a:gdLst>
                    <a:gd name="T0" fmla="*/ 11 w 19"/>
                    <a:gd name="T1" fmla="*/ 1 h 19"/>
                    <a:gd name="T2" fmla="*/ 9 w 19"/>
                    <a:gd name="T3" fmla="*/ 0 h 19"/>
                    <a:gd name="T4" fmla="*/ 0 w 19"/>
                    <a:gd name="T5" fmla="*/ 7 h 19"/>
                    <a:gd name="T6" fmla="*/ 0 w 19"/>
                    <a:gd name="T7" fmla="*/ 9 h 19"/>
                    <a:gd name="T8" fmla="*/ 0 w 19"/>
                    <a:gd name="T9" fmla="*/ 9 h 19"/>
                    <a:gd name="T10" fmla="*/ 7 w 19"/>
                    <a:gd name="T11" fmla="*/ 18 h 19"/>
                    <a:gd name="T12" fmla="*/ 8 w 19"/>
                    <a:gd name="T13" fmla="*/ 19 h 19"/>
                    <a:gd name="T14" fmla="*/ 9 w 19"/>
                    <a:gd name="T15" fmla="*/ 19 h 19"/>
                    <a:gd name="T16" fmla="*/ 18 w 19"/>
                    <a:gd name="T17" fmla="*/ 12 h 19"/>
                    <a:gd name="T18" fmla="*/ 18 w 19"/>
                    <a:gd name="T19" fmla="*/ 11 h 19"/>
                    <a:gd name="T20" fmla="*/ 11 w 19"/>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1" y="1"/>
                      </a:moveTo>
                      <a:cubicBezTo>
                        <a:pt x="11" y="0"/>
                        <a:pt x="10" y="0"/>
                        <a:pt x="9" y="0"/>
                      </a:cubicBezTo>
                      <a:cubicBezTo>
                        <a:pt x="5" y="0"/>
                        <a:pt x="1" y="3"/>
                        <a:pt x="0" y="7"/>
                      </a:cubicBezTo>
                      <a:cubicBezTo>
                        <a:pt x="0" y="8"/>
                        <a:pt x="0" y="9"/>
                        <a:pt x="0" y="9"/>
                      </a:cubicBezTo>
                      <a:cubicBezTo>
                        <a:pt x="0" y="9"/>
                        <a:pt x="0" y="9"/>
                        <a:pt x="0" y="9"/>
                      </a:cubicBezTo>
                      <a:cubicBezTo>
                        <a:pt x="0" y="14"/>
                        <a:pt x="3" y="17"/>
                        <a:pt x="7" y="18"/>
                      </a:cubicBezTo>
                      <a:cubicBezTo>
                        <a:pt x="8" y="19"/>
                        <a:pt x="8" y="19"/>
                        <a:pt x="8" y="19"/>
                      </a:cubicBezTo>
                      <a:cubicBezTo>
                        <a:pt x="9" y="19"/>
                        <a:pt x="9" y="19"/>
                        <a:pt x="9" y="19"/>
                      </a:cubicBezTo>
                      <a:cubicBezTo>
                        <a:pt x="14" y="19"/>
                        <a:pt x="17" y="16"/>
                        <a:pt x="18" y="12"/>
                      </a:cubicBezTo>
                      <a:cubicBezTo>
                        <a:pt x="18" y="11"/>
                        <a:pt x="18" y="11"/>
                        <a:pt x="18" y="11"/>
                      </a:cubicBezTo>
                      <a:cubicBezTo>
                        <a:pt x="19" y="6"/>
                        <a:pt x="16"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10" name="Freeform 293"/>
                <p:cNvSpPr/>
                <p:nvPr/>
              </p:nvSpPr>
              <p:spPr bwMode="auto">
                <a:xfrm>
                  <a:off x="5821363" y="346075"/>
                  <a:ext cx="488950" cy="239713"/>
                </a:xfrm>
                <a:custGeom>
                  <a:avLst/>
                  <a:gdLst>
                    <a:gd name="T0" fmla="*/ 0 w 308"/>
                    <a:gd name="T1" fmla="*/ 0 h 151"/>
                    <a:gd name="T2" fmla="*/ 40 w 308"/>
                    <a:gd name="T3" fmla="*/ 151 h 151"/>
                    <a:gd name="T4" fmla="*/ 267 w 308"/>
                    <a:gd name="T5" fmla="*/ 151 h 151"/>
                    <a:gd name="T6" fmla="*/ 308 w 308"/>
                    <a:gd name="T7" fmla="*/ 0 h 151"/>
                    <a:gd name="T8" fmla="*/ 275 w 308"/>
                    <a:gd name="T9" fmla="*/ 0 h 151"/>
                    <a:gd name="T10" fmla="*/ 237 w 308"/>
                    <a:gd name="T11" fmla="*/ 0 h 151"/>
                    <a:gd name="T12" fmla="*/ 71 w 308"/>
                    <a:gd name="T13" fmla="*/ 0 h 151"/>
                    <a:gd name="T14" fmla="*/ 33 w 308"/>
                    <a:gd name="T15" fmla="*/ 0 h 151"/>
                    <a:gd name="T16" fmla="*/ 0 w 308"/>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51">
                      <a:moveTo>
                        <a:pt x="0" y="0"/>
                      </a:moveTo>
                      <a:lnTo>
                        <a:pt x="40" y="151"/>
                      </a:lnTo>
                      <a:lnTo>
                        <a:pt x="267" y="151"/>
                      </a:lnTo>
                      <a:lnTo>
                        <a:pt x="308" y="0"/>
                      </a:lnTo>
                      <a:lnTo>
                        <a:pt x="275" y="0"/>
                      </a:lnTo>
                      <a:lnTo>
                        <a:pt x="237" y="0"/>
                      </a:lnTo>
                      <a:lnTo>
                        <a:pt x="71" y="0"/>
                      </a:lnTo>
                      <a:lnTo>
                        <a:pt x="3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11" name="Freeform 294"/>
                <p:cNvSpPr/>
                <p:nvPr/>
              </p:nvSpPr>
              <p:spPr bwMode="auto">
                <a:xfrm>
                  <a:off x="2424113" y="5227638"/>
                  <a:ext cx="558800" cy="571500"/>
                </a:xfrm>
                <a:custGeom>
                  <a:avLst/>
                  <a:gdLst>
                    <a:gd name="T0" fmla="*/ 146 w 149"/>
                    <a:gd name="T1" fmla="*/ 107 h 152"/>
                    <a:gd name="T2" fmla="*/ 116 w 149"/>
                    <a:gd name="T3" fmla="*/ 77 h 152"/>
                    <a:gd name="T4" fmla="*/ 112 w 149"/>
                    <a:gd name="T5" fmla="*/ 72 h 152"/>
                    <a:gd name="T6" fmla="*/ 82 w 149"/>
                    <a:gd name="T7" fmla="*/ 38 h 152"/>
                    <a:gd name="T8" fmla="*/ 70 w 149"/>
                    <a:gd name="T9" fmla="*/ 9 h 152"/>
                    <a:gd name="T10" fmla="*/ 54 w 149"/>
                    <a:gd name="T11" fmla="*/ 8 h 152"/>
                    <a:gd name="T12" fmla="*/ 48 w 149"/>
                    <a:gd name="T13" fmla="*/ 21 h 152"/>
                    <a:gd name="T14" fmla="*/ 57 w 149"/>
                    <a:gd name="T15" fmla="*/ 43 h 152"/>
                    <a:gd name="T16" fmla="*/ 58 w 149"/>
                    <a:gd name="T17" fmla="*/ 58 h 152"/>
                    <a:gd name="T18" fmla="*/ 14 w 149"/>
                    <a:gd name="T19" fmla="*/ 58 h 152"/>
                    <a:gd name="T20" fmla="*/ 3 w 149"/>
                    <a:gd name="T21" fmla="*/ 73 h 152"/>
                    <a:gd name="T22" fmla="*/ 26 w 149"/>
                    <a:gd name="T23" fmla="*/ 136 h 152"/>
                    <a:gd name="T24" fmla="*/ 35 w 149"/>
                    <a:gd name="T25" fmla="*/ 142 h 152"/>
                    <a:gd name="T26" fmla="*/ 89 w 149"/>
                    <a:gd name="T27" fmla="*/ 142 h 152"/>
                    <a:gd name="T28" fmla="*/ 100 w 149"/>
                    <a:gd name="T29" fmla="*/ 147 h 152"/>
                    <a:gd name="T30" fmla="*/ 103 w 149"/>
                    <a:gd name="T31" fmla="*/ 150 h 152"/>
                    <a:gd name="T32" fmla="*/ 113 w 149"/>
                    <a:gd name="T33" fmla="*/ 150 h 152"/>
                    <a:gd name="T34" fmla="*/ 146 w 149"/>
                    <a:gd name="T35" fmla="*/ 116 h 152"/>
                    <a:gd name="T36" fmla="*/ 146 w 149"/>
                    <a:gd name="T37" fmla="*/ 10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152">
                      <a:moveTo>
                        <a:pt x="146" y="107"/>
                      </a:moveTo>
                      <a:cubicBezTo>
                        <a:pt x="116" y="77"/>
                        <a:pt x="116" y="77"/>
                        <a:pt x="116" y="77"/>
                      </a:cubicBezTo>
                      <a:cubicBezTo>
                        <a:pt x="114" y="75"/>
                        <a:pt x="112" y="72"/>
                        <a:pt x="112" y="72"/>
                      </a:cubicBezTo>
                      <a:cubicBezTo>
                        <a:pt x="112" y="72"/>
                        <a:pt x="100" y="50"/>
                        <a:pt x="82" y="38"/>
                      </a:cubicBezTo>
                      <a:cubicBezTo>
                        <a:pt x="65" y="27"/>
                        <a:pt x="70" y="19"/>
                        <a:pt x="70" y="9"/>
                      </a:cubicBezTo>
                      <a:cubicBezTo>
                        <a:pt x="70" y="2"/>
                        <a:pt x="60" y="0"/>
                        <a:pt x="54" y="8"/>
                      </a:cubicBezTo>
                      <a:cubicBezTo>
                        <a:pt x="51" y="11"/>
                        <a:pt x="49" y="17"/>
                        <a:pt x="48" y="21"/>
                      </a:cubicBezTo>
                      <a:cubicBezTo>
                        <a:pt x="47" y="32"/>
                        <a:pt x="55" y="39"/>
                        <a:pt x="57" y="43"/>
                      </a:cubicBezTo>
                      <a:cubicBezTo>
                        <a:pt x="59" y="46"/>
                        <a:pt x="60" y="51"/>
                        <a:pt x="58" y="58"/>
                      </a:cubicBezTo>
                      <a:cubicBezTo>
                        <a:pt x="14" y="58"/>
                        <a:pt x="14" y="58"/>
                        <a:pt x="14" y="58"/>
                      </a:cubicBezTo>
                      <a:cubicBezTo>
                        <a:pt x="5" y="58"/>
                        <a:pt x="0" y="65"/>
                        <a:pt x="3" y="73"/>
                      </a:cubicBezTo>
                      <a:cubicBezTo>
                        <a:pt x="26" y="136"/>
                        <a:pt x="26" y="136"/>
                        <a:pt x="26" y="136"/>
                      </a:cubicBezTo>
                      <a:cubicBezTo>
                        <a:pt x="27" y="139"/>
                        <a:pt x="31" y="142"/>
                        <a:pt x="35" y="142"/>
                      </a:cubicBezTo>
                      <a:cubicBezTo>
                        <a:pt x="89" y="142"/>
                        <a:pt x="89" y="142"/>
                        <a:pt x="89" y="142"/>
                      </a:cubicBezTo>
                      <a:cubicBezTo>
                        <a:pt x="92" y="142"/>
                        <a:pt x="98" y="144"/>
                        <a:pt x="100" y="147"/>
                      </a:cubicBezTo>
                      <a:cubicBezTo>
                        <a:pt x="103" y="150"/>
                        <a:pt x="103" y="150"/>
                        <a:pt x="103" y="150"/>
                      </a:cubicBezTo>
                      <a:cubicBezTo>
                        <a:pt x="106" y="152"/>
                        <a:pt x="110" y="152"/>
                        <a:pt x="113" y="150"/>
                      </a:cubicBezTo>
                      <a:cubicBezTo>
                        <a:pt x="146" y="116"/>
                        <a:pt x="146" y="116"/>
                        <a:pt x="146" y="116"/>
                      </a:cubicBezTo>
                      <a:cubicBezTo>
                        <a:pt x="149" y="114"/>
                        <a:pt x="149" y="109"/>
                        <a:pt x="146"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12" name="Freeform 295"/>
                <p:cNvSpPr/>
                <p:nvPr/>
              </p:nvSpPr>
              <p:spPr bwMode="auto">
                <a:xfrm>
                  <a:off x="2852738" y="5672138"/>
                  <a:ext cx="179388" cy="179388"/>
                </a:xfrm>
                <a:custGeom>
                  <a:avLst/>
                  <a:gdLst>
                    <a:gd name="T0" fmla="*/ 21 w 113"/>
                    <a:gd name="T1" fmla="*/ 113 h 113"/>
                    <a:gd name="T2" fmla="*/ 0 w 113"/>
                    <a:gd name="T3" fmla="*/ 92 h 113"/>
                    <a:gd name="T4" fmla="*/ 92 w 113"/>
                    <a:gd name="T5" fmla="*/ 0 h 113"/>
                    <a:gd name="T6" fmla="*/ 113 w 113"/>
                    <a:gd name="T7" fmla="*/ 21 h 113"/>
                    <a:gd name="T8" fmla="*/ 21 w 113"/>
                    <a:gd name="T9" fmla="*/ 113 h 113"/>
                  </a:gdLst>
                  <a:ahLst/>
                  <a:cxnLst>
                    <a:cxn ang="0">
                      <a:pos x="T0" y="T1"/>
                    </a:cxn>
                    <a:cxn ang="0">
                      <a:pos x="T2" y="T3"/>
                    </a:cxn>
                    <a:cxn ang="0">
                      <a:pos x="T4" y="T5"/>
                    </a:cxn>
                    <a:cxn ang="0">
                      <a:pos x="T6" y="T7"/>
                    </a:cxn>
                    <a:cxn ang="0">
                      <a:pos x="T8" y="T9"/>
                    </a:cxn>
                  </a:cxnLst>
                  <a:rect l="0" t="0" r="r" b="b"/>
                  <a:pathLst>
                    <a:path w="113" h="113">
                      <a:moveTo>
                        <a:pt x="21" y="113"/>
                      </a:moveTo>
                      <a:lnTo>
                        <a:pt x="0" y="92"/>
                      </a:lnTo>
                      <a:lnTo>
                        <a:pt x="92" y="0"/>
                      </a:lnTo>
                      <a:lnTo>
                        <a:pt x="113" y="21"/>
                      </a:lnTo>
                      <a:lnTo>
                        <a:pt x="21"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13" name="Freeform 296"/>
                <p:cNvSpPr>
                  <a:spLocks noEditPoints="1"/>
                </p:cNvSpPr>
                <p:nvPr/>
              </p:nvSpPr>
              <p:spPr bwMode="auto">
                <a:xfrm>
                  <a:off x="2476500" y="195263"/>
                  <a:ext cx="577850" cy="536575"/>
                </a:xfrm>
                <a:custGeom>
                  <a:avLst/>
                  <a:gdLst>
                    <a:gd name="T0" fmla="*/ 138 w 154"/>
                    <a:gd name="T1" fmla="*/ 23 h 143"/>
                    <a:gd name="T2" fmla="*/ 115 w 154"/>
                    <a:gd name="T3" fmla="*/ 0 h 143"/>
                    <a:gd name="T4" fmla="*/ 77 w 154"/>
                    <a:gd name="T5" fmla="*/ 0 h 143"/>
                    <a:gd name="T6" fmla="*/ 77 w 154"/>
                    <a:gd name="T7" fmla="*/ 18 h 143"/>
                    <a:gd name="T8" fmla="*/ 115 w 154"/>
                    <a:gd name="T9" fmla="*/ 18 h 143"/>
                    <a:gd name="T10" fmla="*/ 120 w 154"/>
                    <a:gd name="T11" fmla="*/ 23 h 143"/>
                    <a:gd name="T12" fmla="*/ 120 w 154"/>
                    <a:gd name="T13" fmla="*/ 61 h 143"/>
                    <a:gd name="T14" fmla="*/ 77 w 154"/>
                    <a:gd name="T15" fmla="*/ 61 h 143"/>
                    <a:gd name="T16" fmla="*/ 77 w 154"/>
                    <a:gd name="T17" fmla="*/ 79 h 143"/>
                    <a:gd name="T18" fmla="*/ 77 w 154"/>
                    <a:gd name="T19" fmla="*/ 79 h 143"/>
                    <a:gd name="T20" fmla="*/ 91 w 154"/>
                    <a:gd name="T21" fmla="*/ 93 h 143"/>
                    <a:gd name="T22" fmla="*/ 85 w 154"/>
                    <a:gd name="T23" fmla="*/ 104 h 143"/>
                    <a:gd name="T24" fmla="*/ 83 w 154"/>
                    <a:gd name="T25" fmla="*/ 105 h 143"/>
                    <a:gd name="T26" fmla="*/ 83 w 154"/>
                    <a:gd name="T27" fmla="*/ 122 h 143"/>
                    <a:gd name="T28" fmla="*/ 83 w 154"/>
                    <a:gd name="T29" fmla="*/ 126 h 143"/>
                    <a:gd name="T30" fmla="*/ 83 w 154"/>
                    <a:gd name="T31" fmla="*/ 126 h 143"/>
                    <a:gd name="T32" fmla="*/ 77 w 154"/>
                    <a:gd name="T33" fmla="*/ 126 h 143"/>
                    <a:gd name="T34" fmla="*/ 77 w 154"/>
                    <a:gd name="T35" fmla="*/ 143 h 143"/>
                    <a:gd name="T36" fmla="*/ 154 w 154"/>
                    <a:gd name="T37" fmla="*/ 143 h 143"/>
                    <a:gd name="T38" fmla="*/ 154 w 154"/>
                    <a:gd name="T39" fmla="*/ 61 h 143"/>
                    <a:gd name="T40" fmla="*/ 138 w 154"/>
                    <a:gd name="T41" fmla="*/ 61 h 143"/>
                    <a:gd name="T42" fmla="*/ 138 w 154"/>
                    <a:gd name="T43" fmla="*/ 23 h 143"/>
                    <a:gd name="T44" fmla="*/ 77 w 154"/>
                    <a:gd name="T45" fmla="*/ 0 h 143"/>
                    <a:gd name="T46" fmla="*/ 39 w 154"/>
                    <a:gd name="T47" fmla="*/ 0 h 143"/>
                    <a:gd name="T48" fmla="*/ 16 w 154"/>
                    <a:gd name="T49" fmla="*/ 23 h 143"/>
                    <a:gd name="T50" fmla="*/ 16 w 154"/>
                    <a:gd name="T51" fmla="*/ 61 h 143"/>
                    <a:gd name="T52" fmla="*/ 0 w 154"/>
                    <a:gd name="T53" fmla="*/ 61 h 143"/>
                    <a:gd name="T54" fmla="*/ 0 w 154"/>
                    <a:gd name="T55" fmla="*/ 143 h 143"/>
                    <a:gd name="T56" fmla="*/ 77 w 154"/>
                    <a:gd name="T57" fmla="*/ 143 h 143"/>
                    <a:gd name="T58" fmla="*/ 77 w 154"/>
                    <a:gd name="T59" fmla="*/ 126 h 143"/>
                    <a:gd name="T60" fmla="*/ 71 w 154"/>
                    <a:gd name="T61" fmla="*/ 126 h 143"/>
                    <a:gd name="T62" fmla="*/ 71 w 154"/>
                    <a:gd name="T63" fmla="*/ 122 h 143"/>
                    <a:gd name="T64" fmla="*/ 71 w 154"/>
                    <a:gd name="T65" fmla="*/ 105 h 143"/>
                    <a:gd name="T66" fmla="*/ 69 w 154"/>
                    <a:gd name="T67" fmla="*/ 104 h 143"/>
                    <a:gd name="T68" fmla="*/ 63 w 154"/>
                    <a:gd name="T69" fmla="*/ 93 h 143"/>
                    <a:gd name="T70" fmla="*/ 77 w 154"/>
                    <a:gd name="T71" fmla="*/ 79 h 143"/>
                    <a:gd name="T72" fmla="*/ 77 w 154"/>
                    <a:gd name="T73" fmla="*/ 61 h 143"/>
                    <a:gd name="T74" fmla="*/ 34 w 154"/>
                    <a:gd name="T75" fmla="*/ 61 h 143"/>
                    <a:gd name="T76" fmla="*/ 34 w 154"/>
                    <a:gd name="T77" fmla="*/ 61 h 143"/>
                    <a:gd name="T78" fmla="*/ 34 w 154"/>
                    <a:gd name="T79" fmla="*/ 23 h 143"/>
                    <a:gd name="T80" fmla="*/ 39 w 154"/>
                    <a:gd name="T81" fmla="*/ 18 h 143"/>
                    <a:gd name="T82" fmla="*/ 77 w 154"/>
                    <a:gd name="T83" fmla="*/ 18 h 143"/>
                    <a:gd name="T84" fmla="*/ 77 w 154"/>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43">
                      <a:moveTo>
                        <a:pt x="138" y="23"/>
                      </a:moveTo>
                      <a:cubicBezTo>
                        <a:pt x="138" y="10"/>
                        <a:pt x="128" y="0"/>
                        <a:pt x="115" y="0"/>
                      </a:cubicBezTo>
                      <a:cubicBezTo>
                        <a:pt x="77" y="0"/>
                        <a:pt x="77" y="0"/>
                        <a:pt x="77" y="0"/>
                      </a:cubicBezTo>
                      <a:cubicBezTo>
                        <a:pt x="77" y="18"/>
                        <a:pt x="77" y="18"/>
                        <a:pt x="77" y="18"/>
                      </a:cubicBezTo>
                      <a:cubicBezTo>
                        <a:pt x="115" y="18"/>
                        <a:pt x="115" y="18"/>
                        <a:pt x="115" y="18"/>
                      </a:cubicBezTo>
                      <a:cubicBezTo>
                        <a:pt x="118" y="18"/>
                        <a:pt x="120" y="20"/>
                        <a:pt x="120" y="23"/>
                      </a:cubicBezTo>
                      <a:cubicBezTo>
                        <a:pt x="120" y="61"/>
                        <a:pt x="120" y="61"/>
                        <a:pt x="120" y="61"/>
                      </a:cubicBezTo>
                      <a:cubicBezTo>
                        <a:pt x="77" y="61"/>
                        <a:pt x="77" y="61"/>
                        <a:pt x="77" y="61"/>
                      </a:cubicBezTo>
                      <a:cubicBezTo>
                        <a:pt x="77" y="79"/>
                        <a:pt x="77" y="79"/>
                        <a:pt x="77" y="79"/>
                      </a:cubicBezTo>
                      <a:cubicBezTo>
                        <a:pt x="77" y="79"/>
                        <a:pt x="77" y="79"/>
                        <a:pt x="77" y="79"/>
                      </a:cubicBezTo>
                      <a:cubicBezTo>
                        <a:pt x="85" y="79"/>
                        <a:pt x="91" y="85"/>
                        <a:pt x="91" y="93"/>
                      </a:cubicBezTo>
                      <a:cubicBezTo>
                        <a:pt x="91" y="97"/>
                        <a:pt x="89" y="102"/>
                        <a:pt x="85" y="104"/>
                      </a:cubicBezTo>
                      <a:cubicBezTo>
                        <a:pt x="85" y="105"/>
                        <a:pt x="84" y="105"/>
                        <a:pt x="83" y="105"/>
                      </a:cubicBezTo>
                      <a:cubicBezTo>
                        <a:pt x="83" y="122"/>
                        <a:pt x="83" y="122"/>
                        <a:pt x="83" y="122"/>
                      </a:cubicBezTo>
                      <a:cubicBezTo>
                        <a:pt x="83" y="126"/>
                        <a:pt x="83" y="126"/>
                        <a:pt x="83" y="126"/>
                      </a:cubicBezTo>
                      <a:cubicBezTo>
                        <a:pt x="83" y="126"/>
                        <a:pt x="83" y="126"/>
                        <a:pt x="83" y="126"/>
                      </a:cubicBezTo>
                      <a:cubicBezTo>
                        <a:pt x="77" y="126"/>
                        <a:pt x="77" y="126"/>
                        <a:pt x="77" y="126"/>
                      </a:cubicBezTo>
                      <a:cubicBezTo>
                        <a:pt x="77" y="143"/>
                        <a:pt x="77" y="143"/>
                        <a:pt x="77" y="143"/>
                      </a:cubicBezTo>
                      <a:cubicBezTo>
                        <a:pt x="154" y="143"/>
                        <a:pt x="154" y="143"/>
                        <a:pt x="154" y="143"/>
                      </a:cubicBezTo>
                      <a:cubicBezTo>
                        <a:pt x="154" y="61"/>
                        <a:pt x="154" y="61"/>
                        <a:pt x="154" y="61"/>
                      </a:cubicBezTo>
                      <a:cubicBezTo>
                        <a:pt x="138" y="61"/>
                        <a:pt x="138" y="61"/>
                        <a:pt x="138" y="61"/>
                      </a:cubicBezTo>
                      <a:lnTo>
                        <a:pt x="138" y="23"/>
                      </a:lnTo>
                      <a:close/>
                      <a:moveTo>
                        <a:pt x="77" y="0"/>
                      </a:moveTo>
                      <a:cubicBezTo>
                        <a:pt x="39" y="0"/>
                        <a:pt x="39" y="0"/>
                        <a:pt x="39" y="0"/>
                      </a:cubicBezTo>
                      <a:cubicBezTo>
                        <a:pt x="26" y="0"/>
                        <a:pt x="16" y="10"/>
                        <a:pt x="16" y="23"/>
                      </a:cubicBezTo>
                      <a:cubicBezTo>
                        <a:pt x="16" y="61"/>
                        <a:pt x="16" y="61"/>
                        <a:pt x="16" y="61"/>
                      </a:cubicBezTo>
                      <a:cubicBezTo>
                        <a:pt x="0" y="61"/>
                        <a:pt x="0" y="61"/>
                        <a:pt x="0" y="61"/>
                      </a:cubicBezTo>
                      <a:cubicBezTo>
                        <a:pt x="0" y="143"/>
                        <a:pt x="0" y="143"/>
                        <a:pt x="0" y="143"/>
                      </a:cubicBezTo>
                      <a:cubicBezTo>
                        <a:pt x="77" y="143"/>
                        <a:pt x="77" y="143"/>
                        <a:pt x="77" y="143"/>
                      </a:cubicBezTo>
                      <a:cubicBezTo>
                        <a:pt x="77" y="126"/>
                        <a:pt x="77" y="126"/>
                        <a:pt x="77" y="126"/>
                      </a:cubicBezTo>
                      <a:cubicBezTo>
                        <a:pt x="71" y="126"/>
                        <a:pt x="71" y="126"/>
                        <a:pt x="71" y="126"/>
                      </a:cubicBezTo>
                      <a:cubicBezTo>
                        <a:pt x="71" y="122"/>
                        <a:pt x="71" y="122"/>
                        <a:pt x="71" y="122"/>
                      </a:cubicBezTo>
                      <a:cubicBezTo>
                        <a:pt x="71" y="105"/>
                        <a:pt x="71" y="105"/>
                        <a:pt x="71" y="105"/>
                      </a:cubicBezTo>
                      <a:cubicBezTo>
                        <a:pt x="70" y="105"/>
                        <a:pt x="70" y="105"/>
                        <a:pt x="69" y="104"/>
                      </a:cubicBezTo>
                      <a:cubicBezTo>
                        <a:pt x="66" y="102"/>
                        <a:pt x="63" y="97"/>
                        <a:pt x="63" y="93"/>
                      </a:cubicBezTo>
                      <a:cubicBezTo>
                        <a:pt x="63" y="85"/>
                        <a:pt x="69" y="79"/>
                        <a:pt x="77" y="79"/>
                      </a:cubicBezTo>
                      <a:cubicBezTo>
                        <a:pt x="77" y="61"/>
                        <a:pt x="77" y="61"/>
                        <a:pt x="77" y="61"/>
                      </a:cubicBezTo>
                      <a:cubicBezTo>
                        <a:pt x="34" y="61"/>
                        <a:pt x="34" y="61"/>
                        <a:pt x="34" y="61"/>
                      </a:cubicBezTo>
                      <a:cubicBezTo>
                        <a:pt x="34" y="61"/>
                        <a:pt x="34" y="61"/>
                        <a:pt x="34" y="61"/>
                      </a:cubicBezTo>
                      <a:cubicBezTo>
                        <a:pt x="34" y="23"/>
                        <a:pt x="34" y="23"/>
                        <a:pt x="34" y="23"/>
                      </a:cubicBezTo>
                      <a:cubicBezTo>
                        <a:pt x="34" y="20"/>
                        <a:pt x="36" y="18"/>
                        <a:pt x="39" y="18"/>
                      </a:cubicBezTo>
                      <a:cubicBezTo>
                        <a:pt x="77" y="18"/>
                        <a:pt x="77" y="18"/>
                        <a:pt x="77" y="18"/>
                      </a:cubicBezTo>
                      <a:lnTo>
                        <a:pt x="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14" name="Freeform 297"/>
                <p:cNvSpPr/>
                <p:nvPr/>
              </p:nvSpPr>
              <p:spPr bwMode="auto">
                <a:xfrm>
                  <a:off x="8869363" y="1573213"/>
                  <a:ext cx="615950" cy="514350"/>
                </a:xfrm>
                <a:custGeom>
                  <a:avLst/>
                  <a:gdLst>
                    <a:gd name="T0" fmla="*/ 109 w 164"/>
                    <a:gd name="T1" fmla="*/ 0 h 137"/>
                    <a:gd name="T2" fmla="*/ 58 w 164"/>
                    <a:gd name="T3" fmla="*/ 0 h 137"/>
                    <a:gd name="T4" fmla="*/ 0 w 164"/>
                    <a:gd name="T5" fmla="*/ 48 h 137"/>
                    <a:gd name="T6" fmla="*/ 16 w 164"/>
                    <a:gd name="T7" fmla="*/ 71 h 137"/>
                    <a:gd name="T8" fmla="*/ 37 w 164"/>
                    <a:gd name="T9" fmla="*/ 50 h 137"/>
                    <a:gd name="T10" fmla="*/ 36 w 164"/>
                    <a:gd name="T11" fmla="*/ 137 h 137"/>
                    <a:gd name="T12" fmla="*/ 82 w 164"/>
                    <a:gd name="T13" fmla="*/ 137 h 137"/>
                    <a:gd name="T14" fmla="*/ 127 w 164"/>
                    <a:gd name="T15" fmla="*/ 137 h 137"/>
                    <a:gd name="T16" fmla="*/ 127 w 164"/>
                    <a:gd name="T17" fmla="*/ 50 h 137"/>
                    <a:gd name="T18" fmla="*/ 148 w 164"/>
                    <a:gd name="T19" fmla="*/ 71 h 137"/>
                    <a:gd name="T20" fmla="*/ 164 w 164"/>
                    <a:gd name="T21" fmla="*/ 48 h 137"/>
                    <a:gd name="T22" fmla="*/ 109 w 164"/>
                    <a:gd name="T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7">
                      <a:moveTo>
                        <a:pt x="109" y="0"/>
                      </a:moveTo>
                      <a:cubicBezTo>
                        <a:pt x="101" y="14"/>
                        <a:pt x="67" y="14"/>
                        <a:pt x="58" y="0"/>
                      </a:cubicBezTo>
                      <a:cubicBezTo>
                        <a:pt x="58" y="0"/>
                        <a:pt x="8" y="28"/>
                        <a:pt x="0" y="48"/>
                      </a:cubicBezTo>
                      <a:cubicBezTo>
                        <a:pt x="16" y="71"/>
                        <a:pt x="16" y="71"/>
                        <a:pt x="16" y="71"/>
                      </a:cubicBezTo>
                      <a:cubicBezTo>
                        <a:pt x="16" y="71"/>
                        <a:pt x="30" y="56"/>
                        <a:pt x="37" y="50"/>
                      </a:cubicBezTo>
                      <a:cubicBezTo>
                        <a:pt x="36" y="137"/>
                        <a:pt x="36" y="137"/>
                        <a:pt x="36" y="137"/>
                      </a:cubicBezTo>
                      <a:cubicBezTo>
                        <a:pt x="82" y="137"/>
                        <a:pt x="82" y="137"/>
                        <a:pt x="82" y="137"/>
                      </a:cubicBezTo>
                      <a:cubicBezTo>
                        <a:pt x="127" y="137"/>
                        <a:pt x="127" y="137"/>
                        <a:pt x="127" y="137"/>
                      </a:cubicBezTo>
                      <a:cubicBezTo>
                        <a:pt x="127" y="50"/>
                        <a:pt x="127" y="50"/>
                        <a:pt x="127" y="50"/>
                      </a:cubicBezTo>
                      <a:cubicBezTo>
                        <a:pt x="134" y="56"/>
                        <a:pt x="148" y="71"/>
                        <a:pt x="148" y="71"/>
                      </a:cubicBezTo>
                      <a:cubicBezTo>
                        <a:pt x="164" y="48"/>
                        <a:pt x="164" y="48"/>
                        <a:pt x="164" y="48"/>
                      </a:cubicBezTo>
                      <a:cubicBezTo>
                        <a:pt x="155" y="28"/>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15" name="Freeform 298"/>
                <p:cNvSpPr/>
                <p:nvPr/>
              </p:nvSpPr>
              <p:spPr bwMode="auto">
                <a:xfrm>
                  <a:off x="9099550" y="1547813"/>
                  <a:ext cx="171450" cy="49213"/>
                </a:xfrm>
                <a:custGeom>
                  <a:avLst/>
                  <a:gdLst>
                    <a:gd name="T0" fmla="*/ 23 w 46"/>
                    <a:gd name="T1" fmla="*/ 13 h 13"/>
                    <a:gd name="T2" fmla="*/ 45 w 46"/>
                    <a:gd name="T3" fmla="*/ 4 h 13"/>
                    <a:gd name="T4" fmla="*/ 44 w 46"/>
                    <a:gd name="T5" fmla="*/ 1 h 13"/>
                    <a:gd name="T6" fmla="*/ 41 w 46"/>
                    <a:gd name="T7" fmla="*/ 2 h 13"/>
                    <a:gd name="T8" fmla="*/ 23 w 46"/>
                    <a:gd name="T9" fmla="*/ 9 h 13"/>
                    <a:gd name="T10" fmla="*/ 4 w 46"/>
                    <a:gd name="T11" fmla="*/ 2 h 13"/>
                    <a:gd name="T12" fmla="*/ 1 w 46"/>
                    <a:gd name="T13" fmla="*/ 1 h 13"/>
                    <a:gd name="T14" fmla="*/ 0 w 46"/>
                    <a:gd name="T15" fmla="*/ 4 h 13"/>
                    <a:gd name="T16" fmla="*/ 23 w 4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
                      <a:moveTo>
                        <a:pt x="23" y="13"/>
                      </a:moveTo>
                      <a:cubicBezTo>
                        <a:pt x="33" y="13"/>
                        <a:pt x="42" y="10"/>
                        <a:pt x="45" y="4"/>
                      </a:cubicBezTo>
                      <a:cubicBezTo>
                        <a:pt x="46" y="3"/>
                        <a:pt x="45" y="1"/>
                        <a:pt x="44" y="1"/>
                      </a:cubicBezTo>
                      <a:cubicBezTo>
                        <a:pt x="43" y="0"/>
                        <a:pt x="41" y="1"/>
                        <a:pt x="41" y="2"/>
                      </a:cubicBezTo>
                      <a:cubicBezTo>
                        <a:pt x="39" y="5"/>
                        <a:pt x="32" y="9"/>
                        <a:pt x="23" y="9"/>
                      </a:cubicBezTo>
                      <a:cubicBezTo>
                        <a:pt x="13" y="9"/>
                        <a:pt x="6" y="5"/>
                        <a:pt x="4" y="2"/>
                      </a:cubicBezTo>
                      <a:cubicBezTo>
                        <a:pt x="4" y="1"/>
                        <a:pt x="2" y="0"/>
                        <a:pt x="1" y="1"/>
                      </a:cubicBezTo>
                      <a:cubicBezTo>
                        <a:pt x="0" y="1"/>
                        <a:pt x="0" y="3"/>
                        <a:pt x="0" y="4"/>
                      </a:cubicBezTo>
                      <a:cubicBezTo>
                        <a:pt x="3" y="10"/>
                        <a:pt x="12" y="13"/>
                        <a:pt x="2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16" name="Freeform 299"/>
                <p:cNvSpPr/>
                <p:nvPr/>
              </p:nvSpPr>
              <p:spPr bwMode="auto">
                <a:xfrm>
                  <a:off x="2066925" y="2906713"/>
                  <a:ext cx="395288" cy="244475"/>
                </a:xfrm>
                <a:custGeom>
                  <a:avLst/>
                  <a:gdLst>
                    <a:gd name="T0" fmla="*/ 105 w 105"/>
                    <a:gd name="T1" fmla="*/ 65 h 65"/>
                    <a:gd name="T2" fmla="*/ 105 w 105"/>
                    <a:gd name="T3" fmla="*/ 20 h 65"/>
                    <a:gd name="T4" fmla="*/ 85 w 105"/>
                    <a:gd name="T5" fmla="*/ 0 h 65"/>
                    <a:gd name="T6" fmla="*/ 20 w 105"/>
                    <a:gd name="T7" fmla="*/ 0 h 65"/>
                    <a:gd name="T8" fmla="*/ 0 w 105"/>
                    <a:gd name="T9" fmla="*/ 20 h 65"/>
                    <a:gd name="T10" fmla="*/ 0 w 105"/>
                    <a:gd name="T11" fmla="*/ 45 h 65"/>
                    <a:gd name="T12" fmla="*/ 16 w 105"/>
                    <a:gd name="T13" fmla="*/ 45 h 65"/>
                    <a:gd name="T14" fmla="*/ 16 w 105"/>
                    <a:gd name="T15" fmla="*/ 20 h 65"/>
                    <a:gd name="T16" fmla="*/ 20 w 105"/>
                    <a:gd name="T17" fmla="*/ 16 h 65"/>
                    <a:gd name="T18" fmla="*/ 85 w 105"/>
                    <a:gd name="T19" fmla="*/ 16 h 65"/>
                    <a:gd name="T20" fmla="*/ 89 w 105"/>
                    <a:gd name="T21" fmla="*/ 20 h 65"/>
                    <a:gd name="T22" fmla="*/ 89 w 105"/>
                    <a:gd name="T23" fmla="*/ 65 h 65"/>
                    <a:gd name="T24" fmla="*/ 105 w 105"/>
                    <a:gd name="T2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65">
                      <a:moveTo>
                        <a:pt x="105" y="65"/>
                      </a:moveTo>
                      <a:cubicBezTo>
                        <a:pt x="105" y="20"/>
                        <a:pt x="105" y="20"/>
                        <a:pt x="105" y="20"/>
                      </a:cubicBezTo>
                      <a:cubicBezTo>
                        <a:pt x="105" y="9"/>
                        <a:pt x="96" y="0"/>
                        <a:pt x="85" y="0"/>
                      </a:cubicBezTo>
                      <a:cubicBezTo>
                        <a:pt x="20" y="0"/>
                        <a:pt x="20" y="0"/>
                        <a:pt x="20" y="0"/>
                      </a:cubicBezTo>
                      <a:cubicBezTo>
                        <a:pt x="9" y="0"/>
                        <a:pt x="0" y="9"/>
                        <a:pt x="0" y="20"/>
                      </a:cubicBezTo>
                      <a:cubicBezTo>
                        <a:pt x="0" y="45"/>
                        <a:pt x="0" y="45"/>
                        <a:pt x="0" y="45"/>
                      </a:cubicBezTo>
                      <a:cubicBezTo>
                        <a:pt x="16" y="45"/>
                        <a:pt x="16" y="45"/>
                        <a:pt x="16" y="45"/>
                      </a:cubicBezTo>
                      <a:cubicBezTo>
                        <a:pt x="16" y="20"/>
                        <a:pt x="16" y="20"/>
                        <a:pt x="16" y="20"/>
                      </a:cubicBezTo>
                      <a:cubicBezTo>
                        <a:pt x="16" y="18"/>
                        <a:pt x="18" y="16"/>
                        <a:pt x="20" y="16"/>
                      </a:cubicBezTo>
                      <a:cubicBezTo>
                        <a:pt x="85" y="16"/>
                        <a:pt x="85" y="16"/>
                        <a:pt x="85" y="16"/>
                      </a:cubicBezTo>
                      <a:cubicBezTo>
                        <a:pt x="88" y="16"/>
                        <a:pt x="89" y="18"/>
                        <a:pt x="89" y="20"/>
                      </a:cubicBezTo>
                      <a:cubicBezTo>
                        <a:pt x="89" y="65"/>
                        <a:pt x="89" y="65"/>
                        <a:pt x="89" y="65"/>
                      </a:cubicBezTo>
                      <a:lnTo>
                        <a:pt x="105"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17" name="Freeform 300"/>
                <p:cNvSpPr>
                  <a:spLocks noEditPoints="1"/>
                </p:cNvSpPr>
                <p:nvPr/>
              </p:nvSpPr>
              <p:spPr bwMode="auto">
                <a:xfrm>
                  <a:off x="2014538" y="3167063"/>
                  <a:ext cx="495300" cy="280988"/>
                </a:xfrm>
                <a:custGeom>
                  <a:avLst/>
                  <a:gdLst>
                    <a:gd name="T0" fmla="*/ 103 w 132"/>
                    <a:gd name="T1" fmla="*/ 0 h 75"/>
                    <a:gd name="T2" fmla="*/ 66 w 132"/>
                    <a:gd name="T3" fmla="*/ 0 h 75"/>
                    <a:gd name="T4" fmla="*/ 66 w 132"/>
                    <a:gd name="T5" fmla="*/ 20 h 75"/>
                    <a:gd name="T6" fmla="*/ 78 w 132"/>
                    <a:gd name="T7" fmla="*/ 32 h 75"/>
                    <a:gd name="T8" fmla="*/ 71 w 132"/>
                    <a:gd name="T9" fmla="*/ 43 h 75"/>
                    <a:gd name="T10" fmla="*/ 71 w 132"/>
                    <a:gd name="T11" fmla="*/ 43 h 75"/>
                    <a:gd name="T12" fmla="*/ 71 w 132"/>
                    <a:gd name="T13" fmla="*/ 61 h 75"/>
                    <a:gd name="T14" fmla="*/ 66 w 132"/>
                    <a:gd name="T15" fmla="*/ 61 h 75"/>
                    <a:gd name="T16" fmla="*/ 66 w 132"/>
                    <a:gd name="T17" fmla="*/ 75 h 75"/>
                    <a:gd name="T18" fmla="*/ 132 w 132"/>
                    <a:gd name="T19" fmla="*/ 75 h 75"/>
                    <a:gd name="T20" fmla="*/ 132 w 132"/>
                    <a:gd name="T21" fmla="*/ 0 h 75"/>
                    <a:gd name="T22" fmla="*/ 119 w 132"/>
                    <a:gd name="T23" fmla="*/ 0 h 75"/>
                    <a:gd name="T24" fmla="*/ 103 w 132"/>
                    <a:gd name="T25" fmla="*/ 0 h 75"/>
                    <a:gd name="T26" fmla="*/ 66 w 132"/>
                    <a:gd name="T27" fmla="*/ 0 h 75"/>
                    <a:gd name="T28" fmla="*/ 0 w 132"/>
                    <a:gd name="T29" fmla="*/ 0 h 75"/>
                    <a:gd name="T30" fmla="*/ 0 w 132"/>
                    <a:gd name="T31" fmla="*/ 75 h 75"/>
                    <a:gd name="T32" fmla="*/ 66 w 132"/>
                    <a:gd name="T33" fmla="*/ 75 h 75"/>
                    <a:gd name="T34" fmla="*/ 66 w 132"/>
                    <a:gd name="T35" fmla="*/ 61 h 75"/>
                    <a:gd name="T36" fmla="*/ 61 w 132"/>
                    <a:gd name="T37" fmla="*/ 61 h 75"/>
                    <a:gd name="T38" fmla="*/ 61 w 132"/>
                    <a:gd name="T39" fmla="*/ 43 h 75"/>
                    <a:gd name="T40" fmla="*/ 54 w 132"/>
                    <a:gd name="T41" fmla="*/ 32 h 75"/>
                    <a:gd name="T42" fmla="*/ 66 w 132"/>
                    <a:gd name="T43" fmla="*/ 20 h 75"/>
                    <a:gd name="T44" fmla="*/ 66 w 132"/>
                    <a:gd name="T45" fmla="*/ 20 h 75"/>
                    <a:gd name="T46" fmla="*/ 66 w 132"/>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75">
                      <a:moveTo>
                        <a:pt x="103" y="0"/>
                      </a:moveTo>
                      <a:cubicBezTo>
                        <a:pt x="66" y="0"/>
                        <a:pt x="66" y="0"/>
                        <a:pt x="66" y="0"/>
                      </a:cubicBezTo>
                      <a:cubicBezTo>
                        <a:pt x="66" y="20"/>
                        <a:pt x="66" y="20"/>
                        <a:pt x="66" y="20"/>
                      </a:cubicBezTo>
                      <a:cubicBezTo>
                        <a:pt x="73" y="20"/>
                        <a:pt x="78" y="26"/>
                        <a:pt x="78" y="32"/>
                      </a:cubicBezTo>
                      <a:cubicBezTo>
                        <a:pt x="78" y="37"/>
                        <a:pt x="75" y="41"/>
                        <a:pt x="71" y="43"/>
                      </a:cubicBezTo>
                      <a:cubicBezTo>
                        <a:pt x="71" y="43"/>
                        <a:pt x="71" y="43"/>
                        <a:pt x="71" y="43"/>
                      </a:cubicBezTo>
                      <a:cubicBezTo>
                        <a:pt x="71" y="61"/>
                        <a:pt x="71" y="61"/>
                        <a:pt x="71" y="61"/>
                      </a:cubicBezTo>
                      <a:cubicBezTo>
                        <a:pt x="66" y="61"/>
                        <a:pt x="66" y="61"/>
                        <a:pt x="66" y="61"/>
                      </a:cubicBezTo>
                      <a:cubicBezTo>
                        <a:pt x="66" y="75"/>
                        <a:pt x="66" y="75"/>
                        <a:pt x="66" y="75"/>
                      </a:cubicBezTo>
                      <a:cubicBezTo>
                        <a:pt x="132" y="75"/>
                        <a:pt x="132" y="75"/>
                        <a:pt x="132" y="75"/>
                      </a:cubicBezTo>
                      <a:cubicBezTo>
                        <a:pt x="132" y="0"/>
                        <a:pt x="132" y="0"/>
                        <a:pt x="132" y="0"/>
                      </a:cubicBezTo>
                      <a:cubicBezTo>
                        <a:pt x="119" y="0"/>
                        <a:pt x="119" y="0"/>
                        <a:pt x="119" y="0"/>
                      </a:cubicBezTo>
                      <a:lnTo>
                        <a:pt x="103" y="0"/>
                      </a:lnTo>
                      <a:close/>
                      <a:moveTo>
                        <a:pt x="66" y="0"/>
                      </a:moveTo>
                      <a:cubicBezTo>
                        <a:pt x="0" y="0"/>
                        <a:pt x="0" y="0"/>
                        <a:pt x="0" y="0"/>
                      </a:cubicBezTo>
                      <a:cubicBezTo>
                        <a:pt x="0" y="75"/>
                        <a:pt x="0" y="75"/>
                        <a:pt x="0" y="75"/>
                      </a:cubicBezTo>
                      <a:cubicBezTo>
                        <a:pt x="66" y="75"/>
                        <a:pt x="66" y="75"/>
                        <a:pt x="66" y="75"/>
                      </a:cubicBezTo>
                      <a:cubicBezTo>
                        <a:pt x="66" y="61"/>
                        <a:pt x="66" y="61"/>
                        <a:pt x="66" y="61"/>
                      </a:cubicBezTo>
                      <a:cubicBezTo>
                        <a:pt x="61" y="61"/>
                        <a:pt x="61" y="61"/>
                        <a:pt x="61" y="61"/>
                      </a:cubicBezTo>
                      <a:cubicBezTo>
                        <a:pt x="61" y="43"/>
                        <a:pt x="61" y="43"/>
                        <a:pt x="61" y="43"/>
                      </a:cubicBezTo>
                      <a:cubicBezTo>
                        <a:pt x="57" y="41"/>
                        <a:pt x="54" y="37"/>
                        <a:pt x="54" y="32"/>
                      </a:cubicBezTo>
                      <a:cubicBezTo>
                        <a:pt x="54" y="26"/>
                        <a:pt x="60" y="20"/>
                        <a:pt x="66" y="20"/>
                      </a:cubicBezTo>
                      <a:cubicBezTo>
                        <a:pt x="66" y="20"/>
                        <a:pt x="66" y="20"/>
                        <a:pt x="66" y="20"/>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18" name="Freeform 301"/>
                <p:cNvSpPr/>
                <p:nvPr/>
              </p:nvSpPr>
              <p:spPr bwMode="auto">
                <a:xfrm>
                  <a:off x="5983288" y="3854450"/>
                  <a:ext cx="717550" cy="671513"/>
                </a:xfrm>
                <a:custGeom>
                  <a:avLst/>
                  <a:gdLst>
                    <a:gd name="T0" fmla="*/ 27 w 191"/>
                    <a:gd name="T1" fmla="*/ 144 h 179"/>
                    <a:gd name="T2" fmla="*/ 79 w 191"/>
                    <a:gd name="T3" fmla="*/ 117 h 179"/>
                    <a:gd name="T4" fmla="*/ 89 w 191"/>
                    <a:gd name="T5" fmla="*/ 116 h 179"/>
                    <a:gd name="T6" fmla="*/ 90 w 191"/>
                    <a:gd name="T7" fmla="*/ 126 h 179"/>
                    <a:gd name="T8" fmla="*/ 89 w 191"/>
                    <a:gd name="T9" fmla="*/ 148 h 179"/>
                    <a:gd name="T10" fmla="*/ 87 w 191"/>
                    <a:gd name="T11" fmla="*/ 179 h 179"/>
                    <a:gd name="T12" fmla="*/ 103 w 191"/>
                    <a:gd name="T13" fmla="*/ 179 h 179"/>
                    <a:gd name="T14" fmla="*/ 102 w 191"/>
                    <a:gd name="T15" fmla="*/ 148 h 179"/>
                    <a:gd name="T16" fmla="*/ 101 w 191"/>
                    <a:gd name="T17" fmla="*/ 126 h 179"/>
                    <a:gd name="T18" fmla="*/ 102 w 191"/>
                    <a:gd name="T19" fmla="*/ 116 h 179"/>
                    <a:gd name="T20" fmla="*/ 111 w 191"/>
                    <a:gd name="T21" fmla="*/ 117 h 179"/>
                    <a:gd name="T22" fmla="*/ 163 w 191"/>
                    <a:gd name="T23" fmla="*/ 144 h 179"/>
                    <a:gd name="T24" fmla="*/ 184 w 191"/>
                    <a:gd name="T25" fmla="*/ 123 h 179"/>
                    <a:gd name="T26" fmla="*/ 171 w 191"/>
                    <a:gd name="T27" fmla="*/ 58 h 179"/>
                    <a:gd name="T28" fmla="*/ 106 w 191"/>
                    <a:gd name="T29" fmla="*/ 99 h 179"/>
                    <a:gd name="T30" fmla="*/ 103 w 191"/>
                    <a:gd name="T31" fmla="*/ 93 h 179"/>
                    <a:gd name="T32" fmla="*/ 115 w 191"/>
                    <a:gd name="T33" fmla="*/ 72 h 179"/>
                    <a:gd name="T34" fmla="*/ 136 w 191"/>
                    <a:gd name="T35" fmla="*/ 22 h 179"/>
                    <a:gd name="T36" fmla="*/ 95 w 191"/>
                    <a:gd name="T37" fmla="*/ 0 h 179"/>
                    <a:gd name="T38" fmla="*/ 54 w 191"/>
                    <a:gd name="T39" fmla="*/ 22 h 179"/>
                    <a:gd name="T40" fmla="*/ 76 w 191"/>
                    <a:gd name="T41" fmla="*/ 72 h 179"/>
                    <a:gd name="T42" fmla="*/ 87 w 191"/>
                    <a:gd name="T43" fmla="*/ 93 h 179"/>
                    <a:gd name="T44" fmla="*/ 85 w 191"/>
                    <a:gd name="T45" fmla="*/ 99 h 179"/>
                    <a:gd name="T46" fmla="*/ 20 w 191"/>
                    <a:gd name="T47" fmla="*/ 58 h 179"/>
                    <a:gd name="T48" fmla="*/ 7 w 191"/>
                    <a:gd name="T49" fmla="*/ 123 h 179"/>
                    <a:gd name="T50" fmla="*/ 27 w 191"/>
                    <a:gd name="T51"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1" h="179">
                      <a:moveTo>
                        <a:pt x="27" y="144"/>
                      </a:moveTo>
                      <a:cubicBezTo>
                        <a:pt x="47" y="146"/>
                        <a:pt x="64" y="126"/>
                        <a:pt x="79" y="117"/>
                      </a:cubicBezTo>
                      <a:cubicBezTo>
                        <a:pt x="81" y="116"/>
                        <a:pt x="87" y="113"/>
                        <a:pt x="89" y="116"/>
                      </a:cubicBezTo>
                      <a:cubicBezTo>
                        <a:pt x="91" y="118"/>
                        <a:pt x="90" y="123"/>
                        <a:pt x="90" y="126"/>
                      </a:cubicBezTo>
                      <a:cubicBezTo>
                        <a:pt x="89" y="133"/>
                        <a:pt x="89" y="140"/>
                        <a:pt x="89" y="148"/>
                      </a:cubicBezTo>
                      <a:cubicBezTo>
                        <a:pt x="88" y="156"/>
                        <a:pt x="88" y="170"/>
                        <a:pt x="87" y="179"/>
                      </a:cubicBezTo>
                      <a:cubicBezTo>
                        <a:pt x="103" y="179"/>
                        <a:pt x="103" y="179"/>
                        <a:pt x="103" y="179"/>
                      </a:cubicBezTo>
                      <a:cubicBezTo>
                        <a:pt x="103" y="170"/>
                        <a:pt x="102" y="156"/>
                        <a:pt x="102" y="148"/>
                      </a:cubicBezTo>
                      <a:cubicBezTo>
                        <a:pt x="102" y="140"/>
                        <a:pt x="101" y="133"/>
                        <a:pt x="101" y="126"/>
                      </a:cubicBezTo>
                      <a:cubicBezTo>
                        <a:pt x="101" y="123"/>
                        <a:pt x="100" y="118"/>
                        <a:pt x="102" y="116"/>
                      </a:cubicBezTo>
                      <a:cubicBezTo>
                        <a:pt x="104" y="113"/>
                        <a:pt x="109" y="116"/>
                        <a:pt x="111" y="117"/>
                      </a:cubicBezTo>
                      <a:cubicBezTo>
                        <a:pt x="127" y="126"/>
                        <a:pt x="143" y="146"/>
                        <a:pt x="163" y="144"/>
                      </a:cubicBezTo>
                      <a:cubicBezTo>
                        <a:pt x="174" y="143"/>
                        <a:pt x="181" y="133"/>
                        <a:pt x="184" y="123"/>
                      </a:cubicBezTo>
                      <a:cubicBezTo>
                        <a:pt x="190" y="105"/>
                        <a:pt x="191" y="70"/>
                        <a:pt x="171" y="58"/>
                      </a:cubicBezTo>
                      <a:cubicBezTo>
                        <a:pt x="141" y="40"/>
                        <a:pt x="131" y="97"/>
                        <a:pt x="106" y="99"/>
                      </a:cubicBezTo>
                      <a:cubicBezTo>
                        <a:pt x="101" y="100"/>
                        <a:pt x="102" y="98"/>
                        <a:pt x="103" y="93"/>
                      </a:cubicBezTo>
                      <a:cubicBezTo>
                        <a:pt x="106" y="86"/>
                        <a:pt x="110" y="78"/>
                        <a:pt x="115" y="72"/>
                      </a:cubicBezTo>
                      <a:cubicBezTo>
                        <a:pt x="125" y="58"/>
                        <a:pt x="139" y="40"/>
                        <a:pt x="136" y="22"/>
                      </a:cubicBezTo>
                      <a:cubicBezTo>
                        <a:pt x="134" y="5"/>
                        <a:pt x="113" y="0"/>
                        <a:pt x="95" y="0"/>
                      </a:cubicBezTo>
                      <a:cubicBezTo>
                        <a:pt x="77" y="0"/>
                        <a:pt x="57" y="5"/>
                        <a:pt x="54" y="22"/>
                      </a:cubicBezTo>
                      <a:cubicBezTo>
                        <a:pt x="51" y="40"/>
                        <a:pt x="65" y="58"/>
                        <a:pt x="76" y="72"/>
                      </a:cubicBezTo>
                      <a:cubicBezTo>
                        <a:pt x="81" y="78"/>
                        <a:pt x="85" y="86"/>
                        <a:pt x="87" y="93"/>
                      </a:cubicBezTo>
                      <a:cubicBezTo>
                        <a:pt x="89" y="98"/>
                        <a:pt x="89" y="100"/>
                        <a:pt x="85" y="99"/>
                      </a:cubicBezTo>
                      <a:cubicBezTo>
                        <a:pt x="59" y="97"/>
                        <a:pt x="49" y="40"/>
                        <a:pt x="20" y="58"/>
                      </a:cubicBezTo>
                      <a:cubicBezTo>
                        <a:pt x="0" y="70"/>
                        <a:pt x="0" y="105"/>
                        <a:pt x="7" y="123"/>
                      </a:cubicBezTo>
                      <a:cubicBezTo>
                        <a:pt x="10" y="133"/>
                        <a:pt x="17" y="143"/>
                        <a:pt x="27"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19" name="Freeform 302"/>
                <p:cNvSpPr/>
                <p:nvPr/>
              </p:nvSpPr>
              <p:spPr bwMode="auto">
                <a:xfrm>
                  <a:off x="1271588" y="2366963"/>
                  <a:ext cx="511175" cy="547688"/>
                </a:xfrm>
                <a:custGeom>
                  <a:avLst/>
                  <a:gdLst>
                    <a:gd name="T0" fmla="*/ 112 w 136"/>
                    <a:gd name="T1" fmla="*/ 100 h 146"/>
                    <a:gd name="T2" fmla="*/ 122 w 136"/>
                    <a:gd name="T3" fmla="*/ 95 h 146"/>
                    <a:gd name="T4" fmla="*/ 134 w 136"/>
                    <a:gd name="T5" fmla="*/ 90 h 146"/>
                    <a:gd name="T6" fmla="*/ 136 w 136"/>
                    <a:gd name="T7" fmla="*/ 73 h 146"/>
                    <a:gd name="T8" fmla="*/ 132 w 136"/>
                    <a:gd name="T9" fmla="*/ 43 h 146"/>
                    <a:gd name="T10" fmla="*/ 101 w 136"/>
                    <a:gd name="T11" fmla="*/ 69 h 146"/>
                    <a:gd name="T12" fmla="*/ 91 w 136"/>
                    <a:gd name="T13" fmla="*/ 79 h 146"/>
                    <a:gd name="T14" fmla="*/ 92 w 136"/>
                    <a:gd name="T15" fmla="*/ 68 h 146"/>
                    <a:gd name="T16" fmla="*/ 102 w 136"/>
                    <a:gd name="T17" fmla="*/ 48 h 146"/>
                    <a:gd name="T18" fmla="*/ 93 w 136"/>
                    <a:gd name="T19" fmla="*/ 29 h 146"/>
                    <a:gd name="T20" fmla="*/ 68 w 136"/>
                    <a:gd name="T21" fmla="*/ 0 h 146"/>
                    <a:gd name="T22" fmla="*/ 68 w 136"/>
                    <a:gd name="T23" fmla="*/ 0 h 146"/>
                    <a:gd name="T24" fmla="*/ 68 w 136"/>
                    <a:gd name="T25" fmla="*/ 0 h 146"/>
                    <a:gd name="T26" fmla="*/ 68 w 136"/>
                    <a:gd name="T27" fmla="*/ 0 h 146"/>
                    <a:gd name="T28" fmla="*/ 68 w 136"/>
                    <a:gd name="T29" fmla="*/ 0 h 146"/>
                    <a:gd name="T30" fmla="*/ 43 w 136"/>
                    <a:gd name="T31" fmla="*/ 29 h 146"/>
                    <a:gd name="T32" fmla="*/ 34 w 136"/>
                    <a:gd name="T33" fmla="*/ 48 h 146"/>
                    <a:gd name="T34" fmla="*/ 44 w 136"/>
                    <a:gd name="T35" fmla="*/ 68 h 146"/>
                    <a:gd name="T36" fmla="*/ 45 w 136"/>
                    <a:gd name="T37" fmla="*/ 79 h 146"/>
                    <a:gd name="T38" fmla="*/ 35 w 136"/>
                    <a:gd name="T39" fmla="*/ 69 h 146"/>
                    <a:gd name="T40" fmla="*/ 4 w 136"/>
                    <a:gd name="T41" fmla="*/ 43 h 146"/>
                    <a:gd name="T42" fmla="*/ 0 w 136"/>
                    <a:gd name="T43" fmla="*/ 73 h 146"/>
                    <a:gd name="T44" fmla="*/ 2 w 136"/>
                    <a:gd name="T45" fmla="*/ 90 h 146"/>
                    <a:gd name="T46" fmla="*/ 14 w 136"/>
                    <a:gd name="T47" fmla="*/ 95 h 146"/>
                    <a:gd name="T48" fmla="*/ 24 w 136"/>
                    <a:gd name="T49" fmla="*/ 100 h 146"/>
                    <a:gd name="T50" fmla="*/ 22 w 136"/>
                    <a:gd name="T51" fmla="*/ 107 h 146"/>
                    <a:gd name="T52" fmla="*/ 0 w 136"/>
                    <a:gd name="T53" fmla="*/ 100 h 146"/>
                    <a:gd name="T54" fmla="*/ 31 w 136"/>
                    <a:gd name="T55" fmla="*/ 143 h 146"/>
                    <a:gd name="T56" fmla="*/ 46 w 136"/>
                    <a:gd name="T57" fmla="*/ 140 h 146"/>
                    <a:gd name="T58" fmla="*/ 60 w 136"/>
                    <a:gd name="T59" fmla="*/ 131 h 146"/>
                    <a:gd name="T60" fmla="*/ 65 w 136"/>
                    <a:gd name="T61" fmla="*/ 129 h 146"/>
                    <a:gd name="T62" fmla="*/ 65 w 136"/>
                    <a:gd name="T63" fmla="*/ 123 h 146"/>
                    <a:gd name="T64" fmla="*/ 68 w 136"/>
                    <a:gd name="T65" fmla="*/ 65 h 146"/>
                    <a:gd name="T66" fmla="*/ 71 w 136"/>
                    <a:gd name="T67" fmla="*/ 123 h 146"/>
                    <a:gd name="T68" fmla="*/ 71 w 136"/>
                    <a:gd name="T69" fmla="*/ 129 h 146"/>
                    <a:gd name="T70" fmla="*/ 76 w 136"/>
                    <a:gd name="T71" fmla="*/ 131 h 146"/>
                    <a:gd name="T72" fmla="*/ 90 w 136"/>
                    <a:gd name="T73" fmla="*/ 140 h 146"/>
                    <a:gd name="T74" fmla="*/ 105 w 136"/>
                    <a:gd name="T75" fmla="*/ 143 h 146"/>
                    <a:gd name="T76" fmla="*/ 136 w 136"/>
                    <a:gd name="T77" fmla="*/ 100 h 146"/>
                    <a:gd name="T78" fmla="*/ 114 w 136"/>
                    <a:gd name="T79" fmla="*/ 107 h 146"/>
                    <a:gd name="T80" fmla="*/ 112 w 136"/>
                    <a:gd name="T81" fmla="*/ 10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46">
                      <a:moveTo>
                        <a:pt x="112" y="100"/>
                      </a:moveTo>
                      <a:cubicBezTo>
                        <a:pt x="115" y="97"/>
                        <a:pt x="119" y="96"/>
                        <a:pt x="122" y="95"/>
                      </a:cubicBezTo>
                      <a:cubicBezTo>
                        <a:pt x="126" y="94"/>
                        <a:pt x="130" y="93"/>
                        <a:pt x="134" y="90"/>
                      </a:cubicBezTo>
                      <a:cubicBezTo>
                        <a:pt x="135" y="85"/>
                        <a:pt x="136" y="79"/>
                        <a:pt x="136" y="73"/>
                      </a:cubicBezTo>
                      <a:cubicBezTo>
                        <a:pt x="134" y="63"/>
                        <a:pt x="132" y="53"/>
                        <a:pt x="132" y="43"/>
                      </a:cubicBezTo>
                      <a:cubicBezTo>
                        <a:pt x="120" y="50"/>
                        <a:pt x="105" y="54"/>
                        <a:pt x="101" y="69"/>
                      </a:cubicBezTo>
                      <a:cubicBezTo>
                        <a:pt x="101" y="72"/>
                        <a:pt x="96" y="82"/>
                        <a:pt x="91" y="79"/>
                      </a:cubicBezTo>
                      <a:cubicBezTo>
                        <a:pt x="87" y="76"/>
                        <a:pt x="90" y="71"/>
                        <a:pt x="92" y="68"/>
                      </a:cubicBezTo>
                      <a:cubicBezTo>
                        <a:pt x="96" y="61"/>
                        <a:pt x="102" y="56"/>
                        <a:pt x="102" y="48"/>
                      </a:cubicBezTo>
                      <a:cubicBezTo>
                        <a:pt x="102" y="41"/>
                        <a:pt x="97" y="34"/>
                        <a:pt x="93" y="29"/>
                      </a:cubicBezTo>
                      <a:cubicBezTo>
                        <a:pt x="85" y="19"/>
                        <a:pt x="75" y="11"/>
                        <a:pt x="68" y="0"/>
                      </a:cubicBezTo>
                      <a:cubicBezTo>
                        <a:pt x="68" y="0"/>
                        <a:pt x="68" y="0"/>
                        <a:pt x="68" y="0"/>
                      </a:cubicBezTo>
                      <a:cubicBezTo>
                        <a:pt x="68" y="0"/>
                        <a:pt x="68" y="0"/>
                        <a:pt x="68" y="0"/>
                      </a:cubicBezTo>
                      <a:cubicBezTo>
                        <a:pt x="68" y="0"/>
                        <a:pt x="68" y="0"/>
                        <a:pt x="68" y="0"/>
                      </a:cubicBezTo>
                      <a:cubicBezTo>
                        <a:pt x="68" y="0"/>
                        <a:pt x="68" y="0"/>
                        <a:pt x="68" y="0"/>
                      </a:cubicBezTo>
                      <a:cubicBezTo>
                        <a:pt x="61" y="11"/>
                        <a:pt x="51" y="19"/>
                        <a:pt x="43" y="29"/>
                      </a:cubicBezTo>
                      <a:cubicBezTo>
                        <a:pt x="39" y="34"/>
                        <a:pt x="34" y="41"/>
                        <a:pt x="34" y="48"/>
                      </a:cubicBezTo>
                      <a:cubicBezTo>
                        <a:pt x="34" y="56"/>
                        <a:pt x="40" y="61"/>
                        <a:pt x="44" y="68"/>
                      </a:cubicBezTo>
                      <a:cubicBezTo>
                        <a:pt x="46" y="71"/>
                        <a:pt x="49" y="76"/>
                        <a:pt x="45" y="79"/>
                      </a:cubicBezTo>
                      <a:cubicBezTo>
                        <a:pt x="40" y="82"/>
                        <a:pt x="35" y="72"/>
                        <a:pt x="35" y="69"/>
                      </a:cubicBezTo>
                      <a:cubicBezTo>
                        <a:pt x="31" y="54"/>
                        <a:pt x="16" y="50"/>
                        <a:pt x="4" y="43"/>
                      </a:cubicBezTo>
                      <a:cubicBezTo>
                        <a:pt x="4" y="53"/>
                        <a:pt x="2" y="63"/>
                        <a:pt x="0" y="73"/>
                      </a:cubicBezTo>
                      <a:cubicBezTo>
                        <a:pt x="0" y="79"/>
                        <a:pt x="1" y="85"/>
                        <a:pt x="2" y="90"/>
                      </a:cubicBezTo>
                      <a:cubicBezTo>
                        <a:pt x="6" y="93"/>
                        <a:pt x="10" y="94"/>
                        <a:pt x="14" y="95"/>
                      </a:cubicBezTo>
                      <a:cubicBezTo>
                        <a:pt x="17" y="96"/>
                        <a:pt x="21" y="97"/>
                        <a:pt x="24" y="100"/>
                      </a:cubicBezTo>
                      <a:cubicBezTo>
                        <a:pt x="27" y="102"/>
                        <a:pt x="27" y="108"/>
                        <a:pt x="22" y="107"/>
                      </a:cubicBezTo>
                      <a:cubicBezTo>
                        <a:pt x="14" y="106"/>
                        <a:pt x="8" y="99"/>
                        <a:pt x="0" y="100"/>
                      </a:cubicBezTo>
                      <a:cubicBezTo>
                        <a:pt x="4" y="118"/>
                        <a:pt x="13" y="135"/>
                        <a:pt x="31" y="143"/>
                      </a:cubicBezTo>
                      <a:cubicBezTo>
                        <a:pt x="38" y="146"/>
                        <a:pt x="40" y="144"/>
                        <a:pt x="46" y="140"/>
                      </a:cubicBezTo>
                      <a:cubicBezTo>
                        <a:pt x="51" y="136"/>
                        <a:pt x="54" y="133"/>
                        <a:pt x="60" y="131"/>
                      </a:cubicBezTo>
                      <a:cubicBezTo>
                        <a:pt x="62" y="131"/>
                        <a:pt x="64" y="132"/>
                        <a:pt x="65" y="129"/>
                      </a:cubicBezTo>
                      <a:cubicBezTo>
                        <a:pt x="65" y="127"/>
                        <a:pt x="65" y="125"/>
                        <a:pt x="65" y="123"/>
                      </a:cubicBezTo>
                      <a:cubicBezTo>
                        <a:pt x="66" y="100"/>
                        <a:pt x="67" y="87"/>
                        <a:pt x="68" y="65"/>
                      </a:cubicBezTo>
                      <a:cubicBezTo>
                        <a:pt x="69" y="87"/>
                        <a:pt x="70" y="100"/>
                        <a:pt x="71" y="123"/>
                      </a:cubicBezTo>
                      <a:cubicBezTo>
                        <a:pt x="71" y="125"/>
                        <a:pt x="71" y="127"/>
                        <a:pt x="71" y="129"/>
                      </a:cubicBezTo>
                      <a:cubicBezTo>
                        <a:pt x="72" y="132"/>
                        <a:pt x="74" y="131"/>
                        <a:pt x="76" y="131"/>
                      </a:cubicBezTo>
                      <a:cubicBezTo>
                        <a:pt x="82" y="133"/>
                        <a:pt x="85" y="136"/>
                        <a:pt x="90" y="140"/>
                      </a:cubicBezTo>
                      <a:cubicBezTo>
                        <a:pt x="96" y="144"/>
                        <a:pt x="98" y="146"/>
                        <a:pt x="105" y="143"/>
                      </a:cubicBezTo>
                      <a:cubicBezTo>
                        <a:pt x="123" y="135"/>
                        <a:pt x="132" y="118"/>
                        <a:pt x="136" y="100"/>
                      </a:cubicBezTo>
                      <a:cubicBezTo>
                        <a:pt x="128" y="99"/>
                        <a:pt x="122" y="106"/>
                        <a:pt x="114" y="107"/>
                      </a:cubicBezTo>
                      <a:cubicBezTo>
                        <a:pt x="109" y="108"/>
                        <a:pt x="109" y="102"/>
                        <a:pt x="112"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20" name="Rectangle 303"/>
                <p:cNvSpPr>
                  <a:spLocks noChangeArrowheads="1"/>
                </p:cNvSpPr>
                <p:nvPr/>
              </p:nvSpPr>
              <p:spPr bwMode="auto">
                <a:xfrm>
                  <a:off x="1508125" y="2873375"/>
                  <a:ext cx="38100"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21" name="Freeform 304"/>
                <p:cNvSpPr>
                  <a:spLocks noEditPoints="1"/>
                </p:cNvSpPr>
                <p:nvPr/>
              </p:nvSpPr>
              <p:spPr bwMode="auto">
                <a:xfrm>
                  <a:off x="885825" y="3767138"/>
                  <a:ext cx="608013" cy="585788"/>
                </a:xfrm>
                <a:custGeom>
                  <a:avLst/>
                  <a:gdLst>
                    <a:gd name="T0" fmla="*/ 83 w 162"/>
                    <a:gd name="T1" fmla="*/ 153 h 156"/>
                    <a:gd name="T2" fmla="*/ 111 w 162"/>
                    <a:gd name="T3" fmla="*/ 151 h 156"/>
                    <a:gd name="T4" fmla="*/ 138 w 162"/>
                    <a:gd name="T5" fmla="*/ 108 h 156"/>
                    <a:gd name="T6" fmla="*/ 162 w 162"/>
                    <a:gd name="T7" fmla="*/ 0 h 156"/>
                    <a:gd name="T8" fmla="*/ 83 w 162"/>
                    <a:gd name="T9" fmla="*/ 17 h 156"/>
                    <a:gd name="T10" fmla="*/ 83 w 162"/>
                    <a:gd name="T11" fmla="*/ 33 h 156"/>
                    <a:gd name="T12" fmla="*/ 142 w 162"/>
                    <a:gd name="T13" fmla="*/ 20 h 156"/>
                    <a:gd name="T14" fmla="*/ 123 w 162"/>
                    <a:gd name="T15" fmla="*/ 101 h 156"/>
                    <a:gd name="T16" fmla="*/ 109 w 162"/>
                    <a:gd name="T17" fmla="*/ 132 h 156"/>
                    <a:gd name="T18" fmla="*/ 83 w 162"/>
                    <a:gd name="T19" fmla="*/ 135 h 156"/>
                    <a:gd name="T20" fmla="*/ 83 w 162"/>
                    <a:gd name="T21" fmla="*/ 153 h 156"/>
                    <a:gd name="T22" fmla="*/ 83 w 162"/>
                    <a:gd name="T23" fmla="*/ 115 h 156"/>
                    <a:gd name="T24" fmla="*/ 83 w 162"/>
                    <a:gd name="T25" fmla="*/ 100 h 156"/>
                    <a:gd name="T26" fmla="*/ 111 w 162"/>
                    <a:gd name="T27" fmla="*/ 100 h 156"/>
                    <a:gd name="T28" fmla="*/ 107 w 162"/>
                    <a:gd name="T29" fmla="*/ 113 h 156"/>
                    <a:gd name="T30" fmla="*/ 100 w 162"/>
                    <a:gd name="T31" fmla="*/ 115 h 156"/>
                    <a:gd name="T32" fmla="*/ 83 w 162"/>
                    <a:gd name="T33" fmla="*/ 115 h 156"/>
                    <a:gd name="T34" fmla="*/ 83 w 162"/>
                    <a:gd name="T35" fmla="*/ 90 h 156"/>
                    <a:gd name="T36" fmla="*/ 83 w 162"/>
                    <a:gd name="T37" fmla="*/ 47 h 156"/>
                    <a:gd name="T38" fmla="*/ 92 w 162"/>
                    <a:gd name="T39" fmla="*/ 44 h 156"/>
                    <a:gd name="T40" fmla="*/ 91 w 162"/>
                    <a:gd name="T41" fmla="*/ 60 h 156"/>
                    <a:gd name="T42" fmla="*/ 110 w 162"/>
                    <a:gd name="T43" fmla="*/ 42 h 156"/>
                    <a:gd name="T44" fmla="*/ 126 w 162"/>
                    <a:gd name="T45" fmla="*/ 36 h 156"/>
                    <a:gd name="T46" fmla="*/ 120 w 162"/>
                    <a:gd name="T47" fmla="*/ 53 h 156"/>
                    <a:gd name="T48" fmla="*/ 102 w 162"/>
                    <a:gd name="T49" fmla="*/ 71 h 156"/>
                    <a:gd name="T50" fmla="*/ 118 w 162"/>
                    <a:gd name="T51" fmla="*/ 71 h 156"/>
                    <a:gd name="T52" fmla="*/ 114 w 162"/>
                    <a:gd name="T53" fmla="*/ 86 h 156"/>
                    <a:gd name="T54" fmla="*/ 99 w 162"/>
                    <a:gd name="T55" fmla="*/ 87 h 156"/>
                    <a:gd name="T56" fmla="*/ 85 w 162"/>
                    <a:gd name="T57" fmla="*/ 88 h 156"/>
                    <a:gd name="T58" fmla="*/ 83 w 162"/>
                    <a:gd name="T59" fmla="*/ 90 h 156"/>
                    <a:gd name="T60" fmla="*/ 20 w 162"/>
                    <a:gd name="T61" fmla="*/ 143 h 156"/>
                    <a:gd name="T62" fmla="*/ 25 w 162"/>
                    <a:gd name="T63" fmla="*/ 148 h 156"/>
                    <a:gd name="T64" fmla="*/ 53 w 162"/>
                    <a:gd name="T65" fmla="*/ 120 h 156"/>
                    <a:gd name="T66" fmla="*/ 83 w 162"/>
                    <a:gd name="T67" fmla="*/ 153 h 156"/>
                    <a:gd name="T68" fmla="*/ 83 w 162"/>
                    <a:gd name="T69" fmla="*/ 135 h 156"/>
                    <a:gd name="T70" fmla="*/ 69 w 162"/>
                    <a:gd name="T71" fmla="*/ 115 h 156"/>
                    <a:gd name="T72" fmla="*/ 83 w 162"/>
                    <a:gd name="T73" fmla="*/ 115 h 156"/>
                    <a:gd name="T74" fmla="*/ 83 w 162"/>
                    <a:gd name="T75" fmla="*/ 100 h 156"/>
                    <a:gd name="T76" fmla="*/ 73 w 162"/>
                    <a:gd name="T77" fmla="*/ 100 h 156"/>
                    <a:gd name="T78" fmla="*/ 83 w 162"/>
                    <a:gd name="T79" fmla="*/ 90 h 156"/>
                    <a:gd name="T80" fmla="*/ 83 w 162"/>
                    <a:gd name="T81" fmla="*/ 47 h 156"/>
                    <a:gd name="T82" fmla="*/ 76 w 162"/>
                    <a:gd name="T83" fmla="*/ 49 h 156"/>
                    <a:gd name="T84" fmla="*/ 75 w 162"/>
                    <a:gd name="T85" fmla="*/ 63 h 156"/>
                    <a:gd name="T86" fmla="*/ 75 w 162"/>
                    <a:gd name="T87" fmla="*/ 77 h 156"/>
                    <a:gd name="T88" fmla="*/ 63 w 162"/>
                    <a:gd name="T89" fmla="*/ 89 h 156"/>
                    <a:gd name="T90" fmla="*/ 63 w 162"/>
                    <a:gd name="T91" fmla="*/ 51 h 156"/>
                    <a:gd name="T92" fmla="*/ 49 w 162"/>
                    <a:gd name="T93" fmla="*/ 55 h 156"/>
                    <a:gd name="T94" fmla="*/ 47 w 162"/>
                    <a:gd name="T95" fmla="*/ 63 h 156"/>
                    <a:gd name="T96" fmla="*/ 47 w 162"/>
                    <a:gd name="T97" fmla="*/ 93 h 156"/>
                    <a:gd name="T98" fmla="*/ 30 w 162"/>
                    <a:gd name="T99" fmla="*/ 53 h 156"/>
                    <a:gd name="T100" fmla="*/ 30 w 162"/>
                    <a:gd name="T101" fmla="*/ 53 h 156"/>
                    <a:gd name="T102" fmla="*/ 62 w 162"/>
                    <a:gd name="T103" fmla="*/ 39 h 156"/>
                    <a:gd name="T104" fmla="*/ 83 w 162"/>
                    <a:gd name="T105" fmla="*/ 33 h 156"/>
                    <a:gd name="T106" fmla="*/ 83 w 162"/>
                    <a:gd name="T107" fmla="*/ 17 h 156"/>
                    <a:gd name="T108" fmla="*/ 54 w 162"/>
                    <a:gd name="T109" fmla="*/ 24 h 156"/>
                    <a:gd name="T110" fmla="*/ 11 w 162"/>
                    <a:gd name="T111" fmla="*/ 51 h 156"/>
                    <a:gd name="T112" fmla="*/ 42 w 162"/>
                    <a:gd name="T113" fmla="*/ 110 h 156"/>
                    <a:gd name="T114" fmla="*/ 14 w 162"/>
                    <a:gd name="T115" fmla="*/ 138 h 156"/>
                    <a:gd name="T116" fmla="*/ 20 w 162"/>
                    <a:gd name="T117" fmla="*/ 14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 h="156">
                      <a:moveTo>
                        <a:pt x="83" y="153"/>
                      </a:moveTo>
                      <a:cubicBezTo>
                        <a:pt x="92" y="156"/>
                        <a:pt x="102" y="155"/>
                        <a:pt x="111" y="151"/>
                      </a:cubicBezTo>
                      <a:cubicBezTo>
                        <a:pt x="129" y="143"/>
                        <a:pt x="133" y="125"/>
                        <a:pt x="138" y="108"/>
                      </a:cubicBezTo>
                      <a:cubicBezTo>
                        <a:pt x="147" y="72"/>
                        <a:pt x="155" y="36"/>
                        <a:pt x="162" y="0"/>
                      </a:cubicBezTo>
                      <a:cubicBezTo>
                        <a:pt x="136" y="5"/>
                        <a:pt x="109" y="11"/>
                        <a:pt x="83" y="17"/>
                      </a:cubicBezTo>
                      <a:cubicBezTo>
                        <a:pt x="83" y="33"/>
                        <a:pt x="83" y="33"/>
                        <a:pt x="83" y="33"/>
                      </a:cubicBezTo>
                      <a:cubicBezTo>
                        <a:pt x="103" y="28"/>
                        <a:pt x="122" y="24"/>
                        <a:pt x="142" y="20"/>
                      </a:cubicBezTo>
                      <a:cubicBezTo>
                        <a:pt x="138" y="47"/>
                        <a:pt x="130" y="74"/>
                        <a:pt x="123" y="101"/>
                      </a:cubicBezTo>
                      <a:cubicBezTo>
                        <a:pt x="121" y="112"/>
                        <a:pt x="119" y="125"/>
                        <a:pt x="109" y="132"/>
                      </a:cubicBezTo>
                      <a:cubicBezTo>
                        <a:pt x="101" y="139"/>
                        <a:pt x="91" y="139"/>
                        <a:pt x="83" y="135"/>
                      </a:cubicBezTo>
                      <a:cubicBezTo>
                        <a:pt x="83" y="153"/>
                        <a:pt x="83" y="153"/>
                        <a:pt x="83" y="153"/>
                      </a:cubicBezTo>
                      <a:close/>
                      <a:moveTo>
                        <a:pt x="83" y="115"/>
                      </a:moveTo>
                      <a:cubicBezTo>
                        <a:pt x="83" y="100"/>
                        <a:pt x="83" y="100"/>
                        <a:pt x="83" y="100"/>
                      </a:cubicBezTo>
                      <a:cubicBezTo>
                        <a:pt x="111" y="100"/>
                        <a:pt x="111" y="100"/>
                        <a:pt x="111" y="100"/>
                      </a:cubicBezTo>
                      <a:cubicBezTo>
                        <a:pt x="110" y="104"/>
                        <a:pt x="109" y="109"/>
                        <a:pt x="107" y="113"/>
                      </a:cubicBezTo>
                      <a:cubicBezTo>
                        <a:pt x="106" y="117"/>
                        <a:pt x="103" y="115"/>
                        <a:pt x="100" y="115"/>
                      </a:cubicBezTo>
                      <a:cubicBezTo>
                        <a:pt x="83" y="115"/>
                        <a:pt x="83" y="115"/>
                        <a:pt x="83" y="115"/>
                      </a:cubicBezTo>
                      <a:close/>
                      <a:moveTo>
                        <a:pt x="83" y="90"/>
                      </a:moveTo>
                      <a:cubicBezTo>
                        <a:pt x="83" y="47"/>
                        <a:pt x="83" y="47"/>
                        <a:pt x="83" y="47"/>
                      </a:cubicBezTo>
                      <a:cubicBezTo>
                        <a:pt x="92" y="44"/>
                        <a:pt x="92" y="44"/>
                        <a:pt x="92" y="44"/>
                      </a:cubicBezTo>
                      <a:cubicBezTo>
                        <a:pt x="91" y="60"/>
                        <a:pt x="91" y="60"/>
                        <a:pt x="91" y="60"/>
                      </a:cubicBezTo>
                      <a:cubicBezTo>
                        <a:pt x="98" y="54"/>
                        <a:pt x="104" y="48"/>
                        <a:pt x="110" y="42"/>
                      </a:cubicBezTo>
                      <a:cubicBezTo>
                        <a:pt x="114" y="38"/>
                        <a:pt x="120" y="38"/>
                        <a:pt x="126" y="36"/>
                      </a:cubicBezTo>
                      <a:cubicBezTo>
                        <a:pt x="125" y="42"/>
                        <a:pt x="125" y="48"/>
                        <a:pt x="120" y="53"/>
                      </a:cubicBezTo>
                      <a:cubicBezTo>
                        <a:pt x="114" y="59"/>
                        <a:pt x="108" y="65"/>
                        <a:pt x="102" y="71"/>
                      </a:cubicBezTo>
                      <a:cubicBezTo>
                        <a:pt x="118" y="71"/>
                        <a:pt x="118" y="71"/>
                        <a:pt x="118" y="71"/>
                      </a:cubicBezTo>
                      <a:cubicBezTo>
                        <a:pt x="117" y="76"/>
                        <a:pt x="115" y="81"/>
                        <a:pt x="114" y="86"/>
                      </a:cubicBezTo>
                      <a:cubicBezTo>
                        <a:pt x="113" y="89"/>
                        <a:pt x="102" y="87"/>
                        <a:pt x="99" y="87"/>
                      </a:cubicBezTo>
                      <a:cubicBezTo>
                        <a:pt x="97" y="87"/>
                        <a:pt x="87" y="86"/>
                        <a:pt x="85" y="88"/>
                      </a:cubicBezTo>
                      <a:lnTo>
                        <a:pt x="83" y="90"/>
                      </a:lnTo>
                      <a:close/>
                      <a:moveTo>
                        <a:pt x="20" y="143"/>
                      </a:moveTo>
                      <a:cubicBezTo>
                        <a:pt x="25" y="148"/>
                        <a:pt x="25" y="148"/>
                        <a:pt x="25" y="148"/>
                      </a:cubicBezTo>
                      <a:cubicBezTo>
                        <a:pt x="53" y="120"/>
                        <a:pt x="53" y="120"/>
                        <a:pt x="53" y="120"/>
                      </a:cubicBezTo>
                      <a:cubicBezTo>
                        <a:pt x="56" y="137"/>
                        <a:pt x="69" y="149"/>
                        <a:pt x="83" y="153"/>
                      </a:cubicBezTo>
                      <a:cubicBezTo>
                        <a:pt x="83" y="135"/>
                        <a:pt x="83" y="135"/>
                        <a:pt x="83" y="135"/>
                      </a:cubicBezTo>
                      <a:cubicBezTo>
                        <a:pt x="76" y="132"/>
                        <a:pt x="70" y="125"/>
                        <a:pt x="69" y="115"/>
                      </a:cubicBezTo>
                      <a:cubicBezTo>
                        <a:pt x="83" y="115"/>
                        <a:pt x="83" y="115"/>
                        <a:pt x="83" y="115"/>
                      </a:cubicBezTo>
                      <a:cubicBezTo>
                        <a:pt x="83" y="100"/>
                        <a:pt x="83" y="100"/>
                        <a:pt x="83" y="100"/>
                      </a:cubicBezTo>
                      <a:cubicBezTo>
                        <a:pt x="73" y="100"/>
                        <a:pt x="73" y="100"/>
                        <a:pt x="73" y="100"/>
                      </a:cubicBezTo>
                      <a:cubicBezTo>
                        <a:pt x="83" y="90"/>
                        <a:pt x="83" y="90"/>
                        <a:pt x="83" y="90"/>
                      </a:cubicBezTo>
                      <a:cubicBezTo>
                        <a:pt x="83" y="47"/>
                        <a:pt x="83" y="47"/>
                        <a:pt x="83" y="47"/>
                      </a:cubicBezTo>
                      <a:cubicBezTo>
                        <a:pt x="76" y="49"/>
                        <a:pt x="76" y="49"/>
                        <a:pt x="76" y="49"/>
                      </a:cubicBezTo>
                      <a:cubicBezTo>
                        <a:pt x="74" y="49"/>
                        <a:pt x="75" y="61"/>
                        <a:pt x="75" y="63"/>
                      </a:cubicBezTo>
                      <a:cubicBezTo>
                        <a:pt x="75" y="65"/>
                        <a:pt x="77" y="75"/>
                        <a:pt x="75" y="77"/>
                      </a:cubicBezTo>
                      <a:cubicBezTo>
                        <a:pt x="71" y="81"/>
                        <a:pt x="67" y="85"/>
                        <a:pt x="63" y="89"/>
                      </a:cubicBezTo>
                      <a:cubicBezTo>
                        <a:pt x="63" y="51"/>
                        <a:pt x="63" y="51"/>
                        <a:pt x="63" y="51"/>
                      </a:cubicBezTo>
                      <a:cubicBezTo>
                        <a:pt x="58" y="52"/>
                        <a:pt x="54" y="54"/>
                        <a:pt x="49" y="55"/>
                      </a:cubicBezTo>
                      <a:cubicBezTo>
                        <a:pt x="46" y="56"/>
                        <a:pt x="47" y="60"/>
                        <a:pt x="47" y="63"/>
                      </a:cubicBezTo>
                      <a:cubicBezTo>
                        <a:pt x="47" y="73"/>
                        <a:pt x="47" y="83"/>
                        <a:pt x="47" y="93"/>
                      </a:cubicBezTo>
                      <a:cubicBezTo>
                        <a:pt x="27" y="91"/>
                        <a:pt x="18" y="69"/>
                        <a:pt x="30" y="53"/>
                      </a:cubicBezTo>
                      <a:cubicBezTo>
                        <a:pt x="30" y="53"/>
                        <a:pt x="30" y="53"/>
                        <a:pt x="30" y="53"/>
                      </a:cubicBezTo>
                      <a:cubicBezTo>
                        <a:pt x="38" y="44"/>
                        <a:pt x="50" y="42"/>
                        <a:pt x="62" y="39"/>
                      </a:cubicBezTo>
                      <a:cubicBezTo>
                        <a:pt x="69" y="37"/>
                        <a:pt x="76" y="35"/>
                        <a:pt x="83" y="33"/>
                      </a:cubicBezTo>
                      <a:cubicBezTo>
                        <a:pt x="83" y="17"/>
                        <a:pt x="83" y="17"/>
                        <a:pt x="83" y="17"/>
                      </a:cubicBezTo>
                      <a:cubicBezTo>
                        <a:pt x="74" y="19"/>
                        <a:pt x="64" y="22"/>
                        <a:pt x="54" y="24"/>
                      </a:cubicBezTo>
                      <a:cubicBezTo>
                        <a:pt x="37" y="29"/>
                        <a:pt x="20" y="34"/>
                        <a:pt x="11" y="51"/>
                      </a:cubicBezTo>
                      <a:cubicBezTo>
                        <a:pt x="0" y="76"/>
                        <a:pt x="16" y="104"/>
                        <a:pt x="42" y="110"/>
                      </a:cubicBezTo>
                      <a:cubicBezTo>
                        <a:pt x="14" y="138"/>
                        <a:pt x="14" y="138"/>
                        <a:pt x="14" y="138"/>
                      </a:cubicBezTo>
                      <a:lnTo>
                        <a:pt x="20"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22" name="Freeform 305"/>
                <p:cNvSpPr>
                  <a:spLocks noEditPoints="1"/>
                </p:cNvSpPr>
                <p:nvPr/>
              </p:nvSpPr>
              <p:spPr bwMode="auto">
                <a:xfrm>
                  <a:off x="1962150" y="1644650"/>
                  <a:ext cx="676275" cy="338138"/>
                </a:xfrm>
                <a:custGeom>
                  <a:avLst/>
                  <a:gdLst>
                    <a:gd name="T0" fmla="*/ 154 w 180"/>
                    <a:gd name="T1" fmla="*/ 63 h 90"/>
                    <a:gd name="T2" fmla="*/ 180 w 180"/>
                    <a:gd name="T3" fmla="*/ 32 h 90"/>
                    <a:gd name="T4" fmla="*/ 154 w 180"/>
                    <a:gd name="T5" fmla="*/ 1 h 90"/>
                    <a:gd name="T6" fmla="*/ 154 w 180"/>
                    <a:gd name="T7" fmla="*/ 15 h 90"/>
                    <a:gd name="T8" fmla="*/ 166 w 180"/>
                    <a:gd name="T9" fmla="*/ 32 h 90"/>
                    <a:gd name="T10" fmla="*/ 154 w 180"/>
                    <a:gd name="T11" fmla="*/ 49 h 90"/>
                    <a:gd name="T12" fmla="*/ 154 w 180"/>
                    <a:gd name="T13" fmla="*/ 63 h 90"/>
                    <a:gd name="T14" fmla="*/ 76 w 180"/>
                    <a:gd name="T15" fmla="*/ 90 h 90"/>
                    <a:gd name="T16" fmla="*/ 135 w 180"/>
                    <a:gd name="T17" fmla="*/ 61 h 90"/>
                    <a:gd name="T18" fmla="*/ 148 w 180"/>
                    <a:gd name="T19" fmla="*/ 64 h 90"/>
                    <a:gd name="T20" fmla="*/ 154 w 180"/>
                    <a:gd name="T21" fmla="*/ 63 h 90"/>
                    <a:gd name="T22" fmla="*/ 154 w 180"/>
                    <a:gd name="T23" fmla="*/ 49 h 90"/>
                    <a:gd name="T24" fmla="*/ 148 w 180"/>
                    <a:gd name="T25" fmla="*/ 50 h 90"/>
                    <a:gd name="T26" fmla="*/ 143 w 180"/>
                    <a:gd name="T27" fmla="*/ 49 h 90"/>
                    <a:gd name="T28" fmla="*/ 151 w 180"/>
                    <a:gd name="T29" fmla="*/ 14 h 90"/>
                    <a:gd name="T30" fmla="*/ 151 w 180"/>
                    <a:gd name="T31" fmla="*/ 14 h 90"/>
                    <a:gd name="T32" fmla="*/ 151 w 180"/>
                    <a:gd name="T33" fmla="*/ 14 h 90"/>
                    <a:gd name="T34" fmla="*/ 154 w 180"/>
                    <a:gd name="T35" fmla="*/ 15 h 90"/>
                    <a:gd name="T36" fmla="*/ 154 w 180"/>
                    <a:gd name="T37" fmla="*/ 1 h 90"/>
                    <a:gd name="T38" fmla="*/ 150 w 180"/>
                    <a:gd name="T39" fmla="*/ 0 h 90"/>
                    <a:gd name="T40" fmla="*/ 150 w 180"/>
                    <a:gd name="T41" fmla="*/ 0 h 90"/>
                    <a:gd name="T42" fmla="*/ 1 w 180"/>
                    <a:gd name="T43" fmla="*/ 0 h 90"/>
                    <a:gd name="T44" fmla="*/ 0 w 180"/>
                    <a:gd name="T45" fmla="*/ 14 h 90"/>
                    <a:gd name="T46" fmla="*/ 76 w 180"/>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90">
                      <a:moveTo>
                        <a:pt x="154" y="63"/>
                      </a:moveTo>
                      <a:cubicBezTo>
                        <a:pt x="169" y="60"/>
                        <a:pt x="180" y="48"/>
                        <a:pt x="180" y="32"/>
                      </a:cubicBezTo>
                      <a:cubicBezTo>
                        <a:pt x="180" y="17"/>
                        <a:pt x="169" y="4"/>
                        <a:pt x="154" y="1"/>
                      </a:cubicBezTo>
                      <a:cubicBezTo>
                        <a:pt x="154" y="15"/>
                        <a:pt x="154" y="15"/>
                        <a:pt x="154" y="15"/>
                      </a:cubicBezTo>
                      <a:cubicBezTo>
                        <a:pt x="161" y="18"/>
                        <a:pt x="166" y="24"/>
                        <a:pt x="166" y="32"/>
                      </a:cubicBezTo>
                      <a:cubicBezTo>
                        <a:pt x="166" y="40"/>
                        <a:pt x="161" y="46"/>
                        <a:pt x="154" y="49"/>
                      </a:cubicBezTo>
                      <a:lnTo>
                        <a:pt x="154" y="63"/>
                      </a:lnTo>
                      <a:close/>
                      <a:moveTo>
                        <a:pt x="76" y="90"/>
                      </a:moveTo>
                      <a:cubicBezTo>
                        <a:pt x="100" y="90"/>
                        <a:pt x="121" y="78"/>
                        <a:pt x="135" y="61"/>
                      </a:cubicBezTo>
                      <a:cubicBezTo>
                        <a:pt x="139" y="63"/>
                        <a:pt x="144" y="64"/>
                        <a:pt x="148" y="64"/>
                      </a:cubicBezTo>
                      <a:cubicBezTo>
                        <a:pt x="150" y="64"/>
                        <a:pt x="152" y="64"/>
                        <a:pt x="154" y="63"/>
                      </a:cubicBezTo>
                      <a:cubicBezTo>
                        <a:pt x="154" y="49"/>
                        <a:pt x="154" y="49"/>
                        <a:pt x="154" y="49"/>
                      </a:cubicBezTo>
                      <a:cubicBezTo>
                        <a:pt x="153" y="50"/>
                        <a:pt x="150" y="50"/>
                        <a:pt x="148" y="50"/>
                      </a:cubicBezTo>
                      <a:cubicBezTo>
                        <a:pt x="146" y="50"/>
                        <a:pt x="144" y="50"/>
                        <a:pt x="143" y="49"/>
                      </a:cubicBezTo>
                      <a:cubicBezTo>
                        <a:pt x="148" y="39"/>
                        <a:pt x="151" y="27"/>
                        <a:pt x="151" y="14"/>
                      </a:cubicBezTo>
                      <a:cubicBezTo>
                        <a:pt x="151" y="14"/>
                        <a:pt x="151" y="14"/>
                        <a:pt x="151" y="14"/>
                      </a:cubicBezTo>
                      <a:cubicBezTo>
                        <a:pt x="151" y="14"/>
                        <a:pt x="151" y="14"/>
                        <a:pt x="151" y="14"/>
                      </a:cubicBezTo>
                      <a:cubicBezTo>
                        <a:pt x="152" y="14"/>
                        <a:pt x="153" y="15"/>
                        <a:pt x="154" y="15"/>
                      </a:cubicBezTo>
                      <a:cubicBezTo>
                        <a:pt x="154" y="1"/>
                        <a:pt x="154" y="1"/>
                        <a:pt x="154" y="1"/>
                      </a:cubicBezTo>
                      <a:cubicBezTo>
                        <a:pt x="153" y="0"/>
                        <a:pt x="151" y="0"/>
                        <a:pt x="150" y="0"/>
                      </a:cubicBezTo>
                      <a:cubicBezTo>
                        <a:pt x="150" y="0"/>
                        <a:pt x="150" y="0"/>
                        <a:pt x="150" y="0"/>
                      </a:cubicBezTo>
                      <a:cubicBezTo>
                        <a:pt x="1" y="0"/>
                        <a:pt x="1" y="0"/>
                        <a:pt x="1" y="0"/>
                      </a:cubicBezTo>
                      <a:cubicBezTo>
                        <a:pt x="1" y="5"/>
                        <a:pt x="0" y="9"/>
                        <a:pt x="0" y="14"/>
                      </a:cubicBezTo>
                      <a:cubicBezTo>
                        <a:pt x="0" y="56"/>
                        <a:pt x="34" y="90"/>
                        <a:pt x="76"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23" name="Rectangle 306"/>
                <p:cNvSpPr>
                  <a:spLocks noChangeArrowheads="1"/>
                </p:cNvSpPr>
                <p:nvPr/>
              </p:nvSpPr>
              <p:spPr bwMode="auto">
                <a:xfrm>
                  <a:off x="1962150" y="2012950"/>
                  <a:ext cx="6127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24" name="Freeform 307"/>
                <p:cNvSpPr/>
                <p:nvPr/>
              </p:nvSpPr>
              <p:spPr bwMode="auto">
                <a:xfrm>
                  <a:off x="2101850" y="1347788"/>
                  <a:ext cx="112713" cy="277813"/>
                </a:xfrm>
                <a:custGeom>
                  <a:avLst/>
                  <a:gdLst>
                    <a:gd name="T0" fmla="*/ 11 w 30"/>
                    <a:gd name="T1" fmla="*/ 56 h 74"/>
                    <a:gd name="T2" fmla="*/ 15 w 30"/>
                    <a:gd name="T3" fmla="*/ 71 h 74"/>
                    <a:gd name="T4" fmla="*/ 27 w 30"/>
                    <a:gd name="T5" fmla="*/ 45 h 74"/>
                    <a:gd name="T6" fmla="*/ 20 w 30"/>
                    <a:gd name="T7" fmla="*/ 30 h 74"/>
                    <a:gd name="T8" fmla="*/ 19 w 30"/>
                    <a:gd name="T9" fmla="*/ 18 h 74"/>
                    <a:gd name="T10" fmla="*/ 11 w 30"/>
                    <a:gd name="T11" fmla="*/ 5 h 74"/>
                    <a:gd name="T12" fmla="*/ 4 w 30"/>
                    <a:gd name="T13" fmla="*/ 31 h 74"/>
                    <a:gd name="T14" fmla="*/ 11 w 30"/>
                    <a:gd name="T15" fmla="*/ 56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74">
                      <a:moveTo>
                        <a:pt x="11" y="56"/>
                      </a:moveTo>
                      <a:cubicBezTo>
                        <a:pt x="1" y="59"/>
                        <a:pt x="5" y="74"/>
                        <a:pt x="15" y="71"/>
                      </a:cubicBezTo>
                      <a:cubicBezTo>
                        <a:pt x="26" y="67"/>
                        <a:pt x="30" y="56"/>
                        <a:pt x="27" y="45"/>
                      </a:cubicBezTo>
                      <a:cubicBezTo>
                        <a:pt x="26" y="40"/>
                        <a:pt x="22" y="35"/>
                        <a:pt x="20" y="30"/>
                      </a:cubicBezTo>
                      <a:cubicBezTo>
                        <a:pt x="18" y="27"/>
                        <a:pt x="15" y="21"/>
                        <a:pt x="19" y="18"/>
                      </a:cubicBezTo>
                      <a:cubicBezTo>
                        <a:pt x="28" y="13"/>
                        <a:pt x="20" y="0"/>
                        <a:pt x="11" y="5"/>
                      </a:cubicBezTo>
                      <a:cubicBezTo>
                        <a:pt x="2" y="11"/>
                        <a:pt x="0" y="22"/>
                        <a:pt x="4" y="31"/>
                      </a:cubicBezTo>
                      <a:cubicBezTo>
                        <a:pt x="5" y="35"/>
                        <a:pt x="18" y="54"/>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25" name="Freeform 308"/>
                <p:cNvSpPr/>
                <p:nvPr/>
              </p:nvSpPr>
              <p:spPr bwMode="auto">
                <a:xfrm>
                  <a:off x="2262188" y="1347788"/>
                  <a:ext cx="109538" cy="277813"/>
                </a:xfrm>
                <a:custGeom>
                  <a:avLst/>
                  <a:gdLst>
                    <a:gd name="T0" fmla="*/ 10 w 29"/>
                    <a:gd name="T1" fmla="*/ 56 h 74"/>
                    <a:gd name="T2" fmla="*/ 14 w 29"/>
                    <a:gd name="T3" fmla="*/ 71 h 74"/>
                    <a:gd name="T4" fmla="*/ 26 w 29"/>
                    <a:gd name="T5" fmla="*/ 45 h 74"/>
                    <a:gd name="T6" fmla="*/ 19 w 29"/>
                    <a:gd name="T7" fmla="*/ 30 h 74"/>
                    <a:gd name="T8" fmla="*/ 19 w 29"/>
                    <a:gd name="T9" fmla="*/ 18 h 74"/>
                    <a:gd name="T10" fmla="*/ 11 w 29"/>
                    <a:gd name="T11" fmla="*/ 5 h 74"/>
                    <a:gd name="T12" fmla="*/ 3 w 29"/>
                    <a:gd name="T13" fmla="*/ 31 h 74"/>
                    <a:gd name="T14" fmla="*/ 10 w 29"/>
                    <a:gd name="T15" fmla="*/ 56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4">
                      <a:moveTo>
                        <a:pt x="10" y="56"/>
                      </a:moveTo>
                      <a:cubicBezTo>
                        <a:pt x="1" y="59"/>
                        <a:pt x="5" y="74"/>
                        <a:pt x="14" y="71"/>
                      </a:cubicBezTo>
                      <a:cubicBezTo>
                        <a:pt x="25" y="67"/>
                        <a:pt x="29" y="56"/>
                        <a:pt x="26" y="45"/>
                      </a:cubicBezTo>
                      <a:cubicBezTo>
                        <a:pt x="25" y="40"/>
                        <a:pt x="22" y="35"/>
                        <a:pt x="19" y="30"/>
                      </a:cubicBezTo>
                      <a:cubicBezTo>
                        <a:pt x="18" y="27"/>
                        <a:pt x="15" y="21"/>
                        <a:pt x="19" y="18"/>
                      </a:cubicBezTo>
                      <a:cubicBezTo>
                        <a:pt x="27" y="13"/>
                        <a:pt x="19" y="0"/>
                        <a:pt x="11" y="5"/>
                      </a:cubicBezTo>
                      <a:cubicBezTo>
                        <a:pt x="2" y="11"/>
                        <a:pt x="0" y="22"/>
                        <a:pt x="3" y="31"/>
                      </a:cubicBezTo>
                      <a:cubicBezTo>
                        <a:pt x="4" y="35"/>
                        <a:pt x="17" y="54"/>
                        <a:pt x="1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26" name="Freeform 309"/>
                <p:cNvSpPr/>
                <p:nvPr/>
              </p:nvSpPr>
              <p:spPr bwMode="auto">
                <a:xfrm>
                  <a:off x="1703388" y="0"/>
                  <a:ext cx="574675" cy="401638"/>
                </a:xfrm>
                <a:custGeom>
                  <a:avLst/>
                  <a:gdLst>
                    <a:gd name="T0" fmla="*/ 45 w 153"/>
                    <a:gd name="T1" fmla="*/ 0 h 107"/>
                    <a:gd name="T2" fmla="*/ 0 w 153"/>
                    <a:gd name="T3" fmla="*/ 70 h 107"/>
                    <a:gd name="T4" fmla="*/ 10 w 153"/>
                    <a:gd name="T5" fmla="*/ 106 h 107"/>
                    <a:gd name="T6" fmla="*/ 10 w 153"/>
                    <a:gd name="T7" fmla="*/ 86 h 107"/>
                    <a:gd name="T8" fmla="*/ 13 w 153"/>
                    <a:gd name="T9" fmla="*/ 76 h 107"/>
                    <a:gd name="T10" fmla="*/ 13 w 153"/>
                    <a:gd name="T11" fmla="*/ 70 h 107"/>
                    <a:gd name="T12" fmla="*/ 76 w 153"/>
                    <a:gd name="T13" fmla="*/ 6 h 107"/>
                    <a:gd name="T14" fmla="*/ 140 w 153"/>
                    <a:gd name="T15" fmla="*/ 70 h 107"/>
                    <a:gd name="T16" fmla="*/ 140 w 153"/>
                    <a:gd name="T17" fmla="*/ 76 h 107"/>
                    <a:gd name="T18" fmla="*/ 143 w 153"/>
                    <a:gd name="T19" fmla="*/ 86 h 107"/>
                    <a:gd name="T20" fmla="*/ 143 w 153"/>
                    <a:gd name="T21" fmla="*/ 107 h 107"/>
                    <a:gd name="T22" fmla="*/ 153 w 153"/>
                    <a:gd name="T23" fmla="*/ 70 h 107"/>
                    <a:gd name="T24" fmla="*/ 108 w 153"/>
                    <a:gd name="T25" fmla="*/ 0 h 107"/>
                    <a:gd name="T26" fmla="*/ 45 w 153"/>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07">
                      <a:moveTo>
                        <a:pt x="45" y="0"/>
                      </a:moveTo>
                      <a:cubicBezTo>
                        <a:pt x="19" y="12"/>
                        <a:pt x="0" y="39"/>
                        <a:pt x="0" y="70"/>
                      </a:cubicBezTo>
                      <a:cubicBezTo>
                        <a:pt x="0" y="82"/>
                        <a:pt x="4" y="95"/>
                        <a:pt x="10" y="106"/>
                      </a:cubicBezTo>
                      <a:cubicBezTo>
                        <a:pt x="10" y="86"/>
                        <a:pt x="10" y="86"/>
                        <a:pt x="10" y="86"/>
                      </a:cubicBezTo>
                      <a:cubicBezTo>
                        <a:pt x="10" y="82"/>
                        <a:pt x="11" y="79"/>
                        <a:pt x="13" y="76"/>
                      </a:cubicBezTo>
                      <a:cubicBezTo>
                        <a:pt x="13" y="74"/>
                        <a:pt x="13" y="72"/>
                        <a:pt x="13" y="70"/>
                      </a:cubicBezTo>
                      <a:cubicBezTo>
                        <a:pt x="13" y="34"/>
                        <a:pt x="41" y="6"/>
                        <a:pt x="76" y="6"/>
                      </a:cubicBezTo>
                      <a:cubicBezTo>
                        <a:pt x="111" y="6"/>
                        <a:pt x="140" y="34"/>
                        <a:pt x="140" y="70"/>
                      </a:cubicBezTo>
                      <a:cubicBezTo>
                        <a:pt x="140" y="72"/>
                        <a:pt x="140" y="74"/>
                        <a:pt x="140" y="76"/>
                      </a:cubicBezTo>
                      <a:cubicBezTo>
                        <a:pt x="142" y="79"/>
                        <a:pt x="143" y="82"/>
                        <a:pt x="143" y="86"/>
                      </a:cubicBezTo>
                      <a:cubicBezTo>
                        <a:pt x="143" y="107"/>
                        <a:pt x="143" y="107"/>
                        <a:pt x="143" y="107"/>
                      </a:cubicBezTo>
                      <a:cubicBezTo>
                        <a:pt x="149" y="96"/>
                        <a:pt x="153" y="83"/>
                        <a:pt x="153" y="70"/>
                      </a:cubicBezTo>
                      <a:cubicBezTo>
                        <a:pt x="153" y="39"/>
                        <a:pt x="134" y="12"/>
                        <a:pt x="108" y="0"/>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27" name="Freeform 310"/>
                <p:cNvSpPr/>
                <p:nvPr/>
              </p:nvSpPr>
              <p:spPr bwMode="auto">
                <a:xfrm>
                  <a:off x="1755775" y="263525"/>
                  <a:ext cx="123825" cy="225425"/>
                </a:xfrm>
                <a:custGeom>
                  <a:avLst/>
                  <a:gdLst>
                    <a:gd name="T0" fmla="*/ 0 w 33"/>
                    <a:gd name="T1" fmla="*/ 12 h 60"/>
                    <a:gd name="T2" fmla="*/ 0 w 33"/>
                    <a:gd name="T3" fmla="*/ 16 h 60"/>
                    <a:gd name="T4" fmla="*/ 0 w 33"/>
                    <a:gd name="T5" fmla="*/ 35 h 60"/>
                    <a:gd name="T6" fmla="*/ 0 w 33"/>
                    <a:gd name="T7" fmla="*/ 44 h 60"/>
                    <a:gd name="T8" fmla="*/ 23 w 33"/>
                    <a:gd name="T9" fmla="*/ 60 h 60"/>
                    <a:gd name="T10" fmla="*/ 33 w 33"/>
                    <a:gd name="T11" fmla="*/ 60 h 60"/>
                    <a:gd name="T12" fmla="*/ 33 w 33"/>
                    <a:gd name="T13" fmla="*/ 0 h 60"/>
                    <a:gd name="T14" fmla="*/ 23 w 33"/>
                    <a:gd name="T15" fmla="*/ 0 h 60"/>
                    <a:gd name="T16" fmla="*/ 0 w 33"/>
                    <a:gd name="T1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0">
                      <a:moveTo>
                        <a:pt x="0" y="12"/>
                      </a:moveTo>
                      <a:cubicBezTo>
                        <a:pt x="0" y="14"/>
                        <a:pt x="0" y="15"/>
                        <a:pt x="0" y="16"/>
                      </a:cubicBezTo>
                      <a:cubicBezTo>
                        <a:pt x="0" y="35"/>
                        <a:pt x="0" y="35"/>
                        <a:pt x="0" y="35"/>
                      </a:cubicBezTo>
                      <a:cubicBezTo>
                        <a:pt x="0" y="44"/>
                        <a:pt x="0" y="44"/>
                        <a:pt x="0" y="44"/>
                      </a:cubicBezTo>
                      <a:cubicBezTo>
                        <a:pt x="0" y="53"/>
                        <a:pt x="10" y="60"/>
                        <a:pt x="23" y="60"/>
                      </a:cubicBezTo>
                      <a:cubicBezTo>
                        <a:pt x="33" y="60"/>
                        <a:pt x="33" y="60"/>
                        <a:pt x="33" y="60"/>
                      </a:cubicBezTo>
                      <a:cubicBezTo>
                        <a:pt x="33" y="0"/>
                        <a:pt x="33" y="0"/>
                        <a:pt x="33" y="0"/>
                      </a:cubicBezTo>
                      <a:cubicBezTo>
                        <a:pt x="23" y="0"/>
                        <a:pt x="23" y="0"/>
                        <a:pt x="23" y="0"/>
                      </a:cubicBezTo>
                      <a:cubicBezTo>
                        <a:pt x="12" y="0"/>
                        <a:pt x="3" y="5"/>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28" name="Freeform 311"/>
                <p:cNvSpPr/>
                <p:nvPr/>
              </p:nvSpPr>
              <p:spPr bwMode="auto">
                <a:xfrm>
                  <a:off x="2097088" y="263525"/>
                  <a:ext cx="128588" cy="225425"/>
                </a:xfrm>
                <a:custGeom>
                  <a:avLst/>
                  <a:gdLst>
                    <a:gd name="T0" fmla="*/ 34 w 34"/>
                    <a:gd name="T1" fmla="*/ 44 h 60"/>
                    <a:gd name="T2" fmla="*/ 34 w 34"/>
                    <a:gd name="T3" fmla="*/ 35 h 60"/>
                    <a:gd name="T4" fmla="*/ 34 w 34"/>
                    <a:gd name="T5" fmla="*/ 16 h 60"/>
                    <a:gd name="T6" fmla="*/ 33 w 34"/>
                    <a:gd name="T7" fmla="*/ 14 h 60"/>
                    <a:gd name="T8" fmla="*/ 10 w 34"/>
                    <a:gd name="T9" fmla="*/ 0 h 60"/>
                    <a:gd name="T10" fmla="*/ 0 w 34"/>
                    <a:gd name="T11" fmla="*/ 0 h 60"/>
                    <a:gd name="T12" fmla="*/ 0 w 34"/>
                    <a:gd name="T13" fmla="*/ 60 h 60"/>
                    <a:gd name="T14" fmla="*/ 10 w 34"/>
                    <a:gd name="T15" fmla="*/ 60 h 60"/>
                    <a:gd name="T16" fmla="*/ 34 w 34"/>
                    <a:gd name="T17"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34" y="44"/>
                      </a:moveTo>
                      <a:cubicBezTo>
                        <a:pt x="34" y="35"/>
                        <a:pt x="34" y="35"/>
                        <a:pt x="34" y="35"/>
                      </a:cubicBezTo>
                      <a:cubicBezTo>
                        <a:pt x="34" y="16"/>
                        <a:pt x="34" y="16"/>
                        <a:pt x="34" y="16"/>
                      </a:cubicBezTo>
                      <a:cubicBezTo>
                        <a:pt x="34" y="15"/>
                        <a:pt x="33" y="14"/>
                        <a:pt x="33" y="14"/>
                      </a:cubicBezTo>
                      <a:cubicBezTo>
                        <a:pt x="32" y="6"/>
                        <a:pt x="22" y="0"/>
                        <a:pt x="10" y="0"/>
                      </a:cubicBezTo>
                      <a:cubicBezTo>
                        <a:pt x="0" y="0"/>
                        <a:pt x="0" y="0"/>
                        <a:pt x="0" y="0"/>
                      </a:cubicBezTo>
                      <a:cubicBezTo>
                        <a:pt x="0" y="60"/>
                        <a:pt x="0" y="60"/>
                        <a:pt x="0" y="60"/>
                      </a:cubicBezTo>
                      <a:cubicBezTo>
                        <a:pt x="10" y="60"/>
                        <a:pt x="10" y="60"/>
                        <a:pt x="10" y="60"/>
                      </a:cubicBezTo>
                      <a:cubicBezTo>
                        <a:pt x="23" y="60"/>
                        <a:pt x="34" y="53"/>
                        <a:pt x="34"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29" name="Freeform 312"/>
                <p:cNvSpPr/>
                <p:nvPr/>
              </p:nvSpPr>
              <p:spPr bwMode="auto">
                <a:xfrm>
                  <a:off x="3994150" y="6043613"/>
                  <a:ext cx="611188" cy="514350"/>
                </a:xfrm>
                <a:custGeom>
                  <a:avLst/>
                  <a:gdLst>
                    <a:gd name="T0" fmla="*/ 109 w 163"/>
                    <a:gd name="T1" fmla="*/ 0 h 137"/>
                    <a:gd name="T2" fmla="*/ 58 w 163"/>
                    <a:gd name="T3" fmla="*/ 0 h 137"/>
                    <a:gd name="T4" fmla="*/ 0 w 163"/>
                    <a:gd name="T5" fmla="*/ 48 h 137"/>
                    <a:gd name="T6" fmla="*/ 15 w 163"/>
                    <a:gd name="T7" fmla="*/ 71 h 137"/>
                    <a:gd name="T8" fmla="*/ 36 w 163"/>
                    <a:gd name="T9" fmla="*/ 50 h 137"/>
                    <a:gd name="T10" fmla="*/ 36 w 163"/>
                    <a:gd name="T11" fmla="*/ 137 h 137"/>
                    <a:gd name="T12" fmla="*/ 81 w 163"/>
                    <a:gd name="T13" fmla="*/ 137 h 137"/>
                    <a:gd name="T14" fmla="*/ 127 w 163"/>
                    <a:gd name="T15" fmla="*/ 137 h 137"/>
                    <a:gd name="T16" fmla="*/ 127 w 163"/>
                    <a:gd name="T17" fmla="*/ 50 h 137"/>
                    <a:gd name="T18" fmla="*/ 148 w 163"/>
                    <a:gd name="T19" fmla="*/ 71 h 137"/>
                    <a:gd name="T20" fmla="*/ 163 w 163"/>
                    <a:gd name="T21" fmla="*/ 48 h 137"/>
                    <a:gd name="T22" fmla="*/ 109 w 163"/>
                    <a:gd name="T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37">
                      <a:moveTo>
                        <a:pt x="109" y="0"/>
                      </a:moveTo>
                      <a:cubicBezTo>
                        <a:pt x="100" y="14"/>
                        <a:pt x="66" y="14"/>
                        <a:pt x="58" y="0"/>
                      </a:cubicBezTo>
                      <a:cubicBezTo>
                        <a:pt x="58" y="0"/>
                        <a:pt x="8" y="28"/>
                        <a:pt x="0" y="48"/>
                      </a:cubicBezTo>
                      <a:cubicBezTo>
                        <a:pt x="15" y="71"/>
                        <a:pt x="15" y="71"/>
                        <a:pt x="15" y="71"/>
                      </a:cubicBezTo>
                      <a:cubicBezTo>
                        <a:pt x="15" y="71"/>
                        <a:pt x="30" y="56"/>
                        <a:pt x="36" y="50"/>
                      </a:cubicBezTo>
                      <a:cubicBezTo>
                        <a:pt x="36" y="137"/>
                        <a:pt x="36" y="137"/>
                        <a:pt x="36" y="137"/>
                      </a:cubicBezTo>
                      <a:cubicBezTo>
                        <a:pt x="81" y="137"/>
                        <a:pt x="81" y="137"/>
                        <a:pt x="81" y="137"/>
                      </a:cubicBezTo>
                      <a:cubicBezTo>
                        <a:pt x="127" y="137"/>
                        <a:pt x="127" y="137"/>
                        <a:pt x="127" y="137"/>
                      </a:cubicBezTo>
                      <a:cubicBezTo>
                        <a:pt x="127" y="50"/>
                        <a:pt x="127" y="50"/>
                        <a:pt x="127" y="50"/>
                      </a:cubicBezTo>
                      <a:cubicBezTo>
                        <a:pt x="133" y="56"/>
                        <a:pt x="148" y="71"/>
                        <a:pt x="148" y="71"/>
                      </a:cubicBezTo>
                      <a:cubicBezTo>
                        <a:pt x="163" y="48"/>
                        <a:pt x="163" y="48"/>
                        <a:pt x="163" y="48"/>
                      </a:cubicBezTo>
                      <a:cubicBezTo>
                        <a:pt x="155" y="28"/>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30" name="Freeform 313"/>
                <p:cNvSpPr/>
                <p:nvPr/>
              </p:nvSpPr>
              <p:spPr bwMode="auto">
                <a:xfrm>
                  <a:off x="4217988" y="6016625"/>
                  <a:ext cx="173038" cy="52388"/>
                </a:xfrm>
                <a:custGeom>
                  <a:avLst/>
                  <a:gdLst>
                    <a:gd name="T0" fmla="*/ 23 w 46"/>
                    <a:gd name="T1" fmla="*/ 14 h 14"/>
                    <a:gd name="T2" fmla="*/ 46 w 46"/>
                    <a:gd name="T3" fmla="*/ 4 h 14"/>
                    <a:gd name="T4" fmla="*/ 45 w 46"/>
                    <a:gd name="T5" fmla="*/ 1 h 14"/>
                    <a:gd name="T6" fmla="*/ 41 w 46"/>
                    <a:gd name="T7" fmla="*/ 2 h 14"/>
                    <a:gd name="T8" fmla="*/ 23 w 46"/>
                    <a:gd name="T9" fmla="*/ 9 h 14"/>
                    <a:gd name="T10" fmla="*/ 5 w 46"/>
                    <a:gd name="T11" fmla="*/ 2 h 14"/>
                    <a:gd name="T12" fmla="*/ 2 w 46"/>
                    <a:gd name="T13" fmla="*/ 1 h 14"/>
                    <a:gd name="T14" fmla="*/ 1 w 46"/>
                    <a:gd name="T15" fmla="*/ 4 h 14"/>
                    <a:gd name="T16" fmla="*/ 23 w 4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4">
                      <a:moveTo>
                        <a:pt x="23" y="14"/>
                      </a:moveTo>
                      <a:cubicBezTo>
                        <a:pt x="33" y="14"/>
                        <a:pt x="42" y="10"/>
                        <a:pt x="46" y="4"/>
                      </a:cubicBezTo>
                      <a:cubicBezTo>
                        <a:pt x="46" y="3"/>
                        <a:pt x="46" y="2"/>
                        <a:pt x="45" y="1"/>
                      </a:cubicBezTo>
                      <a:cubicBezTo>
                        <a:pt x="43" y="0"/>
                        <a:pt x="42" y="1"/>
                        <a:pt x="41" y="2"/>
                      </a:cubicBezTo>
                      <a:cubicBezTo>
                        <a:pt x="39" y="5"/>
                        <a:pt x="33" y="9"/>
                        <a:pt x="23" y="9"/>
                      </a:cubicBezTo>
                      <a:cubicBezTo>
                        <a:pt x="14" y="9"/>
                        <a:pt x="7" y="5"/>
                        <a:pt x="5" y="2"/>
                      </a:cubicBezTo>
                      <a:cubicBezTo>
                        <a:pt x="4" y="1"/>
                        <a:pt x="3" y="0"/>
                        <a:pt x="2" y="1"/>
                      </a:cubicBezTo>
                      <a:cubicBezTo>
                        <a:pt x="0" y="2"/>
                        <a:pt x="0" y="3"/>
                        <a:pt x="1" y="4"/>
                      </a:cubicBezTo>
                      <a:cubicBezTo>
                        <a:pt x="4" y="10"/>
                        <a:pt x="13" y="14"/>
                        <a:pt x="2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31" name="Freeform 314"/>
                <p:cNvSpPr/>
                <p:nvPr/>
              </p:nvSpPr>
              <p:spPr bwMode="auto">
                <a:xfrm>
                  <a:off x="8367713" y="198438"/>
                  <a:ext cx="490538" cy="304800"/>
                </a:xfrm>
                <a:custGeom>
                  <a:avLst/>
                  <a:gdLst>
                    <a:gd name="T0" fmla="*/ 14 w 131"/>
                    <a:gd name="T1" fmla="*/ 81 h 81"/>
                    <a:gd name="T2" fmla="*/ 47 w 131"/>
                    <a:gd name="T3" fmla="*/ 81 h 81"/>
                    <a:gd name="T4" fmla="*/ 92 w 131"/>
                    <a:gd name="T5" fmla="*/ 53 h 81"/>
                    <a:gd name="T6" fmla="*/ 127 w 131"/>
                    <a:gd name="T7" fmla="*/ 68 h 81"/>
                    <a:gd name="T8" fmla="*/ 128 w 131"/>
                    <a:gd name="T9" fmla="*/ 69 h 81"/>
                    <a:gd name="T10" fmla="*/ 131 w 131"/>
                    <a:gd name="T11" fmla="*/ 57 h 81"/>
                    <a:gd name="T12" fmla="*/ 108 w 131"/>
                    <a:gd name="T13" fmla="*/ 34 h 81"/>
                    <a:gd name="T14" fmla="*/ 93 w 131"/>
                    <a:gd name="T15" fmla="*/ 39 h 81"/>
                    <a:gd name="T16" fmla="*/ 52 w 131"/>
                    <a:gd name="T17" fmla="*/ 0 h 81"/>
                    <a:gd name="T18" fmla="*/ 12 w 131"/>
                    <a:gd name="T19" fmla="*/ 40 h 81"/>
                    <a:gd name="T20" fmla="*/ 14 w 131"/>
                    <a:gd name="T21" fmla="*/ 52 h 81"/>
                    <a:gd name="T22" fmla="*/ 0 w 131"/>
                    <a:gd name="T23" fmla="*/ 66 h 81"/>
                    <a:gd name="T24" fmla="*/ 14 w 131"/>
                    <a:gd name="T2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81">
                      <a:moveTo>
                        <a:pt x="14" y="81"/>
                      </a:moveTo>
                      <a:cubicBezTo>
                        <a:pt x="47" y="81"/>
                        <a:pt x="47" y="81"/>
                        <a:pt x="47" y="81"/>
                      </a:cubicBezTo>
                      <a:cubicBezTo>
                        <a:pt x="56" y="64"/>
                        <a:pt x="72" y="53"/>
                        <a:pt x="92" y="53"/>
                      </a:cubicBezTo>
                      <a:cubicBezTo>
                        <a:pt x="105" y="53"/>
                        <a:pt x="118" y="58"/>
                        <a:pt x="127" y="68"/>
                      </a:cubicBezTo>
                      <a:cubicBezTo>
                        <a:pt x="128" y="68"/>
                        <a:pt x="128" y="68"/>
                        <a:pt x="128" y="69"/>
                      </a:cubicBezTo>
                      <a:cubicBezTo>
                        <a:pt x="130" y="65"/>
                        <a:pt x="131" y="61"/>
                        <a:pt x="131" y="57"/>
                      </a:cubicBezTo>
                      <a:cubicBezTo>
                        <a:pt x="131" y="44"/>
                        <a:pt x="121" y="34"/>
                        <a:pt x="108" y="34"/>
                      </a:cubicBezTo>
                      <a:cubicBezTo>
                        <a:pt x="102" y="34"/>
                        <a:pt x="97" y="36"/>
                        <a:pt x="93" y="39"/>
                      </a:cubicBezTo>
                      <a:cubicBezTo>
                        <a:pt x="92" y="18"/>
                        <a:pt x="74" y="0"/>
                        <a:pt x="52" y="0"/>
                      </a:cubicBezTo>
                      <a:cubicBezTo>
                        <a:pt x="30" y="0"/>
                        <a:pt x="12" y="18"/>
                        <a:pt x="12" y="40"/>
                      </a:cubicBezTo>
                      <a:cubicBezTo>
                        <a:pt x="12" y="44"/>
                        <a:pt x="13" y="48"/>
                        <a:pt x="14" y="52"/>
                      </a:cubicBezTo>
                      <a:cubicBezTo>
                        <a:pt x="6" y="52"/>
                        <a:pt x="0" y="59"/>
                        <a:pt x="0" y="66"/>
                      </a:cubicBezTo>
                      <a:cubicBezTo>
                        <a:pt x="0" y="74"/>
                        <a:pt x="6" y="81"/>
                        <a:pt x="14"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sp>
              <p:nvSpPr>
                <p:cNvPr id="532" name="Freeform 315"/>
                <p:cNvSpPr/>
                <p:nvPr/>
              </p:nvSpPr>
              <p:spPr bwMode="auto">
                <a:xfrm>
                  <a:off x="8486775" y="417513"/>
                  <a:ext cx="560388" cy="344488"/>
                </a:xfrm>
                <a:custGeom>
                  <a:avLst/>
                  <a:gdLst>
                    <a:gd name="T0" fmla="*/ 123 w 149"/>
                    <a:gd name="T1" fmla="*/ 39 h 92"/>
                    <a:gd name="T2" fmla="*/ 106 w 149"/>
                    <a:gd name="T3" fmla="*/ 45 h 92"/>
                    <a:gd name="T4" fmla="*/ 93 w 149"/>
                    <a:gd name="T5" fmla="*/ 15 h 92"/>
                    <a:gd name="T6" fmla="*/ 60 w 149"/>
                    <a:gd name="T7" fmla="*/ 0 h 92"/>
                    <a:gd name="T8" fmla="*/ 21 w 149"/>
                    <a:gd name="T9" fmla="*/ 23 h 92"/>
                    <a:gd name="T10" fmla="*/ 14 w 149"/>
                    <a:gd name="T11" fmla="*/ 46 h 92"/>
                    <a:gd name="T12" fmla="*/ 16 w 149"/>
                    <a:gd name="T13" fmla="*/ 59 h 92"/>
                    <a:gd name="T14" fmla="*/ 0 w 149"/>
                    <a:gd name="T15" fmla="*/ 76 h 92"/>
                    <a:gd name="T16" fmla="*/ 17 w 149"/>
                    <a:gd name="T17" fmla="*/ 92 h 92"/>
                    <a:gd name="T18" fmla="*/ 60 w 149"/>
                    <a:gd name="T19" fmla="*/ 92 h 92"/>
                    <a:gd name="T20" fmla="*/ 62 w 149"/>
                    <a:gd name="T21" fmla="*/ 92 h 92"/>
                    <a:gd name="T22" fmla="*/ 123 w 149"/>
                    <a:gd name="T23" fmla="*/ 92 h 92"/>
                    <a:gd name="T24" fmla="*/ 149 w 149"/>
                    <a:gd name="T25" fmla="*/ 65 h 92"/>
                    <a:gd name="T26" fmla="*/ 123 w 149"/>
                    <a:gd name="T27" fmla="*/ 3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92">
                      <a:moveTo>
                        <a:pt x="123" y="39"/>
                      </a:moveTo>
                      <a:cubicBezTo>
                        <a:pt x="116" y="39"/>
                        <a:pt x="110" y="41"/>
                        <a:pt x="106" y="45"/>
                      </a:cubicBezTo>
                      <a:cubicBezTo>
                        <a:pt x="106" y="33"/>
                        <a:pt x="101" y="23"/>
                        <a:pt x="93" y="15"/>
                      </a:cubicBezTo>
                      <a:cubicBezTo>
                        <a:pt x="85" y="6"/>
                        <a:pt x="73" y="0"/>
                        <a:pt x="60" y="0"/>
                      </a:cubicBezTo>
                      <a:cubicBezTo>
                        <a:pt x="43" y="0"/>
                        <a:pt x="29" y="9"/>
                        <a:pt x="21" y="23"/>
                      </a:cubicBezTo>
                      <a:cubicBezTo>
                        <a:pt x="16" y="29"/>
                        <a:pt x="14" y="37"/>
                        <a:pt x="14" y="46"/>
                      </a:cubicBezTo>
                      <a:cubicBezTo>
                        <a:pt x="14" y="51"/>
                        <a:pt x="15" y="55"/>
                        <a:pt x="16" y="59"/>
                      </a:cubicBezTo>
                      <a:cubicBezTo>
                        <a:pt x="7" y="60"/>
                        <a:pt x="0" y="67"/>
                        <a:pt x="0" y="76"/>
                      </a:cubicBezTo>
                      <a:cubicBezTo>
                        <a:pt x="0" y="85"/>
                        <a:pt x="8" y="92"/>
                        <a:pt x="17" y="92"/>
                      </a:cubicBezTo>
                      <a:cubicBezTo>
                        <a:pt x="60" y="92"/>
                        <a:pt x="60" y="92"/>
                        <a:pt x="60" y="92"/>
                      </a:cubicBezTo>
                      <a:cubicBezTo>
                        <a:pt x="62" y="92"/>
                        <a:pt x="62" y="92"/>
                        <a:pt x="62" y="92"/>
                      </a:cubicBezTo>
                      <a:cubicBezTo>
                        <a:pt x="123" y="92"/>
                        <a:pt x="123" y="92"/>
                        <a:pt x="123" y="92"/>
                      </a:cubicBezTo>
                      <a:cubicBezTo>
                        <a:pt x="137" y="92"/>
                        <a:pt x="149" y="80"/>
                        <a:pt x="149" y="65"/>
                      </a:cubicBezTo>
                      <a:cubicBezTo>
                        <a:pt x="149" y="51"/>
                        <a:pt x="137" y="39"/>
                        <a:pt x="12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solidFill>
                      <a:srgbClr val="F6AC19"/>
                    </a:solidFill>
                    <a:latin typeface="+mn-lt"/>
                    <a:ea typeface="+mn-ea"/>
                  </a:endParaRPr>
                </a:p>
              </p:txBody>
            </p:sp>
          </p:grpSp>
          <p:grpSp>
            <p:nvGrpSpPr>
              <p:cNvPr id="397" name="Group 745"/>
              <p:cNvGrpSpPr/>
              <p:nvPr/>
            </p:nvGrpSpPr>
            <p:grpSpPr>
              <a:xfrm>
                <a:off x="1522809" y="859277"/>
                <a:ext cx="5352224" cy="2981168"/>
                <a:chOff x="-17463" y="12700"/>
                <a:chExt cx="11753852" cy="6546851"/>
              </a:xfrm>
              <a:solidFill>
                <a:srgbClr val="999999"/>
              </a:solidFill>
            </p:grpSpPr>
            <p:sp>
              <p:nvSpPr>
                <p:cNvPr id="398" name="Freeform 319"/>
                <p:cNvSpPr/>
                <p:nvPr/>
              </p:nvSpPr>
              <p:spPr bwMode="auto">
                <a:xfrm>
                  <a:off x="4257675" y="2344738"/>
                  <a:ext cx="484188" cy="436563"/>
                </a:xfrm>
                <a:custGeom>
                  <a:avLst/>
                  <a:gdLst>
                    <a:gd name="T0" fmla="*/ 13 w 129"/>
                    <a:gd name="T1" fmla="*/ 12 h 116"/>
                    <a:gd name="T2" fmla="*/ 1 w 129"/>
                    <a:gd name="T3" fmla="*/ 35 h 116"/>
                    <a:gd name="T4" fmla="*/ 0 w 129"/>
                    <a:gd name="T5" fmla="*/ 42 h 116"/>
                    <a:gd name="T6" fmla="*/ 0 w 129"/>
                    <a:gd name="T7" fmla="*/ 43 h 116"/>
                    <a:gd name="T8" fmla="*/ 0 w 129"/>
                    <a:gd name="T9" fmla="*/ 50 h 116"/>
                    <a:gd name="T10" fmla="*/ 1 w 129"/>
                    <a:gd name="T11" fmla="*/ 54 h 116"/>
                    <a:gd name="T12" fmla="*/ 6 w 129"/>
                    <a:gd name="T13" fmla="*/ 76 h 116"/>
                    <a:gd name="T14" fmla="*/ 19 w 129"/>
                    <a:gd name="T15" fmla="*/ 101 h 116"/>
                    <a:gd name="T16" fmla="*/ 20 w 129"/>
                    <a:gd name="T17" fmla="*/ 102 h 116"/>
                    <a:gd name="T18" fmla="*/ 29 w 129"/>
                    <a:gd name="T19" fmla="*/ 111 h 116"/>
                    <a:gd name="T20" fmla="*/ 31 w 129"/>
                    <a:gd name="T21" fmla="*/ 113 h 116"/>
                    <a:gd name="T22" fmla="*/ 45 w 129"/>
                    <a:gd name="T23" fmla="*/ 115 h 116"/>
                    <a:gd name="T24" fmla="*/ 45 w 129"/>
                    <a:gd name="T25" fmla="*/ 115 h 116"/>
                    <a:gd name="T26" fmla="*/ 52 w 129"/>
                    <a:gd name="T27" fmla="*/ 112 h 116"/>
                    <a:gd name="T28" fmla="*/ 56 w 129"/>
                    <a:gd name="T29" fmla="*/ 111 h 116"/>
                    <a:gd name="T30" fmla="*/ 65 w 129"/>
                    <a:gd name="T31" fmla="*/ 109 h 116"/>
                    <a:gd name="T32" fmla="*/ 65 w 129"/>
                    <a:gd name="T33" fmla="*/ 109 h 116"/>
                    <a:gd name="T34" fmla="*/ 73 w 129"/>
                    <a:gd name="T35" fmla="*/ 111 h 116"/>
                    <a:gd name="T36" fmla="*/ 77 w 129"/>
                    <a:gd name="T37" fmla="*/ 112 h 116"/>
                    <a:gd name="T38" fmla="*/ 84 w 129"/>
                    <a:gd name="T39" fmla="*/ 115 h 116"/>
                    <a:gd name="T40" fmla="*/ 84 w 129"/>
                    <a:gd name="T41" fmla="*/ 115 h 116"/>
                    <a:gd name="T42" fmla="*/ 98 w 129"/>
                    <a:gd name="T43" fmla="*/ 113 h 116"/>
                    <a:gd name="T44" fmla="*/ 101 w 129"/>
                    <a:gd name="T45" fmla="*/ 111 h 116"/>
                    <a:gd name="T46" fmla="*/ 109 w 129"/>
                    <a:gd name="T47" fmla="*/ 102 h 116"/>
                    <a:gd name="T48" fmla="*/ 110 w 129"/>
                    <a:gd name="T49" fmla="*/ 101 h 116"/>
                    <a:gd name="T50" fmla="*/ 124 w 129"/>
                    <a:gd name="T51" fmla="*/ 76 h 116"/>
                    <a:gd name="T52" fmla="*/ 129 w 129"/>
                    <a:gd name="T53" fmla="*/ 54 h 116"/>
                    <a:gd name="T54" fmla="*/ 129 w 129"/>
                    <a:gd name="T55" fmla="*/ 50 h 116"/>
                    <a:gd name="T56" fmla="*/ 129 w 129"/>
                    <a:gd name="T57" fmla="*/ 43 h 116"/>
                    <a:gd name="T58" fmla="*/ 129 w 129"/>
                    <a:gd name="T59" fmla="*/ 42 h 116"/>
                    <a:gd name="T60" fmla="*/ 128 w 129"/>
                    <a:gd name="T61" fmla="*/ 35 h 116"/>
                    <a:gd name="T62" fmla="*/ 116 w 129"/>
                    <a:gd name="T63" fmla="*/ 12 h 116"/>
                    <a:gd name="T64" fmla="*/ 113 w 129"/>
                    <a:gd name="T65" fmla="*/ 9 h 116"/>
                    <a:gd name="T66" fmla="*/ 95 w 129"/>
                    <a:gd name="T67" fmla="*/ 1 h 116"/>
                    <a:gd name="T68" fmla="*/ 75 w 129"/>
                    <a:gd name="T69" fmla="*/ 4 h 116"/>
                    <a:gd name="T70" fmla="*/ 65 w 129"/>
                    <a:gd name="T71" fmla="*/ 8 h 116"/>
                    <a:gd name="T72" fmla="*/ 54 w 129"/>
                    <a:gd name="T73" fmla="*/ 4 h 116"/>
                    <a:gd name="T74" fmla="*/ 34 w 129"/>
                    <a:gd name="T75" fmla="*/ 1 h 116"/>
                    <a:gd name="T76" fmla="*/ 16 w 129"/>
                    <a:gd name="T77" fmla="*/ 9 h 116"/>
                    <a:gd name="T78" fmla="*/ 13 w 129"/>
                    <a:gd name="T79"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 h="116">
                      <a:moveTo>
                        <a:pt x="13" y="12"/>
                      </a:moveTo>
                      <a:cubicBezTo>
                        <a:pt x="7" y="18"/>
                        <a:pt x="3" y="26"/>
                        <a:pt x="1" y="35"/>
                      </a:cubicBezTo>
                      <a:cubicBezTo>
                        <a:pt x="1" y="38"/>
                        <a:pt x="1" y="40"/>
                        <a:pt x="0" y="42"/>
                      </a:cubicBezTo>
                      <a:cubicBezTo>
                        <a:pt x="0" y="42"/>
                        <a:pt x="0" y="43"/>
                        <a:pt x="0" y="43"/>
                      </a:cubicBezTo>
                      <a:cubicBezTo>
                        <a:pt x="0" y="45"/>
                        <a:pt x="0" y="47"/>
                        <a:pt x="0" y="50"/>
                      </a:cubicBezTo>
                      <a:cubicBezTo>
                        <a:pt x="0" y="51"/>
                        <a:pt x="0" y="53"/>
                        <a:pt x="1" y="54"/>
                      </a:cubicBezTo>
                      <a:cubicBezTo>
                        <a:pt x="1" y="62"/>
                        <a:pt x="3" y="69"/>
                        <a:pt x="6" y="76"/>
                      </a:cubicBezTo>
                      <a:cubicBezTo>
                        <a:pt x="9" y="85"/>
                        <a:pt x="13" y="93"/>
                        <a:pt x="19" y="101"/>
                      </a:cubicBezTo>
                      <a:cubicBezTo>
                        <a:pt x="20" y="101"/>
                        <a:pt x="20" y="102"/>
                        <a:pt x="20" y="102"/>
                      </a:cubicBezTo>
                      <a:cubicBezTo>
                        <a:pt x="23" y="105"/>
                        <a:pt x="25" y="109"/>
                        <a:pt x="29" y="111"/>
                      </a:cubicBezTo>
                      <a:cubicBezTo>
                        <a:pt x="29" y="112"/>
                        <a:pt x="30" y="112"/>
                        <a:pt x="31" y="113"/>
                      </a:cubicBezTo>
                      <a:cubicBezTo>
                        <a:pt x="35" y="116"/>
                        <a:pt x="40" y="116"/>
                        <a:pt x="45" y="115"/>
                      </a:cubicBezTo>
                      <a:cubicBezTo>
                        <a:pt x="45" y="115"/>
                        <a:pt x="45" y="115"/>
                        <a:pt x="45" y="115"/>
                      </a:cubicBezTo>
                      <a:cubicBezTo>
                        <a:pt x="48" y="114"/>
                        <a:pt x="50" y="113"/>
                        <a:pt x="52" y="112"/>
                      </a:cubicBezTo>
                      <a:cubicBezTo>
                        <a:pt x="53" y="112"/>
                        <a:pt x="55" y="111"/>
                        <a:pt x="56" y="111"/>
                      </a:cubicBezTo>
                      <a:cubicBezTo>
                        <a:pt x="59" y="110"/>
                        <a:pt x="64" y="109"/>
                        <a:pt x="65" y="109"/>
                      </a:cubicBezTo>
                      <a:cubicBezTo>
                        <a:pt x="65" y="109"/>
                        <a:pt x="65" y="109"/>
                        <a:pt x="65" y="109"/>
                      </a:cubicBezTo>
                      <a:cubicBezTo>
                        <a:pt x="68" y="109"/>
                        <a:pt x="70" y="110"/>
                        <a:pt x="73" y="111"/>
                      </a:cubicBezTo>
                      <a:cubicBezTo>
                        <a:pt x="74" y="111"/>
                        <a:pt x="76" y="112"/>
                        <a:pt x="77" y="112"/>
                      </a:cubicBezTo>
                      <a:cubicBezTo>
                        <a:pt x="79" y="113"/>
                        <a:pt x="82" y="114"/>
                        <a:pt x="84" y="115"/>
                      </a:cubicBezTo>
                      <a:cubicBezTo>
                        <a:pt x="84" y="115"/>
                        <a:pt x="84" y="115"/>
                        <a:pt x="84" y="115"/>
                      </a:cubicBezTo>
                      <a:cubicBezTo>
                        <a:pt x="89" y="116"/>
                        <a:pt x="94" y="116"/>
                        <a:pt x="98" y="113"/>
                      </a:cubicBezTo>
                      <a:cubicBezTo>
                        <a:pt x="99" y="112"/>
                        <a:pt x="100" y="112"/>
                        <a:pt x="101" y="111"/>
                      </a:cubicBezTo>
                      <a:cubicBezTo>
                        <a:pt x="104" y="109"/>
                        <a:pt x="107" y="105"/>
                        <a:pt x="109" y="102"/>
                      </a:cubicBezTo>
                      <a:cubicBezTo>
                        <a:pt x="109" y="102"/>
                        <a:pt x="110" y="101"/>
                        <a:pt x="110" y="101"/>
                      </a:cubicBezTo>
                      <a:cubicBezTo>
                        <a:pt x="116" y="93"/>
                        <a:pt x="120" y="85"/>
                        <a:pt x="124" y="76"/>
                      </a:cubicBezTo>
                      <a:cubicBezTo>
                        <a:pt x="126" y="69"/>
                        <a:pt x="128" y="62"/>
                        <a:pt x="129" y="54"/>
                      </a:cubicBezTo>
                      <a:cubicBezTo>
                        <a:pt x="129" y="53"/>
                        <a:pt x="129" y="51"/>
                        <a:pt x="129" y="50"/>
                      </a:cubicBezTo>
                      <a:cubicBezTo>
                        <a:pt x="129" y="47"/>
                        <a:pt x="129" y="45"/>
                        <a:pt x="129" y="43"/>
                      </a:cubicBezTo>
                      <a:cubicBezTo>
                        <a:pt x="129" y="43"/>
                        <a:pt x="129" y="42"/>
                        <a:pt x="129" y="42"/>
                      </a:cubicBezTo>
                      <a:cubicBezTo>
                        <a:pt x="129" y="40"/>
                        <a:pt x="129" y="38"/>
                        <a:pt x="128" y="35"/>
                      </a:cubicBezTo>
                      <a:cubicBezTo>
                        <a:pt x="126" y="26"/>
                        <a:pt x="123" y="18"/>
                        <a:pt x="116" y="12"/>
                      </a:cubicBezTo>
                      <a:cubicBezTo>
                        <a:pt x="115" y="11"/>
                        <a:pt x="114" y="10"/>
                        <a:pt x="113" y="9"/>
                      </a:cubicBezTo>
                      <a:cubicBezTo>
                        <a:pt x="108" y="5"/>
                        <a:pt x="102" y="2"/>
                        <a:pt x="95" y="1"/>
                      </a:cubicBezTo>
                      <a:cubicBezTo>
                        <a:pt x="88" y="0"/>
                        <a:pt x="81" y="2"/>
                        <a:pt x="75" y="4"/>
                      </a:cubicBezTo>
                      <a:cubicBezTo>
                        <a:pt x="72" y="5"/>
                        <a:pt x="65" y="8"/>
                        <a:pt x="65" y="8"/>
                      </a:cubicBezTo>
                      <a:cubicBezTo>
                        <a:pt x="64" y="8"/>
                        <a:pt x="57" y="5"/>
                        <a:pt x="54" y="4"/>
                      </a:cubicBezTo>
                      <a:cubicBezTo>
                        <a:pt x="48" y="2"/>
                        <a:pt x="41" y="0"/>
                        <a:pt x="34" y="1"/>
                      </a:cubicBezTo>
                      <a:cubicBezTo>
                        <a:pt x="27" y="2"/>
                        <a:pt x="21" y="5"/>
                        <a:pt x="16" y="9"/>
                      </a:cubicBezTo>
                      <a:cubicBezTo>
                        <a:pt x="15" y="10"/>
                        <a:pt x="14" y="11"/>
                        <a:pt x="1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399" name="Freeform 320"/>
                <p:cNvSpPr/>
                <p:nvPr/>
              </p:nvSpPr>
              <p:spPr bwMode="auto">
                <a:xfrm>
                  <a:off x="4384675" y="2209800"/>
                  <a:ext cx="115888" cy="131763"/>
                </a:xfrm>
                <a:custGeom>
                  <a:avLst/>
                  <a:gdLst>
                    <a:gd name="T0" fmla="*/ 10 w 31"/>
                    <a:gd name="T1" fmla="*/ 26 h 35"/>
                    <a:gd name="T2" fmla="*/ 22 w 31"/>
                    <a:gd name="T3" fmla="*/ 35 h 35"/>
                    <a:gd name="T4" fmla="*/ 30 w 31"/>
                    <a:gd name="T5" fmla="*/ 35 h 35"/>
                    <a:gd name="T6" fmla="*/ 31 w 31"/>
                    <a:gd name="T7" fmla="*/ 35 h 35"/>
                    <a:gd name="T8" fmla="*/ 24 w 31"/>
                    <a:gd name="T9" fmla="*/ 14 h 35"/>
                    <a:gd name="T10" fmla="*/ 3 w 31"/>
                    <a:gd name="T11" fmla="*/ 1 h 35"/>
                    <a:gd name="T12" fmla="*/ 1 w 31"/>
                    <a:gd name="T13" fmla="*/ 0 h 35"/>
                    <a:gd name="T14" fmla="*/ 0 w 31"/>
                    <a:gd name="T15" fmla="*/ 0 h 35"/>
                    <a:gd name="T16" fmla="*/ 1 w 31"/>
                    <a:gd name="T17" fmla="*/ 9 h 35"/>
                    <a:gd name="T18" fmla="*/ 10 w 31"/>
                    <a:gd name="T1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5">
                      <a:moveTo>
                        <a:pt x="10" y="26"/>
                      </a:moveTo>
                      <a:cubicBezTo>
                        <a:pt x="13" y="30"/>
                        <a:pt x="17" y="33"/>
                        <a:pt x="22" y="35"/>
                      </a:cubicBezTo>
                      <a:cubicBezTo>
                        <a:pt x="25" y="35"/>
                        <a:pt x="27" y="35"/>
                        <a:pt x="30" y="35"/>
                      </a:cubicBezTo>
                      <a:cubicBezTo>
                        <a:pt x="30" y="35"/>
                        <a:pt x="30" y="35"/>
                        <a:pt x="31" y="35"/>
                      </a:cubicBezTo>
                      <a:cubicBezTo>
                        <a:pt x="31" y="27"/>
                        <a:pt x="29" y="20"/>
                        <a:pt x="24" y="14"/>
                      </a:cubicBezTo>
                      <a:cubicBezTo>
                        <a:pt x="19" y="7"/>
                        <a:pt x="11" y="2"/>
                        <a:pt x="3" y="1"/>
                      </a:cubicBezTo>
                      <a:cubicBezTo>
                        <a:pt x="2" y="1"/>
                        <a:pt x="2" y="1"/>
                        <a:pt x="1" y="0"/>
                      </a:cubicBezTo>
                      <a:cubicBezTo>
                        <a:pt x="1" y="0"/>
                        <a:pt x="1" y="0"/>
                        <a:pt x="0" y="0"/>
                      </a:cubicBezTo>
                      <a:cubicBezTo>
                        <a:pt x="0" y="3"/>
                        <a:pt x="0" y="6"/>
                        <a:pt x="1" y="9"/>
                      </a:cubicBezTo>
                      <a:cubicBezTo>
                        <a:pt x="2" y="16"/>
                        <a:pt x="5" y="22"/>
                        <a:pt x="1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0" name="Freeform 321"/>
                <p:cNvSpPr/>
                <p:nvPr/>
              </p:nvSpPr>
              <p:spPr bwMode="auto">
                <a:xfrm>
                  <a:off x="3473450" y="3798888"/>
                  <a:ext cx="520700" cy="123825"/>
                </a:xfrm>
                <a:custGeom>
                  <a:avLst/>
                  <a:gdLst>
                    <a:gd name="T0" fmla="*/ 328 w 328"/>
                    <a:gd name="T1" fmla="*/ 0 h 78"/>
                    <a:gd name="T2" fmla="*/ 298 w 328"/>
                    <a:gd name="T3" fmla="*/ 0 h 78"/>
                    <a:gd name="T4" fmla="*/ 298 w 328"/>
                    <a:gd name="T5" fmla="*/ 47 h 78"/>
                    <a:gd name="T6" fmla="*/ 28 w 328"/>
                    <a:gd name="T7" fmla="*/ 47 h 78"/>
                    <a:gd name="T8" fmla="*/ 28 w 328"/>
                    <a:gd name="T9" fmla="*/ 0 h 78"/>
                    <a:gd name="T10" fmla="*/ 0 w 328"/>
                    <a:gd name="T11" fmla="*/ 0 h 78"/>
                    <a:gd name="T12" fmla="*/ 0 w 328"/>
                    <a:gd name="T13" fmla="*/ 78 h 78"/>
                    <a:gd name="T14" fmla="*/ 328 w 328"/>
                    <a:gd name="T15" fmla="*/ 78 h 78"/>
                    <a:gd name="T16" fmla="*/ 328 w 32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78">
                      <a:moveTo>
                        <a:pt x="328" y="0"/>
                      </a:moveTo>
                      <a:lnTo>
                        <a:pt x="298" y="0"/>
                      </a:lnTo>
                      <a:lnTo>
                        <a:pt x="298" y="47"/>
                      </a:lnTo>
                      <a:lnTo>
                        <a:pt x="28" y="47"/>
                      </a:lnTo>
                      <a:lnTo>
                        <a:pt x="28" y="0"/>
                      </a:lnTo>
                      <a:lnTo>
                        <a:pt x="0" y="0"/>
                      </a:lnTo>
                      <a:lnTo>
                        <a:pt x="0" y="78"/>
                      </a:lnTo>
                      <a:lnTo>
                        <a:pt x="328" y="78"/>
                      </a:lnTo>
                      <a:lnTo>
                        <a:pt x="3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1" name="Freeform 322"/>
                <p:cNvSpPr/>
                <p:nvPr/>
              </p:nvSpPr>
              <p:spPr bwMode="auto">
                <a:xfrm>
                  <a:off x="3544887" y="3427413"/>
                  <a:ext cx="385763" cy="412750"/>
                </a:xfrm>
                <a:custGeom>
                  <a:avLst/>
                  <a:gdLst>
                    <a:gd name="T0" fmla="*/ 42 w 243"/>
                    <a:gd name="T1" fmla="*/ 109 h 260"/>
                    <a:gd name="T2" fmla="*/ 0 w 243"/>
                    <a:gd name="T3" fmla="*/ 109 h 260"/>
                    <a:gd name="T4" fmla="*/ 120 w 243"/>
                    <a:gd name="T5" fmla="*/ 260 h 260"/>
                    <a:gd name="T6" fmla="*/ 243 w 243"/>
                    <a:gd name="T7" fmla="*/ 109 h 260"/>
                    <a:gd name="T8" fmla="*/ 201 w 243"/>
                    <a:gd name="T9" fmla="*/ 109 h 260"/>
                    <a:gd name="T10" fmla="*/ 201 w 243"/>
                    <a:gd name="T11" fmla="*/ 0 h 260"/>
                    <a:gd name="T12" fmla="*/ 42 w 243"/>
                    <a:gd name="T13" fmla="*/ 0 h 260"/>
                    <a:gd name="T14" fmla="*/ 42 w 243"/>
                    <a:gd name="T15" fmla="*/ 109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60">
                      <a:moveTo>
                        <a:pt x="42" y="109"/>
                      </a:moveTo>
                      <a:lnTo>
                        <a:pt x="0" y="109"/>
                      </a:lnTo>
                      <a:lnTo>
                        <a:pt x="120" y="260"/>
                      </a:lnTo>
                      <a:lnTo>
                        <a:pt x="243" y="109"/>
                      </a:lnTo>
                      <a:lnTo>
                        <a:pt x="201" y="109"/>
                      </a:lnTo>
                      <a:lnTo>
                        <a:pt x="201" y="0"/>
                      </a:lnTo>
                      <a:lnTo>
                        <a:pt x="42" y="0"/>
                      </a:lnTo>
                      <a:lnTo>
                        <a:pt x="42"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2" name="Freeform 323"/>
                <p:cNvSpPr>
                  <a:spLocks noEditPoints="1"/>
                </p:cNvSpPr>
                <p:nvPr/>
              </p:nvSpPr>
              <p:spPr bwMode="auto">
                <a:xfrm>
                  <a:off x="2932112" y="3430588"/>
                  <a:ext cx="608013" cy="747713"/>
                </a:xfrm>
                <a:custGeom>
                  <a:avLst/>
                  <a:gdLst>
                    <a:gd name="T0" fmla="*/ 113 w 162"/>
                    <a:gd name="T1" fmla="*/ 183 h 199"/>
                    <a:gd name="T2" fmla="*/ 162 w 162"/>
                    <a:gd name="T3" fmla="*/ 199 h 199"/>
                    <a:gd name="T4" fmla="*/ 113 w 162"/>
                    <a:gd name="T5" fmla="*/ 114 h 199"/>
                    <a:gd name="T6" fmla="*/ 102 w 162"/>
                    <a:gd name="T7" fmla="*/ 97 h 199"/>
                    <a:gd name="T8" fmla="*/ 93 w 162"/>
                    <a:gd name="T9" fmla="*/ 138 h 199"/>
                    <a:gd name="T10" fmla="*/ 97 w 162"/>
                    <a:gd name="T11" fmla="*/ 151 h 199"/>
                    <a:gd name="T12" fmla="*/ 93 w 162"/>
                    <a:gd name="T13" fmla="*/ 147 h 199"/>
                    <a:gd name="T14" fmla="*/ 100 w 162"/>
                    <a:gd name="T15" fmla="*/ 169 h 199"/>
                    <a:gd name="T16" fmla="*/ 93 w 162"/>
                    <a:gd name="T17" fmla="*/ 183 h 199"/>
                    <a:gd name="T18" fmla="*/ 93 w 162"/>
                    <a:gd name="T19" fmla="*/ 183 h 199"/>
                    <a:gd name="T20" fmla="*/ 81 w 162"/>
                    <a:gd name="T21" fmla="*/ 169 h 199"/>
                    <a:gd name="T22" fmla="*/ 93 w 162"/>
                    <a:gd name="T23" fmla="*/ 53 h 199"/>
                    <a:gd name="T24" fmla="*/ 86 w 162"/>
                    <a:gd name="T25" fmla="*/ 30 h 199"/>
                    <a:gd name="T26" fmla="*/ 81 w 162"/>
                    <a:gd name="T27" fmla="*/ 59 h 199"/>
                    <a:gd name="T28" fmla="*/ 81 w 162"/>
                    <a:gd name="T29" fmla="*/ 97 h 199"/>
                    <a:gd name="T30" fmla="*/ 88 w 162"/>
                    <a:gd name="T31" fmla="*/ 114 h 199"/>
                    <a:gd name="T32" fmla="*/ 81 w 162"/>
                    <a:gd name="T33" fmla="*/ 135 h 199"/>
                    <a:gd name="T34" fmla="*/ 93 w 162"/>
                    <a:gd name="T35" fmla="*/ 161 h 199"/>
                    <a:gd name="T36" fmla="*/ 88 w 162"/>
                    <a:gd name="T37" fmla="*/ 142 h 199"/>
                    <a:gd name="T38" fmla="*/ 93 w 162"/>
                    <a:gd name="T39" fmla="*/ 53 h 199"/>
                    <a:gd name="T40" fmla="*/ 81 w 162"/>
                    <a:gd name="T41" fmla="*/ 183 h 199"/>
                    <a:gd name="T42" fmla="*/ 81 w 162"/>
                    <a:gd name="T43" fmla="*/ 169 h 199"/>
                    <a:gd name="T44" fmla="*/ 81 w 162"/>
                    <a:gd name="T45" fmla="*/ 169 h 199"/>
                    <a:gd name="T46" fmla="*/ 69 w 162"/>
                    <a:gd name="T47" fmla="*/ 183 h 199"/>
                    <a:gd name="T48" fmla="*/ 81 w 162"/>
                    <a:gd name="T49" fmla="*/ 0 h 199"/>
                    <a:gd name="T50" fmla="*/ 73 w 162"/>
                    <a:gd name="T51" fmla="*/ 30 h 199"/>
                    <a:gd name="T52" fmla="*/ 69 w 162"/>
                    <a:gd name="T53" fmla="*/ 138 h 199"/>
                    <a:gd name="T54" fmla="*/ 69 w 162"/>
                    <a:gd name="T55" fmla="*/ 147 h 199"/>
                    <a:gd name="T56" fmla="*/ 81 w 162"/>
                    <a:gd name="T57" fmla="*/ 150 h 199"/>
                    <a:gd name="T58" fmla="*/ 81 w 162"/>
                    <a:gd name="T59" fmla="*/ 135 h 199"/>
                    <a:gd name="T60" fmla="*/ 71 w 162"/>
                    <a:gd name="T61" fmla="*/ 125 h 199"/>
                    <a:gd name="T62" fmla="*/ 81 w 162"/>
                    <a:gd name="T63" fmla="*/ 114 h 199"/>
                    <a:gd name="T64" fmla="*/ 81 w 162"/>
                    <a:gd name="T65" fmla="*/ 114 h 199"/>
                    <a:gd name="T66" fmla="*/ 81 w 162"/>
                    <a:gd name="T67" fmla="*/ 97 h 199"/>
                    <a:gd name="T68" fmla="*/ 81 w 162"/>
                    <a:gd name="T69" fmla="*/ 59 h 199"/>
                    <a:gd name="T70" fmla="*/ 81 w 162"/>
                    <a:gd name="T71" fmla="*/ 59 h 199"/>
                    <a:gd name="T72" fmla="*/ 0 w 162"/>
                    <a:gd name="T73" fmla="*/ 199 h 199"/>
                    <a:gd name="T74" fmla="*/ 49 w 162"/>
                    <a:gd name="T75" fmla="*/ 183 h 199"/>
                    <a:gd name="T76" fmla="*/ 69 w 162"/>
                    <a:gd name="T77" fmla="*/ 169 h 199"/>
                    <a:gd name="T78" fmla="*/ 69 w 162"/>
                    <a:gd name="T79" fmla="*/ 161 h 199"/>
                    <a:gd name="T80" fmla="*/ 65 w 162"/>
                    <a:gd name="T81" fmla="*/ 151 h 199"/>
                    <a:gd name="T82" fmla="*/ 69 w 162"/>
                    <a:gd name="T83" fmla="*/ 137 h 199"/>
                    <a:gd name="T84" fmla="*/ 69 w 162"/>
                    <a:gd name="T85" fmla="*/ 53 h 199"/>
                    <a:gd name="T86" fmla="*/ 49 w 162"/>
                    <a:gd name="T87" fmla="*/ 97 h 199"/>
                    <a:gd name="T88" fmla="*/ 55 w 162"/>
                    <a:gd name="T89" fmla="*/ 1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99">
                      <a:moveTo>
                        <a:pt x="93" y="183"/>
                      </a:moveTo>
                      <a:cubicBezTo>
                        <a:pt x="113" y="183"/>
                        <a:pt x="113" y="183"/>
                        <a:pt x="113" y="183"/>
                      </a:cubicBezTo>
                      <a:cubicBezTo>
                        <a:pt x="129" y="199"/>
                        <a:pt x="129" y="199"/>
                        <a:pt x="129" y="199"/>
                      </a:cubicBezTo>
                      <a:cubicBezTo>
                        <a:pt x="162" y="199"/>
                        <a:pt x="162" y="199"/>
                        <a:pt x="162" y="199"/>
                      </a:cubicBezTo>
                      <a:cubicBezTo>
                        <a:pt x="136" y="185"/>
                        <a:pt x="119" y="149"/>
                        <a:pt x="107" y="114"/>
                      </a:cubicBezTo>
                      <a:cubicBezTo>
                        <a:pt x="113" y="114"/>
                        <a:pt x="113" y="114"/>
                        <a:pt x="113" y="114"/>
                      </a:cubicBezTo>
                      <a:cubicBezTo>
                        <a:pt x="113" y="97"/>
                        <a:pt x="113" y="97"/>
                        <a:pt x="113" y="97"/>
                      </a:cubicBezTo>
                      <a:cubicBezTo>
                        <a:pt x="102" y="97"/>
                        <a:pt x="102" y="97"/>
                        <a:pt x="102" y="97"/>
                      </a:cubicBezTo>
                      <a:cubicBezTo>
                        <a:pt x="98" y="80"/>
                        <a:pt x="95" y="65"/>
                        <a:pt x="93" y="53"/>
                      </a:cubicBezTo>
                      <a:cubicBezTo>
                        <a:pt x="93" y="138"/>
                        <a:pt x="93" y="138"/>
                        <a:pt x="93" y="138"/>
                      </a:cubicBezTo>
                      <a:cubicBezTo>
                        <a:pt x="93" y="137"/>
                        <a:pt x="93" y="137"/>
                        <a:pt x="93" y="137"/>
                      </a:cubicBezTo>
                      <a:cubicBezTo>
                        <a:pt x="94" y="142"/>
                        <a:pt x="96" y="146"/>
                        <a:pt x="97" y="151"/>
                      </a:cubicBezTo>
                      <a:cubicBezTo>
                        <a:pt x="97" y="151"/>
                        <a:pt x="97" y="151"/>
                        <a:pt x="97" y="151"/>
                      </a:cubicBezTo>
                      <a:cubicBezTo>
                        <a:pt x="93" y="147"/>
                        <a:pt x="93" y="147"/>
                        <a:pt x="93" y="147"/>
                      </a:cubicBezTo>
                      <a:cubicBezTo>
                        <a:pt x="93" y="161"/>
                        <a:pt x="93" y="161"/>
                        <a:pt x="93" y="161"/>
                      </a:cubicBezTo>
                      <a:cubicBezTo>
                        <a:pt x="100" y="169"/>
                        <a:pt x="100" y="169"/>
                        <a:pt x="100" y="169"/>
                      </a:cubicBezTo>
                      <a:cubicBezTo>
                        <a:pt x="93" y="169"/>
                        <a:pt x="93" y="169"/>
                        <a:pt x="93" y="169"/>
                      </a:cubicBezTo>
                      <a:lnTo>
                        <a:pt x="93" y="183"/>
                      </a:lnTo>
                      <a:close/>
                      <a:moveTo>
                        <a:pt x="81" y="183"/>
                      </a:moveTo>
                      <a:cubicBezTo>
                        <a:pt x="93" y="183"/>
                        <a:pt x="93" y="183"/>
                        <a:pt x="93" y="183"/>
                      </a:cubicBezTo>
                      <a:cubicBezTo>
                        <a:pt x="93" y="169"/>
                        <a:pt x="93" y="169"/>
                        <a:pt x="93" y="169"/>
                      </a:cubicBezTo>
                      <a:cubicBezTo>
                        <a:pt x="81" y="169"/>
                        <a:pt x="81" y="169"/>
                        <a:pt x="81" y="169"/>
                      </a:cubicBezTo>
                      <a:cubicBezTo>
                        <a:pt x="81" y="183"/>
                        <a:pt x="81" y="183"/>
                        <a:pt x="81" y="183"/>
                      </a:cubicBezTo>
                      <a:close/>
                      <a:moveTo>
                        <a:pt x="93" y="53"/>
                      </a:moveTo>
                      <a:cubicBezTo>
                        <a:pt x="90" y="39"/>
                        <a:pt x="89" y="30"/>
                        <a:pt x="89" y="30"/>
                      </a:cubicBezTo>
                      <a:cubicBezTo>
                        <a:pt x="86" y="30"/>
                        <a:pt x="86" y="30"/>
                        <a:pt x="86" y="30"/>
                      </a:cubicBezTo>
                      <a:cubicBezTo>
                        <a:pt x="81" y="0"/>
                        <a:pt x="81" y="0"/>
                        <a:pt x="81" y="0"/>
                      </a:cubicBezTo>
                      <a:cubicBezTo>
                        <a:pt x="81" y="59"/>
                        <a:pt x="81" y="59"/>
                        <a:pt x="81" y="59"/>
                      </a:cubicBezTo>
                      <a:cubicBezTo>
                        <a:pt x="81" y="61"/>
                        <a:pt x="83" y="88"/>
                        <a:pt x="84" y="97"/>
                      </a:cubicBezTo>
                      <a:cubicBezTo>
                        <a:pt x="81" y="97"/>
                        <a:pt x="81" y="97"/>
                        <a:pt x="81" y="97"/>
                      </a:cubicBezTo>
                      <a:cubicBezTo>
                        <a:pt x="81" y="114"/>
                        <a:pt x="81" y="114"/>
                        <a:pt x="81" y="114"/>
                      </a:cubicBezTo>
                      <a:cubicBezTo>
                        <a:pt x="88" y="114"/>
                        <a:pt x="88" y="114"/>
                        <a:pt x="88" y="114"/>
                      </a:cubicBezTo>
                      <a:cubicBezTo>
                        <a:pt x="88" y="114"/>
                        <a:pt x="89" y="118"/>
                        <a:pt x="91" y="125"/>
                      </a:cubicBezTo>
                      <a:cubicBezTo>
                        <a:pt x="81" y="135"/>
                        <a:pt x="81" y="135"/>
                        <a:pt x="81" y="135"/>
                      </a:cubicBezTo>
                      <a:cubicBezTo>
                        <a:pt x="81" y="150"/>
                        <a:pt x="81" y="150"/>
                        <a:pt x="81" y="150"/>
                      </a:cubicBezTo>
                      <a:cubicBezTo>
                        <a:pt x="93" y="161"/>
                        <a:pt x="93" y="161"/>
                        <a:pt x="93" y="161"/>
                      </a:cubicBezTo>
                      <a:cubicBezTo>
                        <a:pt x="93" y="147"/>
                        <a:pt x="93" y="147"/>
                        <a:pt x="93" y="147"/>
                      </a:cubicBezTo>
                      <a:cubicBezTo>
                        <a:pt x="88" y="142"/>
                        <a:pt x="88" y="142"/>
                        <a:pt x="88" y="142"/>
                      </a:cubicBezTo>
                      <a:cubicBezTo>
                        <a:pt x="93" y="138"/>
                        <a:pt x="93" y="138"/>
                        <a:pt x="93" y="138"/>
                      </a:cubicBezTo>
                      <a:lnTo>
                        <a:pt x="93" y="53"/>
                      </a:lnTo>
                      <a:close/>
                      <a:moveTo>
                        <a:pt x="69" y="183"/>
                      </a:moveTo>
                      <a:cubicBezTo>
                        <a:pt x="81" y="183"/>
                        <a:pt x="81" y="183"/>
                        <a:pt x="81" y="183"/>
                      </a:cubicBezTo>
                      <a:cubicBezTo>
                        <a:pt x="81" y="183"/>
                        <a:pt x="81" y="183"/>
                        <a:pt x="81" y="183"/>
                      </a:cubicBezTo>
                      <a:cubicBezTo>
                        <a:pt x="81" y="169"/>
                        <a:pt x="81" y="169"/>
                        <a:pt x="81" y="169"/>
                      </a:cubicBezTo>
                      <a:cubicBezTo>
                        <a:pt x="81" y="169"/>
                        <a:pt x="81" y="169"/>
                        <a:pt x="81" y="169"/>
                      </a:cubicBezTo>
                      <a:cubicBezTo>
                        <a:pt x="81" y="169"/>
                        <a:pt x="81" y="169"/>
                        <a:pt x="81" y="169"/>
                      </a:cubicBezTo>
                      <a:cubicBezTo>
                        <a:pt x="69" y="169"/>
                        <a:pt x="69" y="169"/>
                        <a:pt x="69" y="169"/>
                      </a:cubicBezTo>
                      <a:cubicBezTo>
                        <a:pt x="69" y="183"/>
                        <a:pt x="69" y="183"/>
                        <a:pt x="69" y="183"/>
                      </a:cubicBezTo>
                      <a:close/>
                      <a:moveTo>
                        <a:pt x="81" y="0"/>
                      </a:moveTo>
                      <a:cubicBezTo>
                        <a:pt x="81" y="0"/>
                        <a:pt x="81" y="0"/>
                        <a:pt x="81" y="0"/>
                      </a:cubicBezTo>
                      <a:cubicBezTo>
                        <a:pt x="76" y="30"/>
                        <a:pt x="76" y="30"/>
                        <a:pt x="76" y="30"/>
                      </a:cubicBezTo>
                      <a:cubicBezTo>
                        <a:pt x="73" y="30"/>
                        <a:pt x="73" y="30"/>
                        <a:pt x="73" y="30"/>
                      </a:cubicBezTo>
                      <a:cubicBezTo>
                        <a:pt x="73" y="30"/>
                        <a:pt x="72" y="39"/>
                        <a:pt x="69" y="53"/>
                      </a:cubicBezTo>
                      <a:cubicBezTo>
                        <a:pt x="69" y="138"/>
                        <a:pt x="69" y="138"/>
                        <a:pt x="69" y="138"/>
                      </a:cubicBezTo>
                      <a:cubicBezTo>
                        <a:pt x="74" y="142"/>
                        <a:pt x="74" y="142"/>
                        <a:pt x="74" y="142"/>
                      </a:cubicBezTo>
                      <a:cubicBezTo>
                        <a:pt x="69" y="147"/>
                        <a:pt x="69" y="147"/>
                        <a:pt x="69" y="147"/>
                      </a:cubicBezTo>
                      <a:cubicBezTo>
                        <a:pt x="69" y="161"/>
                        <a:pt x="69" y="161"/>
                        <a:pt x="69" y="161"/>
                      </a:cubicBezTo>
                      <a:cubicBezTo>
                        <a:pt x="81" y="150"/>
                        <a:pt x="81" y="150"/>
                        <a:pt x="81" y="150"/>
                      </a:cubicBezTo>
                      <a:cubicBezTo>
                        <a:pt x="81" y="150"/>
                        <a:pt x="81" y="150"/>
                        <a:pt x="81" y="150"/>
                      </a:cubicBezTo>
                      <a:cubicBezTo>
                        <a:pt x="81" y="135"/>
                        <a:pt x="81" y="135"/>
                        <a:pt x="81" y="135"/>
                      </a:cubicBezTo>
                      <a:cubicBezTo>
                        <a:pt x="81" y="135"/>
                        <a:pt x="81" y="135"/>
                        <a:pt x="81" y="135"/>
                      </a:cubicBezTo>
                      <a:cubicBezTo>
                        <a:pt x="71" y="125"/>
                        <a:pt x="71" y="125"/>
                        <a:pt x="71" y="125"/>
                      </a:cubicBezTo>
                      <a:cubicBezTo>
                        <a:pt x="73" y="118"/>
                        <a:pt x="73" y="114"/>
                        <a:pt x="73" y="114"/>
                      </a:cubicBezTo>
                      <a:cubicBezTo>
                        <a:pt x="81" y="114"/>
                        <a:pt x="81" y="114"/>
                        <a:pt x="81" y="114"/>
                      </a:cubicBezTo>
                      <a:cubicBezTo>
                        <a:pt x="81" y="114"/>
                        <a:pt x="81" y="114"/>
                        <a:pt x="81" y="114"/>
                      </a:cubicBezTo>
                      <a:cubicBezTo>
                        <a:pt x="81" y="114"/>
                        <a:pt x="81" y="114"/>
                        <a:pt x="81" y="114"/>
                      </a:cubicBezTo>
                      <a:cubicBezTo>
                        <a:pt x="81" y="97"/>
                        <a:pt x="81" y="97"/>
                        <a:pt x="81" y="97"/>
                      </a:cubicBezTo>
                      <a:cubicBezTo>
                        <a:pt x="81" y="97"/>
                        <a:pt x="81" y="97"/>
                        <a:pt x="81" y="97"/>
                      </a:cubicBezTo>
                      <a:cubicBezTo>
                        <a:pt x="78" y="97"/>
                        <a:pt x="78" y="97"/>
                        <a:pt x="78" y="97"/>
                      </a:cubicBezTo>
                      <a:cubicBezTo>
                        <a:pt x="79" y="88"/>
                        <a:pt x="81" y="59"/>
                        <a:pt x="81" y="59"/>
                      </a:cubicBezTo>
                      <a:cubicBezTo>
                        <a:pt x="81" y="59"/>
                        <a:pt x="81" y="59"/>
                        <a:pt x="81" y="59"/>
                      </a:cubicBezTo>
                      <a:cubicBezTo>
                        <a:pt x="81" y="59"/>
                        <a:pt x="81" y="59"/>
                        <a:pt x="81" y="59"/>
                      </a:cubicBezTo>
                      <a:lnTo>
                        <a:pt x="81" y="0"/>
                      </a:lnTo>
                      <a:close/>
                      <a:moveTo>
                        <a:pt x="0" y="199"/>
                      </a:moveTo>
                      <a:cubicBezTo>
                        <a:pt x="32" y="199"/>
                        <a:pt x="32" y="199"/>
                        <a:pt x="32" y="199"/>
                      </a:cubicBezTo>
                      <a:cubicBezTo>
                        <a:pt x="49" y="183"/>
                        <a:pt x="49" y="183"/>
                        <a:pt x="49" y="183"/>
                      </a:cubicBezTo>
                      <a:cubicBezTo>
                        <a:pt x="69" y="183"/>
                        <a:pt x="69" y="183"/>
                        <a:pt x="69" y="183"/>
                      </a:cubicBezTo>
                      <a:cubicBezTo>
                        <a:pt x="69" y="169"/>
                        <a:pt x="69" y="169"/>
                        <a:pt x="69" y="169"/>
                      </a:cubicBezTo>
                      <a:cubicBezTo>
                        <a:pt x="62" y="169"/>
                        <a:pt x="62" y="169"/>
                        <a:pt x="62" y="169"/>
                      </a:cubicBezTo>
                      <a:cubicBezTo>
                        <a:pt x="69" y="161"/>
                        <a:pt x="69" y="161"/>
                        <a:pt x="69" y="161"/>
                      </a:cubicBezTo>
                      <a:cubicBezTo>
                        <a:pt x="69" y="147"/>
                        <a:pt x="69" y="147"/>
                        <a:pt x="69" y="147"/>
                      </a:cubicBezTo>
                      <a:cubicBezTo>
                        <a:pt x="65" y="151"/>
                        <a:pt x="65" y="151"/>
                        <a:pt x="65" y="151"/>
                      </a:cubicBezTo>
                      <a:cubicBezTo>
                        <a:pt x="66" y="146"/>
                        <a:pt x="67" y="142"/>
                        <a:pt x="69" y="137"/>
                      </a:cubicBezTo>
                      <a:cubicBezTo>
                        <a:pt x="69" y="137"/>
                        <a:pt x="69" y="137"/>
                        <a:pt x="69" y="137"/>
                      </a:cubicBezTo>
                      <a:cubicBezTo>
                        <a:pt x="69" y="138"/>
                        <a:pt x="69" y="138"/>
                        <a:pt x="69" y="138"/>
                      </a:cubicBezTo>
                      <a:cubicBezTo>
                        <a:pt x="69" y="53"/>
                        <a:pt x="69" y="53"/>
                        <a:pt x="69" y="53"/>
                      </a:cubicBezTo>
                      <a:cubicBezTo>
                        <a:pt x="67" y="65"/>
                        <a:pt x="64" y="80"/>
                        <a:pt x="59" y="97"/>
                      </a:cubicBezTo>
                      <a:cubicBezTo>
                        <a:pt x="49" y="97"/>
                        <a:pt x="49" y="97"/>
                        <a:pt x="49" y="97"/>
                      </a:cubicBezTo>
                      <a:cubicBezTo>
                        <a:pt x="49" y="114"/>
                        <a:pt x="49" y="114"/>
                        <a:pt x="49" y="114"/>
                      </a:cubicBezTo>
                      <a:cubicBezTo>
                        <a:pt x="55" y="114"/>
                        <a:pt x="55" y="114"/>
                        <a:pt x="55" y="114"/>
                      </a:cubicBezTo>
                      <a:cubicBezTo>
                        <a:pt x="43" y="149"/>
                        <a:pt x="26" y="185"/>
                        <a:pt x="0"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3" name="Freeform 324"/>
                <p:cNvSpPr>
                  <a:spLocks noEditPoints="1"/>
                </p:cNvSpPr>
                <p:nvPr/>
              </p:nvSpPr>
              <p:spPr bwMode="auto">
                <a:xfrm>
                  <a:off x="3498850" y="1793875"/>
                  <a:ext cx="736600" cy="735013"/>
                </a:xfrm>
                <a:custGeom>
                  <a:avLst/>
                  <a:gdLst>
                    <a:gd name="T0" fmla="*/ 98 w 196"/>
                    <a:gd name="T1" fmla="*/ 196 h 196"/>
                    <a:gd name="T2" fmla="*/ 196 w 196"/>
                    <a:gd name="T3" fmla="*/ 98 h 196"/>
                    <a:gd name="T4" fmla="*/ 98 w 196"/>
                    <a:gd name="T5" fmla="*/ 0 h 196"/>
                    <a:gd name="T6" fmla="*/ 98 w 196"/>
                    <a:gd name="T7" fmla="*/ 69 h 196"/>
                    <a:gd name="T8" fmla="*/ 127 w 196"/>
                    <a:gd name="T9" fmla="*/ 98 h 196"/>
                    <a:gd name="T10" fmla="*/ 98 w 196"/>
                    <a:gd name="T11" fmla="*/ 126 h 196"/>
                    <a:gd name="T12" fmla="*/ 98 w 196"/>
                    <a:gd name="T13" fmla="*/ 196 h 196"/>
                    <a:gd name="T14" fmla="*/ 98 w 196"/>
                    <a:gd name="T15" fmla="*/ 0 h 196"/>
                    <a:gd name="T16" fmla="*/ 0 w 196"/>
                    <a:gd name="T17" fmla="*/ 98 h 196"/>
                    <a:gd name="T18" fmla="*/ 98 w 196"/>
                    <a:gd name="T19" fmla="*/ 196 h 196"/>
                    <a:gd name="T20" fmla="*/ 98 w 196"/>
                    <a:gd name="T21" fmla="*/ 196 h 196"/>
                    <a:gd name="T22" fmla="*/ 98 w 196"/>
                    <a:gd name="T23" fmla="*/ 126 h 196"/>
                    <a:gd name="T24" fmla="*/ 98 w 196"/>
                    <a:gd name="T25" fmla="*/ 126 h 196"/>
                    <a:gd name="T26" fmla="*/ 98 w 196"/>
                    <a:gd name="T27" fmla="*/ 126 h 196"/>
                    <a:gd name="T28" fmla="*/ 70 w 196"/>
                    <a:gd name="T29" fmla="*/ 98 h 196"/>
                    <a:gd name="T30" fmla="*/ 98 w 196"/>
                    <a:gd name="T31" fmla="*/ 69 h 196"/>
                    <a:gd name="T32" fmla="*/ 98 w 196"/>
                    <a:gd name="T33" fmla="*/ 69 h 196"/>
                    <a:gd name="T34" fmla="*/ 98 w 196"/>
                    <a:gd name="T3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6">
                      <a:moveTo>
                        <a:pt x="98" y="196"/>
                      </a:moveTo>
                      <a:cubicBezTo>
                        <a:pt x="152" y="196"/>
                        <a:pt x="196" y="152"/>
                        <a:pt x="196" y="98"/>
                      </a:cubicBezTo>
                      <a:cubicBezTo>
                        <a:pt x="196" y="44"/>
                        <a:pt x="152" y="0"/>
                        <a:pt x="98" y="0"/>
                      </a:cubicBezTo>
                      <a:cubicBezTo>
                        <a:pt x="98" y="69"/>
                        <a:pt x="98" y="69"/>
                        <a:pt x="98" y="69"/>
                      </a:cubicBezTo>
                      <a:cubicBezTo>
                        <a:pt x="114" y="69"/>
                        <a:pt x="127" y="82"/>
                        <a:pt x="127" y="98"/>
                      </a:cubicBezTo>
                      <a:cubicBezTo>
                        <a:pt x="127" y="113"/>
                        <a:pt x="114" y="126"/>
                        <a:pt x="98" y="126"/>
                      </a:cubicBezTo>
                      <a:lnTo>
                        <a:pt x="98" y="196"/>
                      </a:lnTo>
                      <a:close/>
                      <a:moveTo>
                        <a:pt x="98" y="0"/>
                      </a:moveTo>
                      <a:cubicBezTo>
                        <a:pt x="44" y="0"/>
                        <a:pt x="0" y="44"/>
                        <a:pt x="0" y="98"/>
                      </a:cubicBezTo>
                      <a:cubicBezTo>
                        <a:pt x="0" y="152"/>
                        <a:pt x="44" y="196"/>
                        <a:pt x="98" y="196"/>
                      </a:cubicBezTo>
                      <a:cubicBezTo>
                        <a:pt x="98" y="196"/>
                        <a:pt x="98" y="196"/>
                        <a:pt x="98" y="196"/>
                      </a:cubicBezTo>
                      <a:cubicBezTo>
                        <a:pt x="98" y="126"/>
                        <a:pt x="98" y="126"/>
                        <a:pt x="98" y="126"/>
                      </a:cubicBezTo>
                      <a:cubicBezTo>
                        <a:pt x="98" y="126"/>
                        <a:pt x="98" y="126"/>
                        <a:pt x="98" y="126"/>
                      </a:cubicBezTo>
                      <a:cubicBezTo>
                        <a:pt x="98" y="126"/>
                        <a:pt x="98" y="126"/>
                        <a:pt x="98" y="126"/>
                      </a:cubicBezTo>
                      <a:cubicBezTo>
                        <a:pt x="83" y="126"/>
                        <a:pt x="70" y="113"/>
                        <a:pt x="70" y="98"/>
                      </a:cubicBezTo>
                      <a:cubicBezTo>
                        <a:pt x="70" y="82"/>
                        <a:pt x="83" y="69"/>
                        <a:pt x="98" y="69"/>
                      </a:cubicBezTo>
                      <a:cubicBezTo>
                        <a:pt x="98" y="69"/>
                        <a:pt x="98" y="69"/>
                        <a:pt x="98" y="69"/>
                      </a:cubicBezTo>
                      <a:cubicBezTo>
                        <a:pt x="98" y="0"/>
                        <a:pt x="98" y="0"/>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4" name="Freeform 325"/>
                <p:cNvSpPr>
                  <a:spLocks noEditPoints="1"/>
                </p:cNvSpPr>
                <p:nvPr/>
              </p:nvSpPr>
              <p:spPr bwMode="auto">
                <a:xfrm>
                  <a:off x="3781425" y="2074863"/>
                  <a:ext cx="171450" cy="173038"/>
                </a:xfrm>
                <a:custGeom>
                  <a:avLst/>
                  <a:gdLst>
                    <a:gd name="T0" fmla="*/ 23 w 46"/>
                    <a:gd name="T1" fmla="*/ 46 h 46"/>
                    <a:gd name="T2" fmla="*/ 46 w 46"/>
                    <a:gd name="T3" fmla="*/ 23 h 46"/>
                    <a:gd name="T4" fmla="*/ 23 w 46"/>
                    <a:gd name="T5" fmla="*/ 0 h 46"/>
                    <a:gd name="T6" fmla="*/ 23 w 46"/>
                    <a:gd name="T7" fmla="*/ 7 h 46"/>
                    <a:gd name="T8" fmla="*/ 39 w 46"/>
                    <a:gd name="T9" fmla="*/ 23 h 46"/>
                    <a:gd name="T10" fmla="*/ 23 w 46"/>
                    <a:gd name="T11" fmla="*/ 39 h 46"/>
                    <a:gd name="T12" fmla="*/ 23 w 46"/>
                    <a:gd name="T13" fmla="*/ 46 h 46"/>
                    <a:gd name="T14" fmla="*/ 23 w 46"/>
                    <a:gd name="T15" fmla="*/ 0 h 46"/>
                    <a:gd name="T16" fmla="*/ 0 w 46"/>
                    <a:gd name="T17" fmla="*/ 23 h 46"/>
                    <a:gd name="T18" fmla="*/ 23 w 46"/>
                    <a:gd name="T19" fmla="*/ 46 h 46"/>
                    <a:gd name="T20" fmla="*/ 23 w 46"/>
                    <a:gd name="T21" fmla="*/ 46 h 46"/>
                    <a:gd name="T22" fmla="*/ 23 w 46"/>
                    <a:gd name="T23" fmla="*/ 39 h 46"/>
                    <a:gd name="T24" fmla="*/ 23 w 46"/>
                    <a:gd name="T25" fmla="*/ 39 h 46"/>
                    <a:gd name="T26" fmla="*/ 23 w 46"/>
                    <a:gd name="T27" fmla="*/ 39 h 46"/>
                    <a:gd name="T28" fmla="*/ 7 w 46"/>
                    <a:gd name="T29" fmla="*/ 23 h 46"/>
                    <a:gd name="T30" fmla="*/ 23 w 46"/>
                    <a:gd name="T31" fmla="*/ 7 h 46"/>
                    <a:gd name="T32" fmla="*/ 23 w 46"/>
                    <a:gd name="T33" fmla="*/ 7 h 46"/>
                    <a:gd name="T34" fmla="*/ 23 w 46"/>
                    <a:gd name="T3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23" y="46"/>
                      </a:moveTo>
                      <a:cubicBezTo>
                        <a:pt x="36" y="46"/>
                        <a:pt x="46" y="35"/>
                        <a:pt x="46" y="23"/>
                      </a:cubicBezTo>
                      <a:cubicBezTo>
                        <a:pt x="46" y="10"/>
                        <a:pt x="36" y="0"/>
                        <a:pt x="23" y="0"/>
                      </a:cubicBezTo>
                      <a:cubicBezTo>
                        <a:pt x="23" y="7"/>
                        <a:pt x="23" y="7"/>
                        <a:pt x="23" y="7"/>
                      </a:cubicBezTo>
                      <a:cubicBezTo>
                        <a:pt x="32" y="7"/>
                        <a:pt x="39" y="14"/>
                        <a:pt x="39" y="23"/>
                      </a:cubicBezTo>
                      <a:cubicBezTo>
                        <a:pt x="39" y="32"/>
                        <a:pt x="32" y="39"/>
                        <a:pt x="23" y="39"/>
                      </a:cubicBezTo>
                      <a:lnTo>
                        <a:pt x="23" y="46"/>
                      </a:lnTo>
                      <a:close/>
                      <a:moveTo>
                        <a:pt x="23" y="0"/>
                      </a:moveTo>
                      <a:cubicBezTo>
                        <a:pt x="11" y="0"/>
                        <a:pt x="0" y="10"/>
                        <a:pt x="0" y="23"/>
                      </a:cubicBezTo>
                      <a:cubicBezTo>
                        <a:pt x="0" y="35"/>
                        <a:pt x="11" y="46"/>
                        <a:pt x="23" y="46"/>
                      </a:cubicBezTo>
                      <a:cubicBezTo>
                        <a:pt x="23" y="46"/>
                        <a:pt x="23" y="46"/>
                        <a:pt x="23" y="46"/>
                      </a:cubicBezTo>
                      <a:cubicBezTo>
                        <a:pt x="23" y="39"/>
                        <a:pt x="23" y="39"/>
                        <a:pt x="23" y="39"/>
                      </a:cubicBezTo>
                      <a:cubicBezTo>
                        <a:pt x="23" y="39"/>
                        <a:pt x="23" y="39"/>
                        <a:pt x="23" y="39"/>
                      </a:cubicBezTo>
                      <a:cubicBezTo>
                        <a:pt x="23" y="39"/>
                        <a:pt x="23" y="39"/>
                        <a:pt x="23" y="39"/>
                      </a:cubicBezTo>
                      <a:cubicBezTo>
                        <a:pt x="14" y="39"/>
                        <a:pt x="7" y="32"/>
                        <a:pt x="7" y="23"/>
                      </a:cubicBezTo>
                      <a:cubicBezTo>
                        <a:pt x="7" y="14"/>
                        <a:pt x="14" y="7"/>
                        <a:pt x="23" y="7"/>
                      </a:cubicBezTo>
                      <a:cubicBezTo>
                        <a:pt x="23" y="7"/>
                        <a:pt x="23" y="7"/>
                        <a:pt x="23" y="7"/>
                      </a:cubicBezTo>
                      <a:cubicBezTo>
                        <a:pt x="23" y="0"/>
                        <a:pt x="23"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5" name="Freeform 326"/>
                <p:cNvSpPr>
                  <a:spLocks noEditPoints="1"/>
                </p:cNvSpPr>
                <p:nvPr/>
              </p:nvSpPr>
              <p:spPr bwMode="auto">
                <a:xfrm>
                  <a:off x="7597775" y="2435225"/>
                  <a:ext cx="266700" cy="555625"/>
                </a:xfrm>
                <a:custGeom>
                  <a:avLst/>
                  <a:gdLst>
                    <a:gd name="T0" fmla="*/ 36 w 71"/>
                    <a:gd name="T1" fmla="*/ 127 h 148"/>
                    <a:gd name="T2" fmla="*/ 71 w 71"/>
                    <a:gd name="T3" fmla="*/ 143 h 148"/>
                    <a:gd name="T4" fmla="*/ 69 w 71"/>
                    <a:gd name="T5" fmla="*/ 15 h 148"/>
                    <a:gd name="T6" fmla="*/ 36 w 71"/>
                    <a:gd name="T7" fmla="*/ 0 h 148"/>
                    <a:gd name="T8" fmla="*/ 36 w 71"/>
                    <a:gd name="T9" fmla="*/ 20 h 148"/>
                    <a:gd name="T10" fmla="*/ 61 w 71"/>
                    <a:gd name="T11" fmla="*/ 27 h 148"/>
                    <a:gd name="T12" fmla="*/ 58 w 71"/>
                    <a:gd name="T13" fmla="*/ 28 h 148"/>
                    <a:gd name="T14" fmla="*/ 36 w 71"/>
                    <a:gd name="T15" fmla="*/ 24 h 148"/>
                    <a:gd name="T16" fmla="*/ 36 w 71"/>
                    <a:gd name="T17" fmla="*/ 40 h 148"/>
                    <a:gd name="T18" fmla="*/ 60 w 71"/>
                    <a:gd name="T19" fmla="*/ 44 h 148"/>
                    <a:gd name="T20" fmla="*/ 59 w 71"/>
                    <a:gd name="T21" fmla="*/ 48 h 148"/>
                    <a:gd name="T22" fmla="*/ 53 w 71"/>
                    <a:gd name="T23" fmla="*/ 46 h 148"/>
                    <a:gd name="T24" fmla="*/ 36 w 71"/>
                    <a:gd name="T25" fmla="*/ 44 h 148"/>
                    <a:gd name="T26" fmla="*/ 36 w 71"/>
                    <a:gd name="T27" fmla="*/ 60 h 148"/>
                    <a:gd name="T28" fmla="*/ 61 w 71"/>
                    <a:gd name="T29" fmla="*/ 67 h 148"/>
                    <a:gd name="T30" fmla="*/ 58 w 71"/>
                    <a:gd name="T31" fmla="*/ 68 h 148"/>
                    <a:gd name="T32" fmla="*/ 36 w 71"/>
                    <a:gd name="T33" fmla="*/ 64 h 148"/>
                    <a:gd name="T34" fmla="*/ 36 w 71"/>
                    <a:gd name="T35" fmla="*/ 127 h 148"/>
                    <a:gd name="T36" fmla="*/ 36 w 71"/>
                    <a:gd name="T37" fmla="*/ 127 h 148"/>
                    <a:gd name="T38" fmla="*/ 18 w 71"/>
                    <a:gd name="T39" fmla="*/ 66 h 148"/>
                    <a:gd name="T40" fmla="*/ 11 w 71"/>
                    <a:gd name="T41" fmla="*/ 67 h 148"/>
                    <a:gd name="T42" fmla="*/ 12 w 71"/>
                    <a:gd name="T43" fmla="*/ 64 h 148"/>
                    <a:gd name="T44" fmla="*/ 36 w 71"/>
                    <a:gd name="T45" fmla="*/ 44 h 148"/>
                    <a:gd name="T46" fmla="*/ 13 w 71"/>
                    <a:gd name="T47" fmla="*/ 48 h 148"/>
                    <a:gd name="T48" fmla="*/ 12 w 71"/>
                    <a:gd name="T49" fmla="*/ 44 h 148"/>
                    <a:gd name="T50" fmla="*/ 36 w 71"/>
                    <a:gd name="T51" fmla="*/ 40 h 148"/>
                    <a:gd name="T52" fmla="*/ 18 w 71"/>
                    <a:gd name="T53" fmla="*/ 26 h 148"/>
                    <a:gd name="T54" fmla="*/ 11 w 71"/>
                    <a:gd name="T55" fmla="*/ 27 h 148"/>
                    <a:gd name="T56" fmla="*/ 12 w 71"/>
                    <a:gd name="T57" fmla="*/ 24 h 148"/>
                    <a:gd name="T58" fmla="*/ 36 w 71"/>
                    <a:gd name="T59" fmla="*/ 0 h 148"/>
                    <a:gd name="T60" fmla="*/ 1 w 71"/>
                    <a:gd name="T61" fmla="*/ 32 h 148"/>
                    <a:gd name="T62" fmla="*/ 2 w 71"/>
                    <a:gd name="T63"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48">
                      <a:moveTo>
                        <a:pt x="36" y="127"/>
                      </a:moveTo>
                      <a:cubicBezTo>
                        <a:pt x="36" y="127"/>
                        <a:pt x="36" y="127"/>
                        <a:pt x="36" y="127"/>
                      </a:cubicBezTo>
                      <a:cubicBezTo>
                        <a:pt x="52" y="127"/>
                        <a:pt x="66" y="131"/>
                        <a:pt x="70" y="143"/>
                      </a:cubicBezTo>
                      <a:cubicBezTo>
                        <a:pt x="71" y="148"/>
                        <a:pt x="71" y="148"/>
                        <a:pt x="71" y="143"/>
                      </a:cubicBezTo>
                      <a:cubicBezTo>
                        <a:pt x="71" y="120"/>
                        <a:pt x="71" y="55"/>
                        <a:pt x="71" y="32"/>
                      </a:cubicBezTo>
                      <a:cubicBezTo>
                        <a:pt x="71" y="27"/>
                        <a:pt x="71" y="20"/>
                        <a:pt x="69" y="15"/>
                      </a:cubicBezTo>
                      <a:cubicBezTo>
                        <a:pt x="65" y="3"/>
                        <a:pt x="52" y="0"/>
                        <a:pt x="36" y="0"/>
                      </a:cubicBezTo>
                      <a:cubicBezTo>
                        <a:pt x="36" y="0"/>
                        <a:pt x="36" y="0"/>
                        <a:pt x="36" y="0"/>
                      </a:cubicBezTo>
                      <a:cubicBezTo>
                        <a:pt x="36" y="20"/>
                        <a:pt x="36" y="20"/>
                        <a:pt x="36" y="20"/>
                      </a:cubicBezTo>
                      <a:cubicBezTo>
                        <a:pt x="36" y="20"/>
                        <a:pt x="36" y="20"/>
                        <a:pt x="36" y="20"/>
                      </a:cubicBezTo>
                      <a:cubicBezTo>
                        <a:pt x="46" y="20"/>
                        <a:pt x="54" y="21"/>
                        <a:pt x="60" y="24"/>
                      </a:cubicBezTo>
                      <a:cubicBezTo>
                        <a:pt x="61" y="25"/>
                        <a:pt x="61" y="26"/>
                        <a:pt x="61" y="27"/>
                      </a:cubicBezTo>
                      <a:cubicBezTo>
                        <a:pt x="60" y="28"/>
                        <a:pt x="60" y="28"/>
                        <a:pt x="59" y="28"/>
                      </a:cubicBezTo>
                      <a:cubicBezTo>
                        <a:pt x="59" y="28"/>
                        <a:pt x="58" y="28"/>
                        <a:pt x="58" y="28"/>
                      </a:cubicBezTo>
                      <a:cubicBezTo>
                        <a:pt x="57" y="27"/>
                        <a:pt x="55" y="26"/>
                        <a:pt x="53" y="26"/>
                      </a:cubicBezTo>
                      <a:cubicBezTo>
                        <a:pt x="49" y="25"/>
                        <a:pt x="43" y="24"/>
                        <a:pt x="36" y="24"/>
                      </a:cubicBezTo>
                      <a:cubicBezTo>
                        <a:pt x="36" y="24"/>
                        <a:pt x="36" y="24"/>
                        <a:pt x="36" y="24"/>
                      </a:cubicBezTo>
                      <a:cubicBezTo>
                        <a:pt x="36" y="40"/>
                        <a:pt x="36" y="40"/>
                        <a:pt x="36" y="40"/>
                      </a:cubicBezTo>
                      <a:cubicBezTo>
                        <a:pt x="36" y="40"/>
                        <a:pt x="36" y="40"/>
                        <a:pt x="36" y="40"/>
                      </a:cubicBezTo>
                      <a:cubicBezTo>
                        <a:pt x="46" y="40"/>
                        <a:pt x="54" y="41"/>
                        <a:pt x="60" y="44"/>
                      </a:cubicBezTo>
                      <a:cubicBezTo>
                        <a:pt x="61" y="45"/>
                        <a:pt x="61" y="46"/>
                        <a:pt x="61" y="47"/>
                      </a:cubicBezTo>
                      <a:cubicBezTo>
                        <a:pt x="60" y="47"/>
                        <a:pt x="60" y="48"/>
                        <a:pt x="59" y="48"/>
                      </a:cubicBezTo>
                      <a:cubicBezTo>
                        <a:pt x="59" y="48"/>
                        <a:pt x="58" y="48"/>
                        <a:pt x="58" y="48"/>
                      </a:cubicBezTo>
                      <a:cubicBezTo>
                        <a:pt x="57" y="47"/>
                        <a:pt x="55" y="46"/>
                        <a:pt x="53" y="46"/>
                      </a:cubicBezTo>
                      <a:cubicBezTo>
                        <a:pt x="49" y="44"/>
                        <a:pt x="43" y="44"/>
                        <a:pt x="36" y="44"/>
                      </a:cubicBezTo>
                      <a:cubicBezTo>
                        <a:pt x="36" y="44"/>
                        <a:pt x="36" y="44"/>
                        <a:pt x="36" y="44"/>
                      </a:cubicBezTo>
                      <a:cubicBezTo>
                        <a:pt x="36" y="60"/>
                        <a:pt x="36" y="60"/>
                        <a:pt x="36" y="60"/>
                      </a:cubicBezTo>
                      <a:cubicBezTo>
                        <a:pt x="36" y="60"/>
                        <a:pt x="36" y="60"/>
                        <a:pt x="36" y="60"/>
                      </a:cubicBezTo>
                      <a:cubicBezTo>
                        <a:pt x="46" y="60"/>
                        <a:pt x="54" y="61"/>
                        <a:pt x="60" y="64"/>
                      </a:cubicBezTo>
                      <a:cubicBezTo>
                        <a:pt x="61" y="64"/>
                        <a:pt x="61" y="66"/>
                        <a:pt x="61" y="67"/>
                      </a:cubicBezTo>
                      <a:cubicBezTo>
                        <a:pt x="60" y="67"/>
                        <a:pt x="60" y="68"/>
                        <a:pt x="59" y="68"/>
                      </a:cubicBezTo>
                      <a:cubicBezTo>
                        <a:pt x="59" y="68"/>
                        <a:pt x="58" y="68"/>
                        <a:pt x="58" y="68"/>
                      </a:cubicBezTo>
                      <a:cubicBezTo>
                        <a:pt x="57" y="67"/>
                        <a:pt x="55" y="66"/>
                        <a:pt x="53" y="66"/>
                      </a:cubicBezTo>
                      <a:cubicBezTo>
                        <a:pt x="49" y="64"/>
                        <a:pt x="43" y="64"/>
                        <a:pt x="36" y="64"/>
                      </a:cubicBezTo>
                      <a:cubicBezTo>
                        <a:pt x="36" y="64"/>
                        <a:pt x="36" y="64"/>
                        <a:pt x="36" y="64"/>
                      </a:cubicBezTo>
                      <a:lnTo>
                        <a:pt x="36" y="127"/>
                      </a:lnTo>
                      <a:close/>
                      <a:moveTo>
                        <a:pt x="2" y="143"/>
                      </a:moveTo>
                      <a:cubicBezTo>
                        <a:pt x="6" y="131"/>
                        <a:pt x="19" y="127"/>
                        <a:pt x="36" y="127"/>
                      </a:cubicBezTo>
                      <a:cubicBezTo>
                        <a:pt x="36" y="64"/>
                        <a:pt x="36" y="64"/>
                        <a:pt x="36" y="64"/>
                      </a:cubicBezTo>
                      <a:cubicBezTo>
                        <a:pt x="29" y="64"/>
                        <a:pt x="23" y="64"/>
                        <a:pt x="18" y="66"/>
                      </a:cubicBezTo>
                      <a:cubicBezTo>
                        <a:pt x="16" y="66"/>
                        <a:pt x="15" y="67"/>
                        <a:pt x="13" y="68"/>
                      </a:cubicBezTo>
                      <a:cubicBezTo>
                        <a:pt x="12" y="68"/>
                        <a:pt x="11" y="68"/>
                        <a:pt x="11" y="67"/>
                      </a:cubicBezTo>
                      <a:cubicBezTo>
                        <a:pt x="10" y="66"/>
                        <a:pt x="11" y="64"/>
                        <a:pt x="12" y="64"/>
                      </a:cubicBezTo>
                      <a:cubicBezTo>
                        <a:pt x="12" y="64"/>
                        <a:pt x="12" y="64"/>
                        <a:pt x="12" y="64"/>
                      </a:cubicBezTo>
                      <a:cubicBezTo>
                        <a:pt x="18" y="61"/>
                        <a:pt x="25" y="60"/>
                        <a:pt x="36" y="60"/>
                      </a:cubicBezTo>
                      <a:cubicBezTo>
                        <a:pt x="36" y="44"/>
                        <a:pt x="36" y="44"/>
                        <a:pt x="36" y="44"/>
                      </a:cubicBezTo>
                      <a:cubicBezTo>
                        <a:pt x="29" y="44"/>
                        <a:pt x="23" y="44"/>
                        <a:pt x="18" y="46"/>
                      </a:cubicBezTo>
                      <a:cubicBezTo>
                        <a:pt x="16" y="46"/>
                        <a:pt x="15" y="47"/>
                        <a:pt x="13" y="48"/>
                      </a:cubicBezTo>
                      <a:cubicBezTo>
                        <a:pt x="12" y="48"/>
                        <a:pt x="11" y="48"/>
                        <a:pt x="11" y="47"/>
                      </a:cubicBezTo>
                      <a:cubicBezTo>
                        <a:pt x="10" y="46"/>
                        <a:pt x="11" y="45"/>
                        <a:pt x="12" y="44"/>
                      </a:cubicBezTo>
                      <a:cubicBezTo>
                        <a:pt x="12" y="44"/>
                        <a:pt x="12" y="44"/>
                        <a:pt x="12" y="44"/>
                      </a:cubicBezTo>
                      <a:cubicBezTo>
                        <a:pt x="18" y="41"/>
                        <a:pt x="25" y="40"/>
                        <a:pt x="36" y="40"/>
                      </a:cubicBezTo>
                      <a:cubicBezTo>
                        <a:pt x="36" y="24"/>
                        <a:pt x="36" y="24"/>
                        <a:pt x="36" y="24"/>
                      </a:cubicBezTo>
                      <a:cubicBezTo>
                        <a:pt x="29" y="24"/>
                        <a:pt x="23" y="25"/>
                        <a:pt x="18" y="26"/>
                      </a:cubicBezTo>
                      <a:cubicBezTo>
                        <a:pt x="16" y="26"/>
                        <a:pt x="15" y="27"/>
                        <a:pt x="13" y="28"/>
                      </a:cubicBezTo>
                      <a:cubicBezTo>
                        <a:pt x="12" y="28"/>
                        <a:pt x="11" y="28"/>
                        <a:pt x="11" y="27"/>
                      </a:cubicBezTo>
                      <a:cubicBezTo>
                        <a:pt x="10" y="26"/>
                        <a:pt x="11" y="25"/>
                        <a:pt x="12" y="24"/>
                      </a:cubicBezTo>
                      <a:cubicBezTo>
                        <a:pt x="12" y="24"/>
                        <a:pt x="12" y="24"/>
                        <a:pt x="12" y="24"/>
                      </a:cubicBezTo>
                      <a:cubicBezTo>
                        <a:pt x="18" y="21"/>
                        <a:pt x="25" y="20"/>
                        <a:pt x="36" y="20"/>
                      </a:cubicBezTo>
                      <a:cubicBezTo>
                        <a:pt x="36" y="0"/>
                        <a:pt x="36" y="0"/>
                        <a:pt x="36" y="0"/>
                      </a:cubicBezTo>
                      <a:cubicBezTo>
                        <a:pt x="20" y="0"/>
                        <a:pt x="6" y="3"/>
                        <a:pt x="2" y="15"/>
                      </a:cubicBezTo>
                      <a:cubicBezTo>
                        <a:pt x="1" y="20"/>
                        <a:pt x="1" y="27"/>
                        <a:pt x="1" y="32"/>
                      </a:cubicBezTo>
                      <a:cubicBezTo>
                        <a:pt x="1" y="55"/>
                        <a:pt x="1" y="120"/>
                        <a:pt x="1" y="143"/>
                      </a:cubicBezTo>
                      <a:cubicBezTo>
                        <a:pt x="1" y="148"/>
                        <a:pt x="0" y="148"/>
                        <a:pt x="2"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6" name="Freeform 327"/>
                <p:cNvSpPr>
                  <a:spLocks noEditPoints="1"/>
                </p:cNvSpPr>
                <p:nvPr/>
              </p:nvSpPr>
              <p:spPr bwMode="auto">
                <a:xfrm>
                  <a:off x="7886700" y="2435225"/>
                  <a:ext cx="261938" cy="555625"/>
                </a:xfrm>
                <a:custGeom>
                  <a:avLst/>
                  <a:gdLst>
                    <a:gd name="T0" fmla="*/ 70 w 70"/>
                    <a:gd name="T1" fmla="*/ 143 h 148"/>
                    <a:gd name="T2" fmla="*/ 69 w 70"/>
                    <a:gd name="T3" fmla="*/ 15 h 148"/>
                    <a:gd name="T4" fmla="*/ 35 w 70"/>
                    <a:gd name="T5" fmla="*/ 20 h 148"/>
                    <a:gd name="T6" fmla="*/ 60 w 70"/>
                    <a:gd name="T7" fmla="*/ 27 h 148"/>
                    <a:gd name="T8" fmla="*/ 58 w 70"/>
                    <a:gd name="T9" fmla="*/ 28 h 148"/>
                    <a:gd name="T10" fmla="*/ 53 w 70"/>
                    <a:gd name="T11" fmla="*/ 26 h 148"/>
                    <a:gd name="T12" fmla="*/ 35 w 70"/>
                    <a:gd name="T13" fmla="*/ 40 h 148"/>
                    <a:gd name="T14" fmla="*/ 60 w 70"/>
                    <a:gd name="T15" fmla="*/ 47 h 148"/>
                    <a:gd name="T16" fmla="*/ 58 w 70"/>
                    <a:gd name="T17" fmla="*/ 48 h 148"/>
                    <a:gd name="T18" fmla="*/ 53 w 70"/>
                    <a:gd name="T19" fmla="*/ 46 h 148"/>
                    <a:gd name="T20" fmla="*/ 35 w 70"/>
                    <a:gd name="T21" fmla="*/ 60 h 148"/>
                    <a:gd name="T22" fmla="*/ 60 w 70"/>
                    <a:gd name="T23" fmla="*/ 67 h 148"/>
                    <a:gd name="T24" fmla="*/ 58 w 70"/>
                    <a:gd name="T25" fmla="*/ 68 h 148"/>
                    <a:gd name="T26" fmla="*/ 53 w 70"/>
                    <a:gd name="T27" fmla="*/ 66 h 148"/>
                    <a:gd name="T28" fmla="*/ 35 w 70"/>
                    <a:gd name="T29" fmla="*/ 127 h 148"/>
                    <a:gd name="T30" fmla="*/ 69 w 70"/>
                    <a:gd name="T31" fmla="*/ 143 h 148"/>
                    <a:gd name="T32" fmla="*/ 35 w 70"/>
                    <a:gd name="T33" fmla="*/ 0 h 148"/>
                    <a:gd name="T34" fmla="*/ 0 w 70"/>
                    <a:gd name="T35" fmla="*/ 32 h 148"/>
                    <a:gd name="T36" fmla="*/ 1 w 70"/>
                    <a:gd name="T37" fmla="*/ 143 h 148"/>
                    <a:gd name="T38" fmla="*/ 35 w 70"/>
                    <a:gd name="T39" fmla="*/ 64 h 148"/>
                    <a:gd name="T40" fmla="*/ 18 w 70"/>
                    <a:gd name="T41" fmla="*/ 66 h 148"/>
                    <a:gd name="T42" fmla="*/ 10 w 70"/>
                    <a:gd name="T43" fmla="*/ 67 h 148"/>
                    <a:gd name="T44" fmla="*/ 35 w 70"/>
                    <a:gd name="T45" fmla="*/ 60 h 148"/>
                    <a:gd name="T46" fmla="*/ 35 w 70"/>
                    <a:gd name="T47" fmla="*/ 44 h 148"/>
                    <a:gd name="T48" fmla="*/ 18 w 70"/>
                    <a:gd name="T49" fmla="*/ 46 h 148"/>
                    <a:gd name="T50" fmla="*/ 10 w 70"/>
                    <a:gd name="T51" fmla="*/ 47 h 148"/>
                    <a:gd name="T52" fmla="*/ 35 w 70"/>
                    <a:gd name="T53" fmla="*/ 40 h 148"/>
                    <a:gd name="T54" fmla="*/ 35 w 70"/>
                    <a:gd name="T55" fmla="*/ 24 h 148"/>
                    <a:gd name="T56" fmla="*/ 18 w 70"/>
                    <a:gd name="T57" fmla="*/ 26 h 148"/>
                    <a:gd name="T58" fmla="*/ 10 w 70"/>
                    <a:gd name="T59" fmla="*/ 27 h 148"/>
                    <a:gd name="T60" fmla="*/ 35 w 70"/>
                    <a:gd name="T61" fmla="*/ 20 h 148"/>
                    <a:gd name="T62" fmla="*/ 35 w 70"/>
                    <a:gd name="T6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148">
                      <a:moveTo>
                        <a:pt x="69" y="143"/>
                      </a:moveTo>
                      <a:cubicBezTo>
                        <a:pt x="70" y="148"/>
                        <a:pt x="70" y="148"/>
                        <a:pt x="70" y="143"/>
                      </a:cubicBezTo>
                      <a:cubicBezTo>
                        <a:pt x="70" y="120"/>
                        <a:pt x="70" y="55"/>
                        <a:pt x="70" y="32"/>
                      </a:cubicBezTo>
                      <a:cubicBezTo>
                        <a:pt x="70" y="27"/>
                        <a:pt x="70" y="20"/>
                        <a:pt x="69" y="15"/>
                      </a:cubicBezTo>
                      <a:cubicBezTo>
                        <a:pt x="65" y="3"/>
                        <a:pt x="51" y="0"/>
                        <a:pt x="35" y="0"/>
                      </a:cubicBezTo>
                      <a:cubicBezTo>
                        <a:pt x="35" y="20"/>
                        <a:pt x="35" y="20"/>
                        <a:pt x="35" y="20"/>
                      </a:cubicBezTo>
                      <a:cubicBezTo>
                        <a:pt x="46" y="20"/>
                        <a:pt x="53" y="21"/>
                        <a:pt x="59" y="24"/>
                      </a:cubicBezTo>
                      <a:cubicBezTo>
                        <a:pt x="60" y="25"/>
                        <a:pt x="61" y="26"/>
                        <a:pt x="60" y="27"/>
                      </a:cubicBezTo>
                      <a:cubicBezTo>
                        <a:pt x="60" y="27"/>
                        <a:pt x="60" y="27"/>
                        <a:pt x="60" y="27"/>
                      </a:cubicBezTo>
                      <a:cubicBezTo>
                        <a:pt x="60" y="28"/>
                        <a:pt x="59" y="28"/>
                        <a:pt x="58" y="28"/>
                      </a:cubicBezTo>
                      <a:cubicBezTo>
                        <a:pt x="58" y="28"/>
                        <a:pt x="58" y="28"/>
                        <a:pt x="57" y="28"/>
                      </a:cubicBezTo>
                      <a:cubicBezTo>
                        <a:pt x="56" y="27"/>
                        <a:pt x="54" y="26"/>
                        <a:pt x="53" y="26"/>
                      </a:cubicBezTo>
                      <a:cubicBezTo>
                        <a:pt x="48" y="25"/>
                        <a:pt x="42" y="24"/>
                        <a:pt x="35" y="24"/>
                      </a:cubicBezTo>
                      <a:cubicBezTo>
                        <a:pt x="35" y="40"/>
                        <a:pt x="35" y="40"/>
                        <a:pt x="35" y="40"/>
                      </a:cubicBezTo>
                      <a:cubicBezTo>
                        <a:pt x="46" y="40"/>
                        <a:pt x="53" y="41"/>
                        <a:pt x="59" y="44"/>
                      </a:cubicBezTo>
                      <a:cubicBezTo>
                        <a:pt x="60" y="45"/>
                        <a:pt x="61" y="46"/>
                        <a:pt x="60" y="47"/>
                      </a:cubicBezTo>
                      <a:cubicBezTo>
                        <a:pt x="60" y="47"/>
                        <a:pt x="60" y="47"/>
                        <a:pt x="60" y="47"/>
                      </a:cubicBezTo>
                      <a:cubicBezTo>
                        <a:pt x="60" y="47"/>
                        <a:pt x="59" y="48"/>
                        <a:pt x="58" y="48"/>
                      </a:cubicBezTo>
                      <a:cubicBezTo>
                        <a:pt x="58" y="48"/>
                        <a:pt x="58" y="48"/>
                        <a:pt x="57" y="48"/>
                      </a:cubicBezTo>
                      <a:cubicBezTo>
                        <a:pt x="56" y="47"/>
                        <a:pt x="54" y="46"/>
                        <a:pt x="53" y="46"/>
                      </a:cubicBezTo>
                      <a:cubicBezTo>
                        <a:pt x="48" y="44"/>
                        <a:pt x="42" y="44"/>
                        <a:pt x="35" y="44"/>
                      </a:cubicBezTo>
                      <a:cubicBezTo>
                        <a:pt x="35" y="60"/>
                        <a:pt x="35" y="60"/>
                        <a:pt x="35" y="60"/>
                      </a:cubicBezTo>
                      <a:cubicBezTo>
                        <a:pt x="46" y="60"/>
                        <a:pt x="53" y="61"/>
                        <a:pt x="59" y="64"/>
                      </a:cubicBezTo>
                      <a:cubicBezTo>
                        <a:pt x="60" y="64"/>
                        <a:pt x="61" y="66"/>
                        <a:pt x="60" y="67"/>
                      </a:cubicBezTo>
                      <a:cubicBezTo>
                        <a:pt x="60" y="67"/>
                        <a:pt x="60" y="67"/>
                        <a:pt x="60" y="67"/>
                      </a:cubicBezTo>
                      <a:cubicBezTo>
                        <a:pt x="60" y="67"/>
                        <a:pt x="59" y="68"/>
                        <a:pt x="58" y="68"/>
                      </a:cubicBezTo>
                      <a:cubicBezTo>
                        <a:pt x="58" y="68"/>
                        <a:pt x="58" y="68"/>
                        <a:pt x="57" y="68"/>
                      </a:cubicBezTo>
                      <a:cubicBezTo>
                        <a:pt x="56" y="67"/>
                        <a:pt x="54" y="66"/>
                        <a:pt x="53" y="66"/>
                      </a:cubicBezTo>
                      <a:cubicBezTo>
                        <a:pt x="48" y="64"/>
                        <a:pt x="42" y="64"/>
                        <a:pt x="35" y="64"/>
                      </a:cubicBezTo>
                      <a:cubicBezTo>
                        <a:pt x="35" y="127"/>
                        <a:pt x="35" y="127"/>
                        <a:pt x="35" y="127"/>
                      </a:cubicBezTo>
                      <a:cubicBezTo>
                        <a:pt x="35" y="127"/>
                        <a:pt x="35" y="127"/>
                        <a:pt x="35" y="127"/>
                      </a:cubicBezTo>
                      <a:cubicBezTo>
                        <a:pt x="52" y="127"/>
                        <a:pt x="65" y="131"/>
                        <a:pt x="69" y="143"/>
                      </a:cubicBezTo>
                      <a:close/>
                      <a:moveTo>
                        <a:pt x="35" y="0"/>
                      </a:moveTo>
                      <a:cubicBezTo>
                        <a:pt x="35" y="0"/>
                        <a:pt x="35" y="0"/>
                        <a:pt x="35" y="0"/>
                      </a:cubicBezTo>
                      <a:cubicBezTo>
                        <a:pt x="19" y="0"/>
                        <a:pt x="6" y="3"/>
                        <a:pt x="2" y="15"/>
                      </a:cubicBezTo>
                      <a:cubicBezTo>
                        <a:pt x="0" y="20"/>
                        <a:pt x="0" y="27"/>
                        <a:pt x="0" y="32"/>
                      </a:cubicBezTo>
                      <a:cubicBezTo>
                        <a:pt x="0" y="55"/>
                        <a:pt x="0" y="120"/>
                        <a:pt x="0" y="143"/>
                      </a:cubicBezTo>
                      <a:cubicBezTo>
                        <a:pt x="0" y="148"/>
                        <a:pt x="0" y="148"/>
                        <a:pt x="1" y="143"/>
                      </a:cubicBezTo>
                      <a:cubicBezTo>
                        <a:pt x="5" y="131"/>
                        <a:pt x="19" y="127"/>
                        <a:pt x="35" y="127"/>
                      </a:cubicBezTo>
                      <a:cubicBezTo>
                        <a:pt x="35" y="64"/>
                        <a:pt x="35" y="64"/>
                        <a:pt x="35" y="64"/>
                      </a:cubicBezTo>
                      <a:cubicBezTo>
                        <a:pt x="35" y="64"/>
                        <a:pt x="35" y="64"/>
                        <a:pt x="35" y="64"/>
                      </a:cubicBezTo>
                      <a:cubicBezTo>
                        <a:pt x="28" y="64"/>
                        <a:pt x="22" y="64"/>
                        <a:pt x="18" y="66"/>
                      </a:cubicBezTo>
                      <a:cubicBezTo>
                        <a:pt x="16" y="66"/>
                        <a:pt x="14" y="67"/>
                        <a:pt x="13" y="68"/>
                      </a:cubicBezTo>
                      <a:cubicBezTo>
                        <a:pt x="12" y="68"/>
                        <a:pt x="11" y="68"/>
                        <a:pt x="10" y="67"/>
                      </a:cubicBezTo>
                      <a:cubicBezTo>
                        <a:pt x="10" y="66"/>
                        <a:pt x="10" y="64"/>
                        <a:pt x="11" y="64"/>
                      </a:cubicBezTo>
                      <a:cubicBezTo>
                        <a:pt x="17" y="61"/>
                        <a:pt x="25" y="60"/>
                        <a:pt x="35" y="60"/>
                      </a:cubicBezTo>
                      <a:cubicBezTo>
                        <a:pt x="35" y="60"/>
                        <a:pt x="35" y="60"/>
                        <a:pt x="35" y="60"/>
                      </a:cubicBezTo>
                      <a:cubicBezTo>
                        <a:pt x="35" y="44"/>
                        <a:pt x="35" y="44"/>
                        <a:pt x="35" y="44"/>
                      </a:cubicBezTo>
                      <a:cubicBezTo>
                        <a:pt x="35" y="44"/>
                        <a:pt x="35" y="44"/>
                        <a:pt x="35" y="44"/>
                      </a:cubicBezTo>
                      <a:cubicBezTo>
                        <a:pt x="28" y="44"/>
                        <a:pt x="22" y="44"/>
                        <a:pt x="18" y="46"/>
                      </a:cubicBezTo>
                      <a:cubicBezTo>
                        <a:pt x="16" y="46"/>
                        <a:pt x="14" y="47"/>
                        <a:pt x="13" y="48"/>
                      </a:cubicBezTo>
                      <a:cubicBezTo>
                        <a:pt x="12" y="48"/>
                        <a:pt x="11" y="48"/>
                        <a:pt x="10" y="47"/>
                      </a:cubicBezTo>
                      <a:cubicBezTo>
                        <a:pt x="10" y="46"/>
                        <a:pt x="10" y="45"/>
                        <a:pt x="11" y="44"/>
                      </a:cubicBezTo>
                      <a:cubicBezTo>
                        <a:pt x="17" y="41"/>
                        <a:pt x="25" y="40"/>
                        <a:pt x="35" y="40"/>
                      </a:cubicBezTo>
                      <a:cubicBezTo>
                        <a:pt x="35" y="40"/>
                        <a:pt x="35" y="40"/>
                        <a:pt x="35" y="40"/>
                      </a:cubicBezTo>
                      <a:cubicBezTo>
                        <a:pt x="35" y="24"/>
                        <a:pt x="35" y="24"/>
                        <a:pt x="35" y="24"/>
                      </a:cubicBezTo>
                      <a:cubicBezTo>
                        <a:pt x="35" y="24"/>
                        <a:pt x="35" y="24"/>
                        <a:pt x="35" y="24"/>
                      </a:cubicBezTo>
                      <a:cubicBezTo>
                        <a:pt x="28" y="24"/>
                        <a:pt x="22" y="25"/>
                        <a:pt x="18" y="26"/>
                      </a:cubicBezTo>
                      <a:cubicBezTo>
                        <a:pt x="16" y="26"/>
                        <a:pt x="14" y="27"/>
                        <a:pt x="13" y="28"/>
                      </a:cubicBezTo>
                      <a:cubicBezTo>
                        <a:pt x="12" y="28"/>
                        <a:pt x="11" y="28"/>
                        <a:pt x="10" y="27"/>
                      </a:cubicBezTo>
                      <a:cubicBezTo>
                        <a:pt x="10" y="26"/>
                        <a:pt x="10" y="25"/>
                        <a:pt x="11" y="24"/>
                      </a:cubicBezTo>
                      <a:cubicBezTo>
                        <a:pt x="17" y="21"/>
                        <a:pt x="25" y="20"/>
                        <a:pt x="35" y="20"/>
                      </a:cubicBezTo>
                      <a:cubicBezTo>
                        <a:pt x="35" y="20"/>
                        <a:pt x="35" y="20"/>
                        <a:pt x="35" y="20"/>
                      </a:cubicBez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7" name="Freeform 328"/>
                <p:cNvSpPr/>
                <p:nvPr/>
              </p:nvSpPr>
              <p:spPr bwMode="auto">
                <a:xfrm>
                  <a:off x="57150" y="2638425"/>
                  <a:ext cx="390525" cy="93663"/>
                </a:xfrm>
                <a:custGeom>
                  <a:avLst/>
                  <a:gdLst>
                    <a:gd name="T0" fmla="*/ 104 w 104"/>
                    <a:gd name="T1" fmla="*/ 4 h 25"/>
                    <a:gd name="T2" fmla="*/ 94 w 104"/>
                    <a:gd name="T3" fmla="*/ 7 h 25"/>
                    <a:gd name="T4" fmla="*/ 80 w 104"/>
                    <a:gd name="T5" fmla="*/ 0 h 25"/>
                    <a:gd name="T6" fmla="*/ 66 w 104"/>
                    <a:gd name="T7" fmla="*/ 7 h 25"/>
                    <a:gd name="T8" fmla="*/ 52 w 104"/>
                    <a:gd name="T9" fmla="*/ 0 h 25"/>
                    <a:gd name="T10" fmla="*/ 38 w 104"/>
                    <a:gd name="T11" fmla="*/ 7 h 25"/>
                    <a:gd name="T12" fmla="*/ 24 w 104"/>
                    <a:gd name="T13" fmla="*/ 0 h 25"/>
                    <a:gd name="T14" fmla="*/ 10 w 104"/>
                    <a:gd name="T15" fmla="*/ 7 h 25"/>
                    <a:gd name="T16" fmla="*/ 0 w 104"/>
                    <a:gd name="T17" fmla="*/ 4 h 25"/>
                    <a:gd name="T18" fmla="*/ 0 w 104"/>
                    <a:gd name="T19" fmla="*/ 18 h 25"/>
                    <a:gd name="T20" fmla="*/ 7 w 104"/>
                    <a:gd name="T21" fmla="*/ 16 h 25"/>
                    <a:gd name="T22" fmla="*/ 24 w 104"/>
                    <a:gd name="T23" fmla="*/ 20 h 25"/>
                    <a:gd name="T24" fmla="*/ 32 w 104"/>
                    <a:gd name="T25" fmla="*/ 23 h 25"/>
                    <a:gd name="T26" fmla="*/ 39 w 104"/>
                    <a:gd name="T27" fmla="*/ 21 h 25"/>
                    <a:gd name="T28" fmla="*/ 54 w 104"/>
                    <a:gd name="T29" fmla="*/ 16 h 25"/>
                    <a:gd name="T30" fmla="*/ 70 w 104"/>
                    <a:gd name="T31" fmla="*/ 21 h 25"/>
                    <a:gd name="T32" fmla="*/ 84 w 104"/>
                    <a:gd name="T33" fmla="*/ 23 h 25"/>
                    <a:gd name="T34" fmla="*/ 101 w 104"/>
                    <a:gd name="T35" fmla="*/ 15 h 25"/>
                    <a:gd name="T36" fmla="*/ 104 w 104"/>
                    <a:gd name="T37" fmla="*/ 15 h 25"/>
                    <a:gd name="T38" fmla="*/ 104 w 104"/>
                    <a:gd name="T3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25">
                      <a:moveTo>
                        <a:pt x="104" y="4"/>
                      </a:moveTo>
                      <a:cubicBezTo>
                        <a:pt x="102" y="6"/>
                        <a:pt x="98" y="7"/>
                        <a:pt x="94" y="7"/>
                      </a:cubicBezTo>
                      <a:cubicBezTo>
                        <a:pt x="89" y="7"/>
                        <a:pt x="84" y="5"/>
                        <a:pt x="80" y="0"/>
                      </a:cubicBezTo>
                      <a:cubicBezTo>
                        <a:pt x="77" y="5"/>
                        <a:pt x="72" y="7"/>
                        <a:pt x="66" y="7"/>
                      </a:cubicBezTo>
                      <a:cubicBezTo>
                        <a:pt x="61" y="7"/>
                        <a:pt x="55" y="5"/>
                        <a:pt x="52" y="0"/>
                      </a:cubicBezTo>
                      <a:cubicBezTo>
                        <a:pt x="49" y="5"/>
                        <a:pt x="44" y="7"/>
                        <a:pt x="38" y="7"/>
                      </a:cubicBezTo>
                      <a:cubicBezTo>
                        <a:pt x="32" y="7"/>
                        <a:pt x="27" y="5"/>
                        <a:pt x="24" y="0"/>
                      </a:cubicBezTo>
                      <a:cubicBezTo>
                        <a:pt x="21" y="5"/>
                        <a:pt x="16" y="7"/>
                        <a:pt x="10" y="7"/>
                      </a:cubicBezTo>
                      <a:cubicBezTo>
                        <a:pt x="6" y="7"/>
                        <a:pt x="3" y="6"/>
                        <a:pt x="0" y="4"/>
                      </a:cubicBezTo>
                      <a:cubicBezTo>
                        <a:pt x="0" y="18"/>
                        <a:pt x="0" y="18"/>
                        <a:pt x="0" y="18"/>
                      </a:cubicBezTo>
                      <a:cubicBezTo>
                        <a:pt x="2" y="17"/>
                        <a:pt x="4" y="17"/>
                        <a:pt x="7" y="16"/>
                      </a:cubicBezTo>
                      <a:cubicBezTo>
                        <a:pt x="13" y="16"/>
                        <a:pt x="18" y="17"/>
                        <a:pt x="24" y="20"/>
                      </a:cubicBezTo>
                      <a:cubicBezTo>
                        <a:pt x="26" y="21"/>
                        <a:pt x="29" y="23"/>
                        <a:pt x="32" y="23"/>
                      </a:cubicBezTo>
                      <a:cubicBezTo>
                        <a:pt x="34" y="23"/>
                        <a:pt x="37" y="22"/>
                        <a:pt x="39" y="21"/>
                      </a:cubicBezTo>
                      <a:cubicBezTo>
                        <a:pt x="44" y="18"/>
                        <a:pt x="49" y="16"/>
                        <a:pt x="54" y="16"/>
                      </a:cubicBezTo>
                      <a:cubicBezTo>
                        <a:pt x="60" y="16"/>
                        <a:pt x="65" y="18"/>
                        <a:pt x="70" y="21"/>
                      </a:cubicBezTo>
                      <a:cubicBezTo>
                        <a:pt x="74" y="23"/>
                        <a:pt x="79" y="25"/>
                        <a:pt x="84" y="23"/>
                      </a:cubicBezTo>
                      <a:cubicBezTo>
                        <a:pt x="89" y="20"/>
                        <a:pt x="94" y="16"/>
                        <a:pt x="101" y="15"/>
                      </a:cubicBezTo>
                      <a:cubicBezTo>
                        <a:pt x="102" y="15"/>
                        <a:pt x="103" y="15"/>
                        <a:pt x="104" y="15"/>
                      </a:cubicBezTo>
                      <a:lnTo>
                        <a:pt x="10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8" name="Freeform 329"/>
                <p:cNvSpPr/>
                <p:nvPr/>
              </p:nvSpPr>
              <p:spPr bwMode="auto">
                <a:xfrm>
                  <a:off x="57150" y="2732088"/>
                  <a:ext cx="390525" cy="63500"/>
                </a:xfrm>
                <a:custGeom>
                  <a:avLst/>
                  <a:gdLst>
                    <a:gd name="T0" fmla="*/ 95 w 104"/>
                    <a:gd name="T1" fmla="*/ 3 h 17"/>
                    <a:gd name="T2" fmla="*/ 80 w 104"/>
                    <a:gd name="T3" fmla="*/ 9 h 17"/>
                    <a:gd name="T4" fmla="*/ 66 w 104"/>
                    <a:gd name="T5" fmla="*/ 6 h 17"/>
                    <a:gd name="T6" fmla="*/ 54 w 104"/>
                    <a:gd name="T7" fmla="*/ 1 h 17"/>
                    <a:gd name="T8" fmla="*/ 40 w 104"/>
                    <a:gd name="T9" fmla="*/ 7 h 17"/>
                    <a:gd name="T10" fmla="*/ 25 w 104"/>
                    <a:gd name="T11" fmla="*/ 7 h 17"/>
                    <a:gd name="T12" fmla="*/ 11 w 104"/>
                    <a:gd name="T13" fmla="*/ 2 h 17"/>
                    <a:gd name="T14" fmla="*/ 0 w 104"/>
                    <a:gd name="T15" fmla="*/ 7 h 17"/>
                    <a:gd name="T16" fmla="*/ 0 w 104"/>
                    <a:gd name="T17" fmla="*/ 17 h 17"/>
                    <a:gd name="T18" fmla="*/ 104 w 104"/>
                    <a:gd name="T19" fmla="*/ 17 h 17"/>
                    <a:gd name="T20" fmla="*/ 104 w 104"/>
                    <a:gd name="T21" fmla="*/ 0 h 17"/>
                    <a:gd name="T22" fmla="*/ 95 w 104"/>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7">
                      <a:moveTo>
                        <a:pt x="95" y="3"/>
                      </a:moveTo>
                      <a:cubicBezTo>
                        <a:pt x="90" y="6"/>
                        <a:pt x="86" y="9"/>
                        <a:pt x="80" y="9"/>
                      </a:cubicBezTo>
                      <a:cubicBezTo>
                        <a:pt x="75" y="10"/>
                        <a:pt x="70" y="8"/>
                        <a:pt x="66" y="6"/>
                      </a:cubicBezTo>
                      <a:cubicBezTo>
                        <a:pt x="62" y="4"/>
                        <a:pt x="58" y="1"/>
                        <a:pt x="54" y="1"/>
                      </a:cubicBezTo>
                      <a:cubicBezTo>
                        <a:pt x="49" y="2"/>
                        <a:pt x="44" y="5"/>
                        <a:pt x="40" y="7"/>
                      </a:cubicBezTo>
                      <a:cubicBezTo>
                        <a:pt x="35" y="8"/>
                        <a:pt x="30" y="9"/>
                        <a:pt x="25" y="7"/>
                      </a:cubicBezTo>
                      <a:cubicBezTo>
                        <a:pt x="20" y="5"/>
                        <a:pt x="16" y="2"/>
                        <a:pt x="11" y="2"/>
                      </a:cubicBezTo>
                      <a:cubicBezTo>
                        <a:pt x="6" y="2"/>
                        <a:pt x="3" y="3"/>
                        <a:pt x="0" y="7"/>
                      </a:cubicBezTo>
                      <a:cubicBezTo>
                        <a:pt x="0" y="17"/>
                        <a:pt x="0" y="17"/>
                        <a:pt x="0" y="17"/>
                      </a:cubicBezTo>
                      <a:cubicBezTo>
                        <a:pt x="104" y="17"/>
                        <a:pt x="104" y="17"/>
                        <a:pt x="104" y="17"/>
                      </a:cubicBezTo>
                      <a:cubicBezTo>
                        <a:pt x="104" y="0"/>
                        <a:pt x="104" y="0"/>
                        <a:pt x="104" y="0"/>
                      </a:cubicBezTo>
                      <a:cubicBezTo>
                        <a:pt x="101" y="0"/>
                        <a:pt x="98" y="2"/>
                        <a:pt x="9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09" name="Freeform 330"/>
                <p:cNvSpPr/>
                <p:nvPr/>
              </p:nvSpPr>
              <p:spPr bwMode="auto">
                <a:xfrm>
                  <a:off x="42862" y="2465388"/>
                  <a:ext cx="420688" cy="187325"/>
                </a:xfrm>
                <a:custGeom>
                  <a:avLst/>
                  <a:gdLst>
                    <a:gd name="T0" fmla="*/ 109 w 112"/>
                    <a:gd name="T1" fmla="*/ 45 h 50"/>
                    <a:gd name="T2" fmla="*/ 109 w 112"/>
                    <a:gd name="T3" fmla="*/ 45 h 50"/>
                    <a:gd name="T4" fmla="*/ 112 w 112"/>
                    <a:gd name="T5" fmla="*/ 36 h 50"/>
                    <a:gd name="T6" fmla="*/ 112 w 112"/>
                    <a:gd name="T7" fmla="*/ 12 h 50"/>
                    <a:gd name="T8" fmla="*/ 62 w 112"/>
                    <a:gd name="T9" fmla="*/ 12 h 50"/>
                    <a:gd name="T10" fmla="*/ 62 w 112"/>
                    <a:gd name="T11" fmla="*/ 11 h 50"/>
                    <a:gd name="T12" fmla="*/ 62 w 112"/>
                    <a:gd name="T13" fmla="*/ 9 h 50"/>
                    <a:gd name="T14" fmla="*/ 62 w 112"/>
                    <a:gd name="T15" fmla="*/ 0 h 50"/>
                    <a:gd name="T16" fmla="*/ 56 w 112"/>
                    <a:gd name="T17" fmla="*/ 1 h 50"/>
                    <a:gd name="T18" fmla="*/ 51 w 112"/>
                    <a:gd name="T19" fmla="*/ 0 h 50"/>
                    <a:gd name="T20" fmla="*/ 51 w 112"/>
                    <a:gd name="T21" fmla="*/ 9 h 50"/>
                    <a:gd name="T22" fmla="*/ 51 w 112"/>
                    <a:gd name="T23" fmla="*/ 11 h 50"/>
                    <a:gd name="T24" fmla="*/ 51 w 112"/>
                    <a:gd name="T25" fmla="*/ 12 h 50"/>
                    <a:gd name="T26" fmla="*/ 0 w 112"/>
                    <a:gd name="T27" fmla="*/ 12 h 50"/>
                    <a:gd name="T28" fmla="*/ 0 w 112"/>
                    <a:gd name="T29" fmla="*/ 36 h 50"/>
                    <a:gd name="T30" fmla="*/ 3 w 112"/>
                    <a:gd name="T31" fmla="*/ 45 h 50"/>
                    <a:gd name="T32" fmla="*/ 4 w 112"/>
                    <a:gd name="T33" fmla="*/ 45 h 50"/>
                    <a:gd name="T34" fmla="*/ 4 w 112"/>
                    <a:gd name="T35" fmla="*/ 46 h 50"/>
                    <a:gd name="T36" fmla="*/ 14 w 112"/>
                    <a:gd name="T37" fmla="*/ 50 h 50"/>
                    <a:gd name="T38" fmla="*/ 28 w 112"/>
                    <a:gd name="T39" fmla="*/ 36 h 50"/>
                    <a:gd name="T40" fmla="*/ 42 w 112"/>
                    <a:gd name="T41" fmla="*/ 50 h 50"/>
                    <a:gd name="T42" fmla="*/ 56 w 112"/>
                    <a:gd name="T43" fmla="*/ 36 h 50"/>
                    <a:gd name="T44" fmla="*/ 70 w 112"/>
                    <a:gd name="T45" fmla="*/ 50 h 50"/>
                    <a:gd name="T46" fmla="*/ 84 w 112"/>
                    <a:gd name="T47" fmla="*/ 36 h 50"/>
                    <a:gd name="T48" fmla="*/ 98 w 112"/>
                    <a:gd name="T49" fmla="*/ 50 h 50"/>
                    <a:gd name="T50" fmla="*/ 108 w 112"/>
                    <a:gd name="T51" fmla="*/ 46 h 50"/>
                    <a:gd name="T52" fmla="*/ 109 w 112"/>
                    <a:gd name="T53"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50">
                      <a:moveTo>
                        <a:pt x="109" y="45"/>
                      </a:moveTo>
                      <a:cubicBezTo>
                        <a:pt x="109" y="45"/>
                        <a:pt x="109" y="45"/>
                        <a:pt x="109" y="45"/>
                      </a:cubicBezTo>
                      <a:cubicBezTo>
                        <a:pt x="111" y="42"/>
                        <a:pt x="112" y="39"/>
                        <a:pt x="112" y="36"/>
                      </a:cubicBezTo>
                      <a:cubicBezTo>
                        <a:pt x="112" y="12"/>
                        <a:pt x="112" y="12"/>
                        <a:pt x="112" y="12"/>
                      </a:cubicBezTo>
                      <a:cubicBezTo>
                        <a:pt x="62" y="12"/>
                        <a:pt x="62" y="12"/>
                        <a:pt x="62" y="12"/>
                      </a:cubicBezTo>
                      <a:cubicBezTo>
                        <a:pt x="62" y="11"/>
                        <a:pt x="62" y="11"/>
                        <a:pt x="62" y="11"/>
                      </a:cubicBezTo>
                      <a:cubicBezTo>
                        <a:pt x="62" y="9"/>
                        <a:pt x="62" y="9"/>
                        <a:pt x="62" y="9"/>
                      </a:cubicBezTo>
                      <a:cubicBezTo>
                        <a:pt x="62" y="0"/>
                        <a:pt x="62" y="0"/>
                        <a:pt x="62" y="0"/>
                      </a:cubicBezTo>
                      <a:cubicBezTo>
                        <a:pt x="60" y="1"/>
                        <a:pt x="58" y="1"/>
                        <a:pt x="56" y="1"/>
                      </a:cubicBezTo>
                      <a:cubicBezTo>
                        <a:pt x="54" y="1"/>
                        <a:pt x="52" y="1"/>
                        <a:pt x="51" y="0"/>
                      </a:cubicBezTo>
                      <a:cubicBezTo>
                        <a:pt x="51" y="9"/>
                        <a:pt x="51" y="9"/>
                        <a:pt x="51" y="9"/>
                      </a:cubicBezTo>
                      <a:cubicBezTo>
                        <a:pt x="51" y="11"/>
                        <a:pt x="51" y="11"/>
                        <a:pt x="51" y="11"/>
                      </a:cubicBezTo>
                      <a:cubicBezTo>
                        <a:pt x="51" y="12"/>
                        <a:pt x="51" y="12"/>
                        <a:pt x="51" y="12"/>
                      </a:cubicBezTo>
                      <a:cubicBezTo>
                        <a:pt x="0" y="12"/>
                        <a:pt x="0" y="12"/>
                        <a:pt x="0" y="12"/>
                      </a:cubicBezTo>
                      <a:cubicBezTo>
                        <a:pt x="0" y="36"/>
                        <a:pt x="0" y="36"/>
                        <a:pt x="0" y="36"/>
                      </a:cubicBezTo>
                      <a:cubicBezTo>
                        <a:pt x="0" y="39"/>
                        <a:pt x="1" y="42"/>
                        <a:pt x="3" y="45"/>
                      </a:cubicBezTo>
                      <a:cubicBezTo>
                        <a:pt x="3" y="45"/>
                        <a:pt x="4" y="45"/>
                        <a:pt x="4" y="45"/>
                      </a:cubicBezTo>
                      <a:cubicBezTo>
                        <a:pt x="4" y="45"/>
                        <a:pt x="4" y="46"/>
                        <a:pt x="4" y="46"/>
                      </a:cubicBezTo>
                      <a:cubicBezTo>
                        <a:pt x="7" y="48"/>
                        <a:pt x="10" y="50"/>
                        <a:pt x="14" y="50"/>
                      </a:cubicBezTo>
                      <a:cubicBezTo>
                        <a:pt x="22" y="50"/>
                        <a:pt x="28" y="44"/>
                        <a:pt x="28" y="36"/>
                      </a:cubicBezTo>
                      <a:cubicBezTo>
                        <a:pt x="28" y="44"/>
                        <a:pt x="34" y="50"/>
                        <a:pt x="42" y="50"/>
                      </a:cubicBezTo>
                      <a:cubicBezTo>
                        <a:pt x="50" y="50"/>
                        <a:pt x="56" y="44"/>
                        <a:pt x="56" y="36"/>
                      </a:cubicBezTo>
                      <a:cubicBezTo>
                        <a:pt x="56" y="44"/>
                        <a:pt x="63" y="50"/>
                        <a:pt x="70" y="50"/>
                      </a:cubicBezTo>
                      <a:cubicBezTo>
                        <a:pt x="78" y="50"/>
                        <a:pt x="84" y="44"/>
                        <a:pt x="84" y="36"/>
                      </a:cubicBezTo>
                      <a:cubicBezTo>
                        <a:pt x="84" y="44"/>
                        <a:pt x="91" y="50"/>
                        <a:pt x="98" y="50"/>
                      </a:cubicBezTo>
                      <a:cubicBezTo>
                        <a:pt x="102" y="50"/>
                        <a:pt x="106" y="48"/>
                        <a:pt x="108" y="46"/>
                      </a:cubicBezTo>
                      <a:cubicBezTo>
                        <a:pt x="109" y="46"/>
                        <a:pt x="109" y="45"/>
                        <a:pt x="10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0" name="Freeform 331"/>
                <p:cNvSpPr/>
                <p:nvPr/>
              </p:nvSpPr>
              <p:spPr bwMode="auto">
                <a:xfrm>
                  <a:off x="15875" y="2806700"/>
                  <a:ext cx="473075" cy="57150"/>
                </a:xfrm>
                <a:custGeom>
                  <a:avLst/>
                  <a:gdLst>
                    <a:gd name="T0" fmla="*/ 63 w 126"/>
                    <a:gd name="T1" fmla="*/ 15 h 15"/>
                    <a:gd name="T2" fmla="*/ 126 w 126"/>
                    <a:gd name="T3" fmla="*/ 0 h 15"/>
                    <a:gd name="T4" fmla="*/ 116 w 126"/>
                    <a:gd name="T5" fmla="*/ 0 h 15"/>
                    <a:gd name="T6" fmla="*/ 116 w 126"/>
                    <a:gd name="T7" fmla="*/ 0 h 15"/>
                    <a:gd name="T8" fmla="*/ 115 w 126"/>
                    <a:gd name="T9" fmla="*/ 0 h 15"/>
                    <a:gd name="T10" fmla="*/ 11 w 126"/>
                    <a:gd name="T11" fmla="*/ 0 h 15"/>
                    <a:gd name="T12" fmla="*/ 11 w 126"/>
                    <a:gd name="T13" fmla="*/ 0 h 15"/>
                    <a:gd name="T14" fmla="*/ 10 w 126"/>
                    <a:gd name="T15" fmla="*/ 0 h 15"/>
                    <a:gd name="T16" fmla="*/ 0 w 126"/>
                    <a:gd name="T17" fmla="*/ 0 h 15"/>
                    <a:gd name="T18" fmla="*/ 63 w 12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5">
                      <a:moveTo>
                        <a:pt x="63" y="15"/>
                      </a:moveTo>
                      <a:cubicBezTo>
                        <a:pt x="98" y="15"/>
                        <a:pt x="126" y="8"/>
                        <a:pt x="126" y="0"/>
                      </a:cubicBezTo>
                      <a:cubicBezTo>
                        <a:pt x="116" y="0"/>
                        <a:pt x="116" y="0"/>
                        <a:pt x="116" y="0"/>
                      </a:cubicBezTo>
                      <a:cubicBezTo>
                        <a:pt x="116" y="0"/>
                        <a:pt x="116" y="0"/>
                        <a:pt x="116" y="0"/>
                      </a:cubicBezTo>
                      <a:cubicBezTo>
                        <a:pt x="115" y="0"/>
                        <a:pt x="115" y="0"/>
                        <a:pt x="115" y="0"/>
                      </a:cubicBezTo>
                      <a:cubicBezTo>
                        <a:pt x="11" y="0"/>
                        <a:pt x="11" y="0"/>
                        <a:pt x="11" y="0"/>
                      </a:cubicBezTo>
                      <a:cubicBezTo>
                        <a:pt x="11" y="0"/>
                        <a:pt x="11" y="0"/>
                        <a:pt x="11" y="0"/>
                      </a:cubicBezTo>
                      <a:cubicBezTo>
                        <a:pt x="10" y="0"/>
                        <a:pt x="10" y="0"/>
                        <a:pt x="10" y="0"/>
                      </a:cubicBezTo>
                      <a:cubicBezTo>
                        <a:pt x="0" y="0"/>
                        <a:pt x="0" y="0"/>
                        <a:pt x="0" y="0"/>
                      </a:cubicBezTo>
                      <a:cubicBezTo>
                        <a:pt x="0" y="8"/>
                        <a:pt x="29" y="15"/>
                        <a:pt x="6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1" name="Freeform 332"/>
                <p:cNvSpPr/>
                <p:nvPr/>
              </p:nvSpPr>
              <p:spPr bwMode="auto">
                <a:xfrm>
                  <a:off x="222250" y="2360613"/>
                  <a:ext cx="60325" cy="96838"/>
                </a:xfrm>
                <a:custGeom>
                  <a:avLst/>
                  <a:gdLst>
                    <a:gd name="T0" fmla="*/ 5 w 16"/>
                    <a:gd name="T1" fmla="*/ 25 h 26"/>
                    <a:gd name="T2" fmla="*/ 8 w 16"/>
                    <a:gd name="T3" fmla="*/ 26 h 26"/>
                    <a:gd name="T4" fmla="*/ 12 w 16"/>
                    <a:gd name="T5" fmla="*/ 25 h 26"/>
                    <a:gd name="T6" fmla="*/ 16 w 16"/>
                    <a:gd name="T7" fmla="*/ 17 h 26"/>
                    <a:gd name="T8" fmla="*/ 8 w 16"/>
                    <a:gd name="T9" fmla="*/ 0 h 26"/>
                    <a:gd name="T10" fmla="*/ 8 w 16"/>
                    <a:gd name="T11" fmla="*/ 0 h 26"/>
                    <a:gd name="T12" fmla="*/ 0 w 16"/>
                    <a:gd name="T13" fmla="*/ 17 h 26"/>
                    <a:gd name="T14" fmla="*/ 5 w 16"/>
                    <a:gd name="T15" fmla="*/ 2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6">
                      <a:moveTo>
                        <a:pt x="5" y="25"/>
                      </a:moveTo>
                      <a:cubicBezTo>
                        <a:pt x="6" y="25"/>
                        <a:pt x="7" y="26"/>
                        <a:pt x="8" y="26"/>
                      </a:cubicBezTo>
                      <a:cubicBezTo>
                        <a:pt x="10" y="26"/>
                        <a:pt x="11" y="25"/>
                        <a:pt x="12" y="25"/>
                      </a:cubicBezTo>
                      <a:cubicBezTo>
                        <a:pt x="14" y="23"/>
                        <a:pt x="16" y="20"/>
                        <a:pt x="16" y="17"/>
                      </a:cubicBezTo>
                      <a:cubicBezTo>
                        <a:pt x="16" y="14"/>
                        <a:pt x="12" y="0"/>
                        <a:pt x="8" y="0"/>
                      </a:cubicBezTo>
                      <a:cubicBezTo>
                        <a:pt x="8" y="0"/>
                        <a:pt x="8" y="0"/>
                        <a:pt x="8" y="0"/>
                      </a:cubicBezTo>
                      <a:cubicBezTo>
                        <a:pt x="4" y="0"/>
                        <a:pt x="0" y="14"/>
                        <a:pt x="0" y="17"/>
                      </a:cubicBezTo>
                      <a:cubicBezTo>
                        <a:pt x="0" y="20"/>
                        <a:pt x="2" y="23"/>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2" name="Freeform 333"/>
                <p:cNvSpPr/>
                <p:nvPr/>
              </p:nvSpPr>
              <p:spPr bwMode="auto">
                <a:xfrm>
                  <a:off x="1314450" y="1609725"/>
                  <a:ext cx="323850" cy="322263"/>
                </a:xfrm>
                <a:custGeom>
                  <a:avLst/>
                  <a:gdLst>
                    <a:gd name="T0" fmla="*/ 41 w 86"/>
                    <a:gd name="T1" fmla="*/ 86 h 86"/>
                    <a:gd name="T2" fmla="*/ 43 w 86"/>
                    <a:gd name="T3" fmla="*/ 86 h 86"/>
                    <a:gd name="T4" fmla="*/ 86 w 86"/>
                    <a:gd name="T5" fmla="*/ 43 h 86"/>
                    <a:gd name="T6" fmla="*/ 43 w 86"/>
                    <a:gd name="T7" fmla="*/ 0 h 86"/>
                    <a:gd name="T8" fmla="*/ 0 w 86"/>
                    <a:gd name="T9" fmla="*/ 42 h 86"/>
                    <a:gd name="T10" fmla="*/ 24 w 86"/>
                    <a:gd name="T11" fmla="*/ 57 h 86"/>
                    <a:gd name="T12" fmla="*/ 41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41" y="86"/>
                      </a:moveTo>
                      <a:cubicBezTo>
                        <a:pt x="42" y="86"/>
                        <a:pt x="43" y="86"/>
                        <a:pt x="43" y="86"/>
                      </a:cubicBezTo>
                      <a:cubicBezTo>
                        <a:pt x="67" y="86"/>
                        <a:pt x="86" y="67"/>
                        <a:pt x="86" y="43"/>
                      </a:cubicBezTo>
                      <a:cubicBezTo>
                        <a:pt x="86" y="19"/>
                        <a:pt x="67" y="0"/>
                        <a:pt x="43" y="0"/>
                      </a:cubicBezTo>
                      <a:cubicBezTo>
                        <a:pt x="20" y="0"/>
                        <a:pt x="1" y="19"/>
                        <a:pt x="0" y="42"/>
                      </a:cubicBezTo>
                      <a:cubicBezTo>
                        <a:pt x="9" y="45"/>
                        <a:pt x="17" y="50"/>
                        <a:pt x="24" y="57"/>
                      </a:cubicBezTo>
                      <a:cubicBezTo>
                        <a:pt x="32" y="65"/>
                        <a:pt x="38" y="75"/>
                        <a:pt x="41"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3" name="Freeform 334"/>
                <p:cNvSpPr/>
                <p:nvPr/>
              </p:nvSpPr>
              <p:spPr bwMode="auto">
                <a:xfrm>
                  <a:off x="1431925" y="1514475"/>
                  <a:ext cx="88900" cy="71438"/>
                </a:xfrm>
                <a:custGeom>
                  <a:avLst/>
                  <a:gdLst>
                    <a:gd name="T0" fmla="*/ 56 w 56"/>
                    <a:gd name="T1" fmla="*/ 45 h 45"/>
                    <a:gd name="T2" fmla="*/ 28 w 56"/>
                    <a:gd name="T3" fmla="*/ 0 h 45"/>
                    <a:gd name="T4" fmla="*/ 0 w 56"/>
                    <a:gd name="T5" fmla="*/ 45 h 45"/>
                    <a:gd name="T6" fmla="*/ 56 w 56"/>
                    <a:gd name="T7" fmla="*/ 45 h 45"/>
                  </a:gdLst>
                  <a:ahLst/>
                  <a:cxnLst>
                    <a:cxn ang="0">
                      <a:pos x="T0" y="T1"/>
                    </a:cxn>
                    <a:cxn ang="0">
                      <a:pos x="T2" y="T3"/>
                    </a:cxn>
                    <a:cxn ang="0">
                      <a:pos x="T4" y="T5"/>
                    </a:cxn>
                    <a:cxn ang="0">
                      <a:pos x="T6" y="T7"/>
                    </a:cxn>
                  </a:cxnLst>
                  <a:rect l="0" t="0" r="r" b="b"/>
                  <a:pathLst>
                    <a:path w="56" h="45">
                      <a:moveTo>
                        <a:pt x="56" y="45"/>
                      </a:moveTo>
                      <a:lnTo>
                        <a:pt x="28" y="0"/>
                      </a:lnTo>
                      <a:lnTo>
                        <a:pt x="0" y="45"/>
                      </a:lnTo>
                      <a:lnTo>
                        <a:pt x="5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4" name="Freeform 335"/>
                <p:cNvSpPr/>
                <p:nvPr/>
              </p:nvSpPr>
              <p:spPr bwMode="auto">
                <a:xfrm>
                  <a:off x="1660525" y="1725613"/>
                  <a:ext cx="71438" cy="90488"/>
                </a:xfrm>
                <a:custGeom>
                  <a:avLst/>
                  <a:gdLst>
                    <a:gd name="T0" fmla="*/ 0 w 45"/>
                    <a:gd name="T1" fmla="*/ 57 h 57"/>
                    <a:gd name="T2" fmla="*/ 45 w 45"/>
                    <a:gd name="T3" fmla="*/ 28 h 57"/>
                    <a:gd name="T4" fmla="*/ 0 w 45"/>
                    <a:gd name="T5" fmla="*/ 0 h 57"/>
                    <a:gd name="T6" fmla="*/ 0 w 45"/>
                    <a:gd name="T7" fmla="*/ 57 h 57"/>
                  </a:gdLst>
                  <a:ahLst/>
                  <a:cxnLst>
                    <a:cxn ang="0">
                      <a:pos x="T0" y="T1"/>
                    </a:cxn>
                    <a:cxn ang="0">
                      <a:pos x="T2" y="T3"/>
                    </a:cxn>
                    <a:cxn ang="0">
                      <a:pos x="T4" y="T5"/>
                    </a:cxn>
                    <a:cxn ang="0">
                      <a:pos x="T6" y="T7"/>
                    </a:cxn>
                  </a:cxnLst>
                  <a:rect l="0" t="0" r="r" b="b"/>
                  <a:pathLst>
                    <a:path w="45" h="57">
                      <a:moveTo>
                        <a:pt x="0" y="57"/>
                      </a:moveTo>
                      <a:lnTo>
                        <a:pt x="45" y="28"/>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5" name="Freeform 336"/>
                <p:cNvSpPr/>
                <p:nvPr/>
              </p:nvSpPr>
              <p:spPr bwMode="auto">
                <a:xfrm>
                  <a:off x="1250950" y="1725613"/>
                  <a:ext cx="44450" cy="33338"/>
                </a:xfrm>
                <a:custGeom>
                  <a:avLst/>
                  <a:gdLst>
                    <a:gd name="T0" fmla="*/ 12 w 12"/>
                    <a:gd name="T1" fmla="*/ 0 h 9"/>
                    <a:gd name="T2" fmla="*/ 0 w 12"/>
                    <a:gd name="T3" fmla="*/ 7 h 9"/>
                    <a:gd name="T4" fmla="*/ 12 w 12"/>
                    <a:gd name="T5" fmla="*/ 9 h 9"/>
                    <a:gd name="T6" fmla="*/ 12 w 12"/>
                    <a:gd name="T7" fmla="*/ 0 h 9"/>
                  </a:gdLst>
                  <a:ahLst/>
                  <a:cxnLst>
                    <a:cxn ang="0">
                      <a:pos x="T0" y="T1"/>
                    </a:cxn>
                    <a:cxn ang="0">
                      <a:pos x="T2" y="T3"/>
                    </a:cxn>
                    <a:cxn ang="0">
                      <a:pos x="T4" y="T5"/>
                    </a:cxn>
                    <a:cxn ang="0">
                      <a:pos x="T6" y="T7"/>
                    </a:cxn>
                  </a:cxnLst>
                  <a:rect l="0" t="0" r="r" b="b"/>
                  <a:pathLst>
                    <a:path w="12" h="9">
                      <a:moveTo>
                        <a:pt x="12" y="0"/>
                      </a:moveTo>
                      <a:cubicBezTo>
                        <a:pt x="0" y="7"/>
                        <a:pt x="0" y="7"/>
                        <a:pt x="0" y="7"/>
                      </a:cubicBezTo>
                      <a:cubicBezTo>
                        <a:pt x="4" y="8"/>
                        <a:pt x="8" y="8"/>
                        <a:pt x="12" y="9"/>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6" name="Freeform 337"/>
                <p:cNvSpPr/>
                <p:nvPr/>
              </p:nvSpPr>
              <p:spPr bwMode="auto">
                <a:xfrm>
                  <a:off x="1573212" y="1590675"/>
                  <a:ext cx="82550" cy="82550"/>
                </a:xfrm>
                <a:custGeom>
                  <a:avLst/>
                  <a:gdLst>
                    <a:gd name="T0" fmla="*/ 0 w 52"/>
                    <a:gd name="T1" fmla="*/ 12 h 52"/>
                    <a:gd name="T2" fmla="*/ 41 w 52"/>
                    <a:gd name="T3" fmla="*/ 52 h 52"/>
                    <a:gd name="T4" fmla="*/ 52 w 52"/>
                    <a:gd name="T5" fmla="*/ 0 h 52"/>
                    <a:gd name="T6" fmla="*/ 0 w 52"/>
                    <a:gd name="T7" fmla="*/ 12 h 52"/>
                  </a:gdLst>
                  <a:ahLst/>
                  <a:cxnLst>
                    <a:cxn ang="0">
                      <a:pos x="T0" y="T1"/>
                    </a:cxn>
                    <a:cxn ang="0">
                      <a:pos x="T2" y="T3"/>
                    </a:cxn>
                    <a:cxn ang="0">
                      <a:pos x="T4" y="T5"/>
                    </a:cxn>
                    <a:cxn ang="0">
                      <a:pos x="T6" y="T7"/>
                    </a:cxn>
                  </a:cxnLst>
                  <a:rect l="0" t="0" r="r" b="b"/>
                  <a:pathLst>
                    <a:path w="52" h="52">
                      <a:moveTo>
                        <a:pt x="0" y="12"/>
                      </a:moveTo>
                      <a:lnTo>
                        <a:pt x="41" y="52"/>
                      </a:lnTo>
                      <a:lnTo>
                        <a:pt x="52" y="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7" name="Freeform 338"/>
                <p:cNvSpPr/>
                <p:nvPr/>
              </p:nvSpPr>
              <p:spPr bwMode="auto">
                <a:xfrm>
                  <a:off x="1573212" y="1868488"/>
                  <a:ext cx="82550" cy="82550"/>
                </a:xfrm>
                <a:custGeom>
                  <a:avLst/>
                  <a:gdLst>
                    <a:gd name="T0" fmla="*/ 41 w 52"/>
                    <a:gd name="T1" fmla="*/ 0 h 52"/>
                    <a:gd name="T2" fmla="*/ 0 w 52"/>
                    <a:gd name="T3" fmla="*/ 40 h 52"/>
                    <a:gd name="T4" fmla="*/ 52 w 52"/>
                    <a:gd name="T5" fmla="*/ 52 h 52"/>
                    <a:gd name="T6" fmla="*/ 41 w 52"/>
                    <a:gd name="T7" fmla="*/ 0 h 52"/>
                  </a:gdLst>
                  <a:ahLst/>
                  <a:cxnLst>
                    <a:cxn ang="0">
                      <a:pos x="T0" y="T1"/>
                    </a:cxn>
                    <a:cxn ang="0">
                      <a:pos x="T2" y="T3"/>
                    </a:cxn>
                    <a:cxn ang="0">
                      <a:pos x="T4" y="T5"/>
                    </a:cxn>
                    <a:cxn ang="0">
                      <a:pos x="T6" y="T7"/>
                    </a:cxn>
                  </a:cxnLst>
                  <a:rect l="0" t="0" r="r" b="b"/>
                  <a:pathLst>
                    <a:path w="52" h="52">
                      <a:moveTo>
                        <a:pt x="41" y="0"/>
                      </a:moveTo>
                      <a:lnTo>
                        <a:pt x="0" y="40"/>
                      </a:lnTo>
                      <a:lnTo>
                        <a:pt x="52" y="52"/>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8" name="Freeform 339"/>
                <p:cNvSpPr/>
                <p:nvPr/>
              </p:nvSpPr>
              <p:spPr bwMode="auto">
                <a:xfrm>
                  <a:off x="1295400" y="1590675"/>
                  <a:ext cx="82550" cy="82550"/>
                </a:xfrm>
                <a:custGeom>
                  <a:avLst/>
                  <a:gdLst>
                    <a:gd name="T0" fmla="*/ 12 w 52"/>
                    <a:gd name="T1" fmla="*/ 52 h 52"/>
                    <a:gd name="T2" fmla="*/ 52 w 52"/>
                    <a:gd name="T3" fmla="*/ 12 h 52"/>
                    <a:gd name="T4" fmla="*/ 0 w 52"/>
                    <a:gd name="T5" fmla="*/ 0 h 52"/>
                    <a:gd name="T6" fmla="*/ 12 w 52"/>
                    <a:gd name="T7" fmla="*/ 52 h 52"/>
                  </a:gdLst>
                  <a:ahLst/>
                  <a:cxnLst>
                    <a:cxn ang="0">
                      <a:pos x="T0" y="T1"/>
                    </a:cxn>
                    <a:cxn ang="0">
                      <a:pos x="T2" y="T3"/>
                    </a:cxn>
                    <a:cxn ang="0">
                      <a:pos x="T4" y="T5"/>
                    </a:cxn>
                    <a:cxn ang="0">
                      <a:pos x="T6" y="T7"/>
                    </a:cxn>
                  </a:cxnLst>
                  <a:rect l="0" t="0" r="r" b="b"/>
                  <a:pathLst>
                    <a:path w="52" h="52">
                      <a:moveTo>
                        <a:pt x="12" y="52"/>
                      </a:moveTo>
                      <a:lnTo>
                        <a:pt x="52" y="12"/>
                      </a:lnTo>
                      <a:lnTo>
                        <a:pt x="0" y="0"/>
                      </a:lnTo>
                      <a:lnTo>
                        <a:pt x="1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19" name="Freeform 340"/>
                <p:cNvSpPr/>
                <p:nvPr/>
              </p:nvSpPr>
              <p:spPr bwMode="auto">
                <a:xfrm>
                  <a:off x="954087" y="1774825"/>
                  <a:ext cx="709613" cy="434975"/>
                </a:xfrm>
                <a:custGeom>
                  <a:avLst/>
                  <a:gdLst>
                    <a:gd name="T0" fmla="*/ 155 w 189"/>
                    <a:gd name="T1" fmla="*/ 49 h 116"/>
                    <a:gd name="T2" fmla="*/ 150 w 189"/>
                    <a:gd name="T3" fmla="*/ 49 h 116"/>
                    <a:gd name="T4" fmla="*/ 134 w 189"/>
                    <a:gd name="T5" fmla="*/ 57 h 116"/>
                    <a:gd name="T6" fmla="*/ 133 w 189"/>
                    <a:gd name="T7" fmla="*/ 48 h 116"/>
                    <a:gd name="T8" fmla="*/ 131 w 189"/>
                    <a:gd name="T9" fmla="*/ 41 h 116"/>
                    <a:gd name="T10" fmla="*/ 96 w 189"/>
                    <a:gd name="T11" fmla="*/ 4 h 116"/>
                    <a:gd name="T12" fmla="*/ 91 w 189"/>
                    <a:gd name="T13" fmla="*/ 2 h 116"/>
                    <a:gd name="T14" fmla="*/ 76 w 189"/>
                    <a:gd name="T15" fmla="*/ 0 h 116"/>
                    <a:gd name="T16" fmla="*/ 73 w 189"/>
                    <a:gd name="T17" fmla="*/ 0 h 116"/>
                    <a:gd name="T18" fmla="*/ 17 w 189"/>
                    <a:gd name="T19" fmla="*/ 58 h 116"/>
                    <a:gd name="T20" fmla="*/ 20 w 189"/>
                    <a:gd name="T21" fmla="*/ 75 h 116"/>
                    <a:gd name="T22" fmla="*/ 0 w 189"/>
                    <a:gd name="T23" fmla="*/ 95 h 116"/>
                    <a:gd name="T24" fmla="*/ 21 w 189"/>
                    <a:gd name="T25" fmla="*/ 116 h 116"/>
                    <a:gd name="T26" fmla="*/ 76 w 189"/>
                    <a:gd name="T27" fmla="*/ 116 h 116"/>
                    <a:gd name="T28" fmla="*/ 78 w 189"/>
                    <a:gd name="T29" fmla="*/ 116 h 116"/>
                    <a:gd name="T30" fmla="*/ 155 w 189"/>
                    <a:gd name="T31" fmla="*/ 116 h 116"/>
                    <a:gd name="T32" fmla="*/ 189 w 189"/>
                    <a:gd name="T33" fmla="*/ 82 h 116"/>
                    <a:gd name="T34" fmla="*/ 155 w 189"/>
                    <a:gd name="T35" fmla="*/ 4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16">
                      <a:moveTo>
                        <a:pt x="155" y="49"/>
                      </a:moveTo>
                      <a:cubicBezTo>
                        <a:pt x="154" y="49"/>
                        <a:pt x="152" y="49"/>
                        <a:pt x="150" y="49"/>
                      </a:cubicBezTo>
                      <a:cubicBezTo>
                        <a:pt x="144" y="50"/>
                        <a:pt x="138" y="53"/>
                        <a:pt x="134" y="57"/>
                      </a:cubicBezTo>
                      <a:cubicBezTo>
                        <a:pt x="134" y="54"/>
                        <a:pt x="133" y="51"/>
                        <a:pt x="133" y="48"/>
                      </a:cubicBezTo>
                      <a:cubicBezTo>
                        <a:pt x="132" y="45"/>
                        <a:pt x="132" y="43"/>
                        <a:pt x="131" y="41"/>
                      </a:cubicBezTo>
                      <a:cubicBezTo>
                        <a:pt x="126" y="24"/>
                        <a:pt x="113" y="10"/>
                        <a:pt x="96" y="4"/>
                      </a:cubicBezTo>
                      <a:cubicBezTo>
                        <a:pt x="95" y="3"/>
                        <a:pt x="93" y="2"/>
                        <a:pt x="91" y="2"/>
                      </a:cubicBezTo>
                      <a:cubicBezTo>
                        <a:pt x="86" y="1"/>
                        <a:pt x="81" y="0"/>
                        <a:pt x="76" y="0"/>
                      </a:cubicBezTo>
                      <a:cubicBezTo>
                        <a:pt x="75" y="0"/>
                        <a:pt x="74" y="0"/>
                        <a:pt x="73" y="0"/>
                      </a:cubicBezTo>
                      <a:cubicBezTo>
                        <a:pt x="42" y="1"/>
                        <a:pt x="17" y="27"/>
                        <a:pt x="17" y="58"/>
                      </a:cubicBezTo>
                      <a:cubicBezTo>
                        <a:pt x="17" y="64"/>
                        <a:pt x="18" y="70"/>
                        <a:pt x="20" y="75"/>
                      </a:cubicBezTo>
                      <a:cubicBezTo>
                        <a:pt x="9" y="75"/>
                        <a:pt x="0" y="84"/>
                        <a:pt x="0" y="95"/>
                      </a:cubicBezTo>
                      <a:cubicBezTo>
                        <a:pt x="0" y="107"/>
                        <a:pt x="9" y="116"/>
                        <a:pt x="21" y="116"/>
                      </a:cubicBezTo>
                      <a:cubicBezTo>
                        <a:pt x="76" y="116"/>
                        <a:pt x="76" y="116"/>
                        <a:pt x="76" y="116"/>
                      </a:cubicBezTo>
                      <a:cubicBezTo>
                        <a:pt x="78" y="116"/>
                        <a:pt x="78" y="116"/>
                        <a:pt x="78" y="116"/>
                      </a:cubicBezTo>
                      <a:cubicBezTo>
                        <a:pt x="155" y="116"/>
                        <a:pt x="155" y="116"/>
                        <a:pt x="155" y="116"/>
                      </a:cubicBezTo>
                      <a:cubicBezTo>
                        <a:pt x="174" y="116"/>
                        <a:pt x="189" y="101"/>
                        <a:pt x="189" y="82"/>
                      </a:cubicBezTo>
                      <a:cubicBezTo>
                        <a:pt x="189" y="64"/>
                        <a:pt x="174" y="49"/>
                        <a:pt x="155"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0" name="Rectangle 341"/>
                <p:cNvSpPr>
                  <a:spLocks noChangeArrowheads="1"/>
                </p:cNvSpPr>
                <p:nvPr/>
              </p:nvSpPr>
              <p:spPr bwMode="auto">
                <a:xfrm>
                  <a:off x="673100" y="169863"/>
                  <a:ext cx="698500" cy="447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1" name="Freeform 342"/>
                <p:cNvSpPr/>
                <p:nvPr/>
              </p:nvSpPr>
              <p:spPr bwMode="auto">
                <a:xfrm>
                  <a:off x="728662" y="681038"/>
                  <a:ext cx="109538" cy="71438"/>
                </a:xfrm>
                <a:custGeom>
                  <a:avLst/>
                  <a:gdLst>
                    <a:gd name="T0" fmla="*/ 2 w 29"/>
                    <a:gd name="T1" fmla="*/ 18 h 19"/>
                    <a:gd name="T2" fmla="*/ 3 w 29"/>
                    <a:gd name="T3" fmla="*/ 19 h 19"/>
                    <a:gd name="T4" fmla="*/ 26 w 29"/>
                    <a:gd name="T5" fmla="*/ 19 h 19"/>
                    <a:gd name="T6" fmla="*/ 27 w 29"/>
                    <a:gd name="T7" fmla="*/ 18 h 19"/>
                    <a:gd name="T8" fmla="*/ 29 w 29"/>
                    <a:gd name="T9" fmla="*/ 16 h 19"/>
                    <a:gd name="T10" fmla="*/ 29 w 29"/>
                    <a:gd name="T11" fmla="*/ 14 h 19"/>
                    <a:gd name="T12" fmla="*/ 14 w 29"/>
                    <a:gd name="T13" fmla="*/ 0 h 19"/>
                    <a:gd name="T14" fmla="*/ 0 w 29"/>
                    <a:gd name="T15" fmla="*/ 14 h 19"/>
                    <a:gd name="T16" fmla="*/ 0 w 29"/>
                    <a:gd name="T17" fmla="*/ 16 h 19"/>
                    <a:gd name="T18" fmla="*/ 2 w 29"/>
                    <a:gd name="T1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9">
                      <a:moveTo>
                        <a:pt x="2" y="18"/>
                      </a:moveTo>
                      <a:cubicBezTo>
                        <a:pt x="2" y="19"/>
                        <a:pt x="2" y="19"/>
                        <a:pt x="3" y="19"/>
                      </a:cubicBezTo>
                      <a:cubicBezTo>
                        <a:pt x="26" y="19"/>
                        <a:pt x="26" y="19"/>
                        <a:pt x="26" y="19"/>
                      </a:cubicBezTo>
                      <a:cubicBezTo>
                        <a:pt x="27" y="19"/>
                        <a:pt x="27" y="19"/>
                        <a:pt x="27" y="18"/>
                      </a:cubicBezTo>
                      <a:cubicBezTo>
                        <a:pt x="28" y="18"/>
                        <a:pt x="28" y="17"/>
                        <a:pt x="29" y="16"/>
                      </a:cubicBezTo>
                      <a:cubicBezTo>
                        <a:pt x="29" y="16"/>
                        <a:pt x="29" y="15"/>
                        <a:pt x="29" y="14"/>
                      </a:cubicBezTo>
                      <a:cubicBezTo>
                        <a:pt x="29" y="6"/>
                        <a:pt x="23" y="0"/>
                        <a:pt x="14" y="0"/>
                      </a:cubicBezTo>
                      <a:cubicBezTo>
                        <a:pt x="6" y="0"/>
                        <a:pt x="0" y="6"/>
                        <a:pt x="0" y="14"/>
                      </a:cubicBezTo>
                      <a:cubicBezTo>
                        <a:pt x="0" y="15"/>
                        <a:pt x="0" y="16"/>
                        <a:pt x="0" y="16"/>
                      </a:cubicBezTo>
                      <a:cubicBezTo>
                        <a:pt x="0" y="17"/>
                        <a:pt x="1" y="18"/>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2" name="Freeform 343"/>
                <p:cNvSpPr/>
                <p:nvPr/>
              </p:nvSpPr>
              <p:spPr bwMode="auto">
                <a:xfrm>
                  <a:off x="965200" y="681038"/>
                  <a:ext cx="112713" cy="71438"/>
                </a:xfrm>
                <a:custGeom>
                  <a:avLst/>
                  <a:gdLst>
                    <a:gd name="T0" fmla="*/ 2 w 30"/>
                    <a:gd name="T1" fmla="*/ 18 h 19"/>
                    <a:gd name="T2" fmla="*/ 3 w 30"/>
                    <a:gd name="T3" fmla="*/ 19 h 19"/>
                    <a:gd name="T4" fmla="*/ 27 w 30"/>
                    <a:gd name="T5" fmla="*/ 19 h 19"/>
                    <a:gd name="T6" fmla="*/ 27 w 30"/>
                    <a:gd name="T7" fmla="*/ 18 h 19"/>
                    <a:gd name="T8" fmla="*/ 30 w 30"/>
                    <a:gd name="T9" fmla="*/ 16 h 19"/>
                    <a:gd name="T10" fmla="*/ 30 w 30"/>
                    <a:gd name="T11" fmla="*/ 14 h 19"/>
                    <a:gd name="T12" fmla="*/ 15 w 30"/>
                    <a:gd name="T13" fmla="*/ 0 h 19"/>
                    <a:gd name="T14" fmla="*/ 0 w 30"/>
                    <a:gd name="T15" fmla="*/ 14 h 19"/>
                    <a:gd name="T16" fmla="*/ 0 w 30"/>
                    <a:gd name="T17" fmla="*/ 16 h 19"/>
                    <a:gd name="T18" fmla="*/ 2 w 30"/>
                    <a:gd name="T1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9">
                      <a:moveTo>
                        <a:pt x="2" y="18"/>
                      </a:moveTo>
                      <a:cubicBezTo>
                        <a:pt x="2" y="19"/>
                        <a:pt x="3" y="19"/>
                        <a:pt x="3" y="19"/>
                      </a:cubicBezTo>
                      <a:cubicBezTo>
                        <a:pt x="27" y="19"/>
                        <a:pt x="27" y="19"/>
                        <a:pt x="27" y="19"/>
                      </a:cubicBezTo>
                      <a:cubicBezTo>
                        <a:pt x="27" y="19"/>
                        <a:pt x="27" y="19"/>
                        <a:pt x="27" y="18"/>
                      </a:cubicBezTo>
                      <a:cubicBezTo>
                        <a:pt x="28" y="18"/>
                        <a:pt x="29" y="17"/>
                        <a:pt x="30" y="16"/>
                      </a:cubicBezTo>
                      <a:cubicBezTo>
                        <a:pt x="30" y="16"/>
                        <a:pt x="30" y="15"/>
                        <a:pt x="30" y="14"/>
                      </a:cubicBezTo>
                      <a:cubicBezTo>
                        <a:pt x="30" y="6"/>
                        <a:pt x="23" y="0"/>
                        <a:pt x="15" y="0"/>
                      </a:cubicBezTo>
                      <a:cubicBezTo>
                        <a:pt x="7" y="0"/>
                        <a:pt x="0" y="6"/>
                        <a:pt x="0" y="14"/>
                      </a:cubicBezTo>
                      <a:cubicBezTo>
                        <a:pt x="0" y="15"/>
                        <a:pt x="0" y="16"/>
                        <a:pt x="0" y="16"/>
                      </a:cubicBezTo>
                      <a:cubicBezTo>
                        <a:pt x="1" y="17"/>
                        <a:pt x="2" y="18"/>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3" name="Freeform 344"/>
                <p:cNvSpPr/>
                <p:nvPr/>
              </p:nvSpPr>
              <p:spPr bwMode="auto">
                <a:xfrm>
                  <a:off x="1206500" y="681038"/>
                  <a:ext cx="112713" cy="71438"/>
                </a:xfrm>
                <a:custGeom>
                  <a:avLst/>
                  <a:gdLst>
                    <a:gd name="T0" fmla="*/ 2 w 30"/>
                    <a:gd name="T1" fmla="*/ 19 h 19"/>
                    <a:gd name="T2" fmla="*/ 26 w 30"/>
                    <a:gd name="T3" fmla="*/ 19 h 19"/>
                    <a:gd name="T4" fmla="*/ 27 w 30"/>
                    <a:gd name="T5" fmla="*/ 18 h 19"/>
                    <a:gd name="T6" fmla="*/ 30 w 30"/>
                    <a:gd name="T7" fmla="*/ 16 h 19"/>
                    <a:gd name="T8" fmla="*/ 30 w 30"/>
                    <a:gd name="T9" fmla="*/ 14 h 19"/>
                    <a:gd name="T10" fmla="*/ 15 w 30"/>
                    <a:gd name="T11" fmla="*/ 0 h 19"/>
                    <a:gd name="T12" fmla="*/ 0 w 30"/>
                    <a:gd name="T13" fmla="*/ 14 h 19"/>
                    <a:gd name="T14" fmla="*/ 1 w 30"/>
                    <a:gd name="T15" fmla="*/ 17 h 19"/>
                    <a:gd name="T16" fmla="*/ 2 w 30"/>
                    <a:gd name="T17" fmla="*/ 18 h 19"/>
                    <a:gd name="T18" fmla="*/ 2 w 30"/>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9">
                      <a:moveTo>
                        <a:pt x="2" y="19"/>
                      </a:moveTo>
                      <a:cubicBezTo>
                        <a:pt x="26" y="19"/>
                        <a:pt x="26" y="19"/>
                        <a:pt x="26" y="19"/>
                      </a:cubicBezTo>
                      <a:cubicBezTo>
                        <a:pt x="26" y="19"/>
                        <a:pt x="27" y="19"/>
                        <a:pt x="27" y="18"/>
                      </a:cubicBezTo>
                      <a:cubicBezTo>
                        <a:pt x="28" y="17"/>
                        <a:pt x="29" y="16"/>
                        <a:pt x="30" y="16"/>
                      </a:cubicBezTo>
                      <a:cubicBezTo>
                        <a:pt x="30" y="15"/>
                        <a:pt x="30" y="15"/>
                        <a:pt x="30" y="14"/>
                      </a:cubicBezTo>
                      <a:cubicBezTo>
                        <a:pt x="30" y="6"/>
                        <a:pt x="23" y="0"/>
                        <a:pt x="15" y="0"/>
                      </a:cubicBezTo>
                      <a:cubicBezTo>
                        <a:pt x="7" y="0"/>
                        <a:pt x="0" y="6"/>
                        <a:pt x="0" y="14"/>
                      </a:cubicBezTo>
                      <a:cubicBezTo>
                        <a:pt x="0" y="15"/>
                        <a:pt x="0" y="16"/>
                        <a:pt x="1" y="17"/>
                      </a:cubicBezTo>
                      <a:cubicBezTo>
                        <a:pt x="1" y="18"/>
                        <a:pt x="1" y="18"/>
                        <a:pt x="2" y="18"/>
                      </a:cubicBezTo>
                      <a:cubicBezTo>
                        <a:pt x="2" y="19"/>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4" name="Freeform 345"/>
                <p:cNvSpPr/>
                <p:nvPr/>
              </p:nvSpPr>
              <p:spPr bwMode="auto">
                <a:xfrm>
                  <a:off x="669925" y="749300"/>
                  <a:ext cx="228600" cy="74613"/>
                </a:xfrm>
                <a:custGeom>
                  <a:avLst/>
                  <a:gdLst>
                    <a:gd name="T0" fmla="*/ 9 w 61"/>
                    <a:gd name="T1" fmla="*/ 0 h 20"/>
                    <a:gd name="T2" fmla="*/ 4 w 61"/>
                    <a:gd name="T3" fmla="*/ 2 h 20"/>
                    <a:gd name="T4" fmla="*/ 3 w 61"/>
                    <a:gd name="T5" fmla="*/ 13 h 20"/>
                    <a:gd name="T6" fmla="*/ 19 w 61"/>
                    <a:gd name="T7" fmla="*/ 20 h 20"/>
                    <a:gd name="T8" fmla="*/ 42 w 61"/>
                    <a:gd name="T9" fmla="*/ 20 h 20"/>
                    <a:gd name="T10" fmla="*/ 58 w 61"/>
                    <a:gd name="T11" fmla="*/ 13 h 20"/>
                    <a:gd name="T12" fmla="*/ 57 w 61"/>
                    <a:gd name="T13" fmla="*/ 2 h 20"/>
                    <a:gd name="T14" fmla="*/ 52 w 61"/>
                    <a:gd name="T15" fmla="*/ 0 h 20"/>
                    <a:gd name="T16" fmla="*/ 46 w 61"/>
                    <a:gd name="T17" fmla="*/ 3 h 20"/>
                    <a:gd name="T18" fmla="*/ 43 w 61"/>
                    <a:gd name="T19" fmla="*/ 5 h 20"/>
                    <a:gd name="T20" fmla="*/ 42 w 61"/>
                    <a:gd name="T21" fmla="*/ 5 h 20"/>
                    <a:gd name="T22" fmla="*/ 19 w 61"/>
                    <a:gd name="T23" fmla="*/ 5 h 20"/>
                    <a:gd name="T24" fmla="*/ 18 w 61"/>
                    <a:gd name="T25" fmla="*/ 5 h 20"/>
                    <a:gd name="T26" fmla="*/ 15 w 61"/>
                    <a:gd name="T27" fmla="*/ 3 h 20"/>
                    <a:gd name="T28" fmla="*/ 9 w 61"/>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20">
                      <a:moveTo>
                        <a:pt x="9" y="0"/>
                      </a:moveTo>
                      <a:cubicBezTo>
                        <a:pt x="7" y="0"/>
                        <a:pt x="5" y="1"/>
                        <a:pt x="4" y="2"/>
                      </a:cubicBezTo>
                      <a:cubicBezTo>
                        <a:pt x="1" y="5"/>
                        <a:pt x="0" y="10"/>
                        <a:pt x="3" y="13"/>
                      </a:cubicBezTo>
                      <a:cubicBezTo>
                        <a:pt x="7" y="18"/>
                        <a:pt x="13" y="20"/>
                        <a:pt x="19" y="20"/>
                      </a:cubicBezTo>
                      <a:cubicBezTo>
                        <a:pt x="42" y="20"/>
                        <a:pt x="42" y="20"/>
                        <a:pt x="42" y="20"/>
                      </a:cubicBezTo>
                      <a:cubicBezTo>
                        <a:pt x="48" y="20"/>
                        <a:pt x="54" y="18"/>
                        <a:pt x="58" y="13"/>
                      </a:cubicBezTo>
                      <a:cubicBezTo>
                        <a:pt x="61" y="10"/>
                        <a:pt x="60" y="5"/>
                        <a:pt x="57" y="2"/>
                      </a:cubicBezTo>
                      <a:cubicBezTo>
                        <a:pt x="56" y="1"/>
                        <a:pt x="54" y="0"/>
                        <a:pt x="52" y="0"/>
                      </a:cubicBezTo>
                      <a:cubicBezTo>
                        <a:pt x="50" y="0"/>
                        <a:pt x="48" y="1"/>
                        <a:pt x="46" y="3"/>
                      </a:cubicBezTo>
                      <a:cubicBezTo>
                        <a:pt x="45" y="4"/>
                        <a:pt x="44" y="5"/>
                        <a:pt x="43" y="5"/>
                      </a:cubicBezTo>
                      <a:cubicBezTo>
                        <a:pt x="43" y="5"/>
                        <a:pt x="42" y="5"/>
                        <a:pt x="42" y="5"/>
                      </a:cubicBezTo>
                      <a:cubicBezTo>
                        <a:pt x="19" y="5"/>
                        <a:pt x="19" y="5"/>
                        <a:pt x="19" y="5"/>
                      </a:cubicBezTo>
                      <a:cubicBezTo>
                        <a:pt x="18" y="5"/>
                        <a:pt x="18" y="5"/>
                        <a:pt x="18" y="5"/>
                      </a:cubicBezTo>
                      <a:cubicBezTo>
                        <a:pt x="17" y="5"/>
                        <a:pt x="16" y="4"/>
                        <a:pt x="15" y="3"/>
                      </a:cubicBezTo>
                      <a:cubicBezTo>
                        <a:pt x="13" y="1"/>
                        <a:pt x="11"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5" name="Freeform 346"/>
                <p:cNvSpPr/>
                <p:nvPr/>
              </p:nvSpPr>
              <p:spPr bwMode="auto">
                <a:xfrm>
                  <a:off x="909637" y="749300"/>
                  <a:ext cx="225425" cy="74613"/>
                </a:xfrm>
                <a:custGeom>
                  <a:avLst/>
                  <a:gdLst>
                    <a:gd name="T0" fmla="*/ 14 w 60"/>
                    <a:gd name="T1" fmla="*/ 2 h 20"/>
                    <a:gd name="T2" fmla="*/ 13 w 60"/>
                    <a:gd name="T3" fmla="*/ 2 h 20"/>
                    <a:gd name="T4" fmla="*/ 13 w 60"/>
                    <a:gd name="T5" fmla="*/ 2 h 20"/>
                    <a:gd name="T6" fmla="*/ 13 w 60"/>
                    <a:gd name="T7" fmla="*/ 2 h 20"/>
                    <a:gd name="T8" fmla="*/ 12 w 60"/>
                    <a:gd name="T9" fmla="*/ 1 h 20"/>
                    <a:gd name="T10" fmla="*/ 12 w 60"/>
                    <a:gd name="T11" fmla="*/ 1 h 20"/>
                    <a:gd name="T12" fmla="*/ 12 w 60"/>
                    <a:gd name="T13" fmla="*/ 1 h 20"/>
                    <a:gd name="T14" fmla="*/ 11 w 60"/>
                    <a:gd name="T15" fmla="*/ 1 h 20"/>
                    <a:gd name="T16" fmla="*/ 11 w 60"/>
                    <a:gd name="T17" fmla="*/ 1 h 20"/>
                    <a:gd name="T18" fmla="*/ 10 w 60"/>
                    <a:gd name="T19" fmla="*/ 1 h 20"/>
                    <a:gd name="T20" fmla="*/ 10 w 60"/>
                    <a:gd name="T21" fmla="*/ 0 h 20"/>
                    <a:gd name="T22" fmla="*/ 10 w 60"/>
                    <a:gd name="T23" fmla="*/ 0 h 20"/>
                    <a:gd name="T24" fmla="*/ 9 w 60"/>
                    <a:gd name="T25" fmla="*/ 0 h 20"/>
                    <a:gd name="T26" fmla="*/ 9 w 60"/>
                    <a:gd name="T27" fmla="*/ 0 h 20"/>
                    <a:gd name="T28" fmla="*/ 8 w 60"/>
                    <a:gd name="T29" fmla="*/ 0 h 20"/>
                    <a:gd name="T30" fmla="*/ 8 w 60"/>
                    <a:gd name="T31" fmla="*/ 0 h 20"/>
                    <a:gd name="T32" fmla="*/ 8 w 60"/>
                    <a:gd name="T33" fmla="*/ 0 h 20"/>
                    <a:gd name="T34" fmla="*/ 7 w 60"/>
                    <a:gd name="T35" fmla="*/ 0 h 20"/>
                    <a:gd name="T36" fmla="*/ 7 w 60"/>
                    <a:gd name="T37" fmla="*/ 0 h 20"/>
                    <a:gd name="T38" fmla="*/ 6 w 60"/>
                    <a:gd name="T39" fmla="*/ 1 h 20"/>
                    <a:gd name="T40" fmla="*/ 6 w 60"/>
                    <a:gd name="T41" fmla="*/ 1 h 20"/>
                    <a:gd name="T42" fmla="*/ 4 w 60"/>
                    <a:gd name="T43" fmla="*/ 1 h 20"/>
                    <a:gd name="T44" fmla="*/ 4 w 60"/>
                    <a:gd name="T45" fmla="*/ 1 h 20"/>
                    <a:gd name="T46" fmla="*/ 3 w 60"/>
                    <a:gd name="T47" fmla="*/ 2 h 20"/>
                    <a:gd name="T48" fmla="*/ 2 w 60"/>
                    <a:gd name="T49" fmla="*/ 13 h 20"/>
                    <a:gd name="T50" fmla="*/ 18 w 60"/>
                    <a:gd name="T51" fmla="*/ 20 h 20"/>
                    <a:gd name="T52" fmla="*/ 42 w 60"/>
                    <a:gd name="T53" fmla="*/ 20 h 20"/>
                    <a:gd name="T54" fmla="*/ 57 w 60"/>
                    <a:gd name="T55" fmla="*/ 13 h 20"/>
                    <a:gd name="T56" fmla="*/ 56 w 60"/>
                    <a:gd name="T57" fmla="*/ 2 h 20"/>
                    <a:gd name="T58" fmla="*/ 55 w 60"/>
                    <a:gd name="T59" fmla="*/ 1 h 20"/>
                    <a:gd name="T60" fmla="*/ 55 w 60"/>
                    <a:gd name="T61" fmla="*/ 1 h 20"/>
                    <a:gd name="T62" fmla="*/ 54 w 60"/>
                    <a:gd name="T63" fmla="*/ 1 h 20"/>
                    <a:gd name="T64" fmla="*/ 54 w 60"/>
                    <a:gd name="T65" fmla="*/ 1 h 20"/>
                    <a:gd name="T66" fmla="*/ 53 w 60"/>
                    <a:gd name="T67" fmla="*/ 0 h 20"/>
                    <a:gd name="T68" fmla="*/ 53 w 60"/>
                    <a:gd name="T69" fmla="*/ 0 h 20"/>
                    <a:gd name="T70" fmla="*/ 51 w 60"/>
                    <a:gd name="T71" fmla="*/ 0 h 20"/>
                    <a:gd name="T72" fmla="*/ 51 w 60"/>
                    <a:gd name="T73" fmla="*/ 0 h 20"/>
                    <a:gd name="T74" fmla="*/ 51 w 60"/>
                    <a:gd name="T75" fmla="*/ 0 h 20"/>
                    <a:gd name="T76" fmla="*/ 51 w 60"/>
                    <a:gd name="T77" fmla="*/ 0 h 20"/>
                    <a:gd name="T78" fmla="*/ 50 w 60"/>
                    <a:gd name="T79" fmla="*/ 0 h 20"/>
                    <a:gd name="T80" fmla="*/ 50 w 60"/>
                    <a:gd name="T81" fmla="*/ 0 h 20"/>
                    <a:gd name="T82" fmla="*/ 50 w 60"/>
                    <a:gd name="T83" fmla="*/ 0 h 20"/>
                    <a:gd name="T84" fmla="*/ 49 w 60"/>
                    <a:gd name="T85" fmla="*/ 1 h 20"/>
                    <a:gd name="T86" fmla="*/ 49 w 60"/>
                    <a:gd name="T87" fmla="*/ 1 h 20"/>
                    <a:gd name="T88" fmla="*/ 48 w 60"/>
                    <a:gd name="T89" fmla="*/ 1 h 20"/>
                    <a:gd name="T90" fmla="*/ 48 w 60"/>
                    <a:gd name="T91" fmla="*/ 1 h 20"/>
                    <a:gd name="T92" fmla="*/ 48 w 60"/>
                    <a:gd name="T93" fmla="*/ 1 h 20"/>
                    <a:gd name="T94" fmla="*/ 47 w 60"/>
                    <a:gd name="T95" fmla="*/ 1 h 20"/>
                    <a:gd name="T96" fmla="*/ 47 w 60"/>
                    <a:gd name="T97" fmla="*/ 2 h 20"/>
                    <a:gd name="T98" fmla="*/ 47 w 60"/>
                    <a:gd name="T99" fmla="*/ 2 h 20"/>
                    <a:gd name="T100" fmla="*/ 46 w 60"/>
                    <a:gd name="T101" fmla="*/ 2 h 20"/>
                    <a:gd name="T102" fmla="*/ 46 w 60"/>
                    <a:gd name="T103" fmla="*/ 2 h 20"/>
                    <a:gd name="T104" fmla="*/ 46 w 60"/>
                    <a:gd name="T105" fmla="*/ 3 h 20"/>
                    <a:gd name="T106" fmla="*/ 42 w 60"/>
                    <a:gd name="T107" fmla="*/ 5 h 20"/>
                    <a:gd name="T108" fmla="*/ 42 w 60"/>
                    <a:gd name="T109" fmla="*/ 5 h 20"/>
                    <a:gd name="T110" fmla="*/ 18 w 60"/>
                    <a:gd name="T111" fmla="*/ 5 h 20"/>
                    <a:gd name="T112" fmla="*/ 18 w 60"/>
                    <a:gd name="T113" fmla="*/ 5 h 20"/>
                    <a:gd name="T114" fmla="*/ 14 w 60"/>
                    <a:gd name="T115" fmla="*/ 3 h 20"/>
                    <a:gd name="T116" fmla="*/ 14 w 60"/>
                    <a:gd name="T1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 h="20">
                      <a:moveTo>
                        <a:pt x="14" y="2"/>
                      </a:moveTo>
                      <a:cubicBezTo>
                        <a:pt x="13" y="2"/>
                        <a:pt x="13" y="2"/>
                        <a:pt x="13" y="2"/>
                      </a:cubicBezTo>
                      <a:cubicBezTo>
                        <a:pt x="13" y="2"/>
                        <a:pt x="13" y="2"/>
                        <a:pt x="13" y="2"/>
                      </a:cubicBezTo>
                      <a:cubicBezTo>
                        <a:pt x="13" y="2"/>
                        <a:pt x="13" y="2"/>
                        <a:pt x="13" y="2"/>
                      </a:cubicBezTo>
                      <a:cubicBezTo>
                        <a:pt x="13" y="2"/>
                        <a:pt x="12" y="2"/>
                        <a:pt x="12" y="1"/>
                      </a:cubicBezTo>
                      <a:cubicBezTo>
                        <a:pt x="12" y="1"/>
                        <a:pt x="12" y="1"/>
                        <a:pt x="12" y="1"/>
                      </a:cubicBezTo>
                      <a:cubicBezTo>
                        <a:pt x="12" y="1"/>
                        <a:pt x="12" y="1"/>
                        <a:pt x="12" y="1"/>
                      </a:cubicBezTo>
                      <a:cubicBezTo>
                        <a:pt x="11" y="1"/>
                        <a:pt x="11" y="1"/>
                        <a:pt x="11" y="1"/>
                      </a:cubicBezTo>
                      <a:cubicBezTo>
                        <a:pt x="11" y="1"/>
                        <a:pt x="11" y="1"/>
                        <a:pt x="11" y="1"/>
                      </a:cubicBezTo>
                      <a:cubicBezTo>
                        <a:pt x="11" y="1"/>
                        <a:pt x="11" y="1"/>
                        <a:pt x="10" y="1"/>
                      </a:cubicBezTo>
                      <a:cubicBezTo>
                        <a:pt x="10" y="1"/>
                        <a:pt x="10" y="1"/>
                        <a:pt x="10" y="0"/>
                      </a:cubicBezTo>
                      <a:cubicBezTo>
                        <a:pt x="10" y="0"/>
                        <a:pt x="10" y="0"/>
                        <a:pt x="10" y="0"/>
                      </a:cubicBezTo>
                      <a:cubicBezTo>
                        <a:pt x="10" y="0"/>
                        <a:pt x="9" y="0"/>
                        <a:pt x="9" y="0"/>
                      </a:cubicBezTo>
                      <a:cubicBezTo>
                        <a:pt x="9" y="0"/>
                        <a:pt x="9" y="0"/>
                        <a:pt x="9" y="0"/>
                      </a:cubicBezTo>
                      <a:cubicBezTo>
                        <a:pt x="9" y="0"/>
                        <a:pt x="9" y="0"/>
                        <a:pt x="8" y="0"/>
                      </a:cubicBezTo>
                      <a:cubicBezTo>
                        <a:pt x="8" y="0"/>
                        <a:pt x="8" y="0"/>
                        <a:pt x="8" y="0"/>
                      </a:cubicBezTo>
                      <a:cubicBezTo>
                        <a:pt x="8" y="0"/>
                        <a:pt x="8" y="0"/>
                        <a:pt x="8" y="0"/>
                      </a:cubicBezTo>
                      <a:cubicBezTo>
                        <a:pt x="8" y="0"/>
                        <a:pt x="7" y="0"/>
                        <a:pt x="7" y="0"/>
                      </a:cubicBezTo>
                      <a:cubicBezTo>
                        <a:pt x="7" y="0"/>
                        <a:pt x="7" y="0"/>
                        <a:pt x="7" y="0"/>
                      </a:cubicBezTo>
                      <a:cubicBezTo>
                        <a:pt x="6" y="0"/>
                        <a:pt x="6" y="1"/>
                        <a:pt x="6" y="1"/>
                      </a:cubicBezTo>
                      <a:cubicBezTo>
                        <a:pt x="6" y="1"/>
                        <a:pt x="6" y="1"/>
                        <a:pt x="6" y="1"/>
                      </a:cubicBezTo>
                      <a:cubicBezTo>
                        <a:pt x="5" y="1"/>
                        <a:pt x="5" y="1"/>
                        <a:pt x="4" y="1"/>
                      </a:cubicBezTo>
                      <a:cubicBezTo>
                        <a:pt x="4" y="1"/>
                        <a:pt x="4" y="1"/>
                        <a:pt x="4" y="1"/>
                      </a:cubicBezTo>
                      <a:cubicBezTo>
                        <a:pt x="4" y="2"/>
                        <a:pt x="4" y="2"/>
                        <a:pt x="3" y="2"/>
                      </a:cubicBezTo>
                      <a:cubicBezTo>
                        <a:pt x="0" y="5"/>
                        <a:pt x="0" y="10"/>
                        <a:pt x="2" y="13"/>
                      </a:cubicBezTo>
                      <a:cubicBezTo>
                        <a:pt x="6" y="18"/>
                        <a:pt x="12" y="20"/>
                        <a:pt x="18" y="20"/>
                      </a:cubicBezTo>
                      <a:cubicBezTo>
                        <a:pt x="42" y="20"/>
                        <a:pt x="42" y="20"/>
                        <a:pt x="42" y="20"/>
                      </a:cubicBezTo>
                      <a:cubicBezTo>
                        <a:pt x="48" y="20"/>
                        <a:pt x="53" y="18"/>
                        <a:pt x="57" y="13"/>
                      </a:cubicBezTo>
                      <a:cubicBezTo>
                        <a:pt x="60" y="10"/>
                        <a:pt x="60" y="5"/>
                        <a:pt x="56" y="2"/>
                      </a:cubicBezTo>
                      <a:cubicBezTo>
                        <a:pt x="56" y="2"/>
                        <a:pt x="56" y="2"/>
                        <a:pt x="55" y="1"/>
                      </a:cubicBezTo>
                      <a:cubicBezTo>
                        <a:pt x="55" y="1"/>
                        <a:pt x="55" y="1"/>
                        <a:pt x="55" y="1"/>
                      </a:cubicBezTo>
                      <a:cubicBezTo>
                        <a:pt x="55" y="1"/>
                        <a:pt x="54" y="1"/>
                        <a:pt x="54" y="1"/>
                      </a:cubicBezTo>
                      <a:cubicBezTo>
                        <a:pt x="54" y="1"/>
                        <a:pt x="54" y="1"/>
                        <a:pt x="54" y="1"/>
                      </a:cubicBezTo>
                      <a:cubicBezTo>
                        <a:pt x="54" y="1"/>
                        <a:pt x="53" y="0"/>
                        <a:pt x="53" y="0"/>
                      </a:cubicBezTo>
                      <a:cubicBezTo>
                        <a:pt x="53" y="0"/>
                        <a:pt x="53" y="0"/>
                        <a:pt x="53" y="0"/>
                      </a:cubicBezTo>
                      <a:cubicBezTo>
                        <a:pt x="52" y="0"/>
                        <a:pt x="52" y="0"/>
                        <a:pt x="51" y="0"/>
                      </a:cubicBezTo>
                      <a:cubicBezTo>
                        <a:pt x="51" y="0"/>
                        <a:pt x="51" y="0"/>
                        <a:pt x="51" y="0"/>
                      </a:cubicBezTo>
                      <a:cubicBezTo>
                        <a:pt x="51" y="0"/>
                        <a:pt x="51" y="0"/>
                        <a:pt x="51" y="0"/>
                      </a:cubicBezTo>
                      <a:cubicBezTo>
                        <a:pt x="51" y="0"/>
                        <a:pt x="51" y="0"/>
                        <a:pt x="51" y="0"/>
                      </a:cubicBezTo>
                      <a:cubicBezTo>
                        <a:pt x="51" y="0"/>
                        <a:pt x="50" y="0"/>
                        <a:pt x="50" y="0"/>
                      </a:cubicBezTo>
                      <a:cubicBezTo>
                        <a:pt x="50" y="0"/>
                        <a:pt x="50" y="0"/>
                        <a:pt x="50" y="0"/>
                      </a:cubicBezTo>
                      <a:cubicBezTo>
                        <a:pt x="50" y="0"/>
                        <a:pt x="50" y="0"/>
                        <a:pt x="50" y="0"/>
                      </a:cubicBezTo>
                      <a:cubicBezTo>
                        <a:pt x="49" y="1"/>
                        <a:pt x="49" y="1"/>
                        <a:pt x="49" y="1"/>
                      </a:cubicBezTo>
                      <a:cubicBezTo>
                        <a:pt x="49" y="1"/>
                        <a:pt x="49" y="1"/>
                        <a:pt x="49" y="1"/>
                      </a:cubicBezTo>
                      <a:cubicBezTo>
                        <a:pt x="49" y="1"/>
                        <a:pt x="49" y="1"/>
                        <a:pt x="48" y="1"/>
                      </a:cubicBezTo>
                      <a:cubicBezTo>
                        <a:pt x="48" y="1"/>
                        <a:pt x="48" y="1"/>
                        <a:pt x="48" y="1"/>
                      </a:cubicBezTo>
                      <a:cubicBezTo>
                        <a:pt x="48" y="1"/>
                        <a:pt x="48" y="1"/>
                        <a:pt x="48" y="1"/>
                      </a:cubicBezTo>
                      <a:cubicBezTo>
                        <a:pt x="48" y="1"/>
                        <a:pt x="47" y="1"/>
                        <a:pt x="47" y="1"/>
                      </a:cubicBezTo>
                      <a:cubicBezTo>
                        <a:pt x="47" y="2"/>
                        <a:pt x="47" y="2"/>
                        <a:pt x="47" y="2"/>
                      </a:cubicBezTo>
                      <a:cubicBezTo>
                        <a:pt x="47" y="2"/>
                        <a:pt x="47" y="2"/>
                        <a:pt x="47" y="2"/>
                      </a:cubicBezTo>
                      <a:cubicBezTo>
                        <a:pt x="47" y="2"/>
                        <a:pt x="46" y="2"/>
                        <a:pt x="46" y="2"/>
                      </a:cubicBezTo>
                      <a:cubicBezTo>
                        <a:pt x="46" y="2"/>
                        <a:pt x="46" y="2"/>
                        <a:pt x="46" y="2"/>
                      </a:cubicBezTo>
                      <a:cubicBezTo>
                        <a:pt x="46" y="3"/>
                        <a:pt x="46" y="3"/>
                        <a:pt x="46" y="3"/>
                      </a:cubicBezTo>
                      <a:cubicBezTo>
                        <a:pt x="45" y="4"/>
                        <a:pt x="43" y="5"/>
                        <a:pt x="42" y="5"/>
                      </a:cubicBezTo>
                      <a:cubicBezTo>
                        <a:pt x="42" y="5"/>
                        <a:pt x="42" y="5"/>
                        <a:pt x="42" y="5"/>
                      </a:cubicBezTo>
                      <a:cubicBezTo>
                        <a:pt x="18" y="5"/>
                        <a:pt x="18" y="5"/>
                        <a:pt x="18" y="5"/>
                      </a:cubicBezTo>
                      <a:cubicBezTo>
                        <a:pt x="18" y="5"/>
                        <a:pt x="18" y="5"/>
                        <a:pt x="18" y="5"/>
                      </a:cubicBezTo>
                      <a:cubicBezTo>
                        <a:pt x="16" y="5"/>
                        <a:pt x="15" y="4"/>
                        <a:pt x="14" y="3"/>
                      </a:cubicBezTo>
                      <a:cubicBezTo>
                        <a:pt x="14" y="3"/>
                        <a:pt x="14"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6" name="Freeform 347"/>
                <p:cNvSpPr/>
                <p:nvPr/>
              </p:nvSpPr>
              <p:spPr bwMode="auto">
                <a:xfrm>
                  <a:off x="1146175" y="749300"/>
                  <a:ext cx="225425" cy="74613"/>
                </a:xfrm>
                <a:custGeom>
                  <a:avLst/>
                  <a:gdLst>
                    <a:gd name="T0" fmla="*/ 14 w 60"/>
                    <a:gd name="T1" fmla="*/ 3 h 20"/>
                    <a:gd name="T2" fmla="*/ 9 w 60"/>
                    <a:gd name="T3" fmla="*/ 0 h 20"/>
                    <a:gd name="T4" fmla="*/ 4 w 60"/>
                    <a:gd name="T5" fmla="*/ 2 h 20"/>
                    <a:gd name="T6" fmla="*/ 3 w 60"/>
                    <a:gd name="T7" fmla="*/ 13 h 20"/>
                    <a:gd name="T8" fmla="*/ 18 w 60"/>
                    <a:gd name="T9" fmla="*/ 20 h 20"/>
                    <a:gd name="T10" fmla="*/ 42 w 60"/>
                    <a:gd name="T11" fmla="*/ 20 h 20"/>
                    <a:gd name="T12" fmla="*/ 58 w 60"/>
                    <a:gd name="T13" fmla="*/ 13 h 20"/>
                    <a:gd name="T14" fmla="*/ 57 w 60"/>
                    <a:gd name="T15" fmla="*/ 2 h 20"/>
                    <a:gd name="T16" fmla="*/ 52 w 60"/>
                    <a:gd name="T17" fmla="*/ 0 h 20"/>
                    <a:gd name="T18" fmla="*/ 46 w 60"/>
                    <a:gd name="T19" fmla="*/ 3 h 20"/>
                    <a:gd name="T20" fmla="*/ 44 w 60"/>
                    <a:gd name="T21" fmla="*/ 5 h 20"/>
                    <a:gd name="T22" fmla="*/ 42 w 60"/>
                    <a:gd name="T23" fmla="*/ 5 h 20"/>
                    <a:gd name="T24" fmla="*/ 19 w 60"/>
                    <a:gd name="T25" fmla="*/ 5 h 20"/>
                    <a:gd name="T26" fmla="*/ 18 w 60"/>
                    <a:gd name="T27" fmla="*/ 5 h 20"/>
                    <a:gd name="T28" fmla="*/ 14 w 60"/>
                    <a:gd name="T2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0">
                      <a:moveTo>
                        <a:pt x="14" y="3"/>
                      </a:moveTo>
                      <a:cubicBezTo>
                        <a:pt x="13" y="1"/>
                        <a:pt x="11" y="0"/>
                        <a:pt x="9" y="0"/>
                      </a:cubicBezTo>
                      <a:cubicBezTo>
                        <a:pt x="7" y="0"/>
                        <a:pt x="5" y="1"/>
                        <a:pt x="4" y="2"/>
                      </a:cubicBezTo>
                      <a:cubicBezTo>
                        <a:pt x="0" y="5"/>
                        <a:pt x="0" y="10"/>
                        <a:pt x="3" y="13"/>
                      </a:cubicBezTo>
                      <a:cubicBezTo>
                        <a:pt x="7" y="18"/>
                        <a:pt x="12" y="20"/>
                        <a:pt x="18" y="20"/>
                      </a:cubicBezTo>
                      <a:cubicBezTo>
                        <a:pt x="42" y="20"/>
                        <a:pt x="42" y="20"/>
                        <a:pt x="42" y="20"/>
                      </a:cubicBezTo>
                      <a:cubicBezTo>
                        <a:pt x="48" y="20"/>
                        <a:pt x="54" y="18"/>
                        <a:pt x="58" y="13"/>
                      </a:cubicBezTo>
                      <a:cubicBezTo>
                        <a:pt x="60" y="10"/>
                        <a:pt x="60" y="5"/>
                        <a:pt x="57" y="2"/>
                      </a:cubicBezTo>
                      <a:cubicBezTo>
                        <a:pt x="55" y="1"/>
                        <a:pt x="54" y="0"/>
                        <a:pt x="52" y="0"/>
                      </a:cubicBezTo>
                      <a:cubicBezTo>
                        <a:pt x="50" y="0"/>
                        <a:pt x="47" y="1"/>
                        <a:pt x="46" y="3"/>
                      </a:cubicBezTo>
                      <a:cubicBezTo>
                        <a:pt x="45" y="4"/>
                        <a:pt x="44" y="4"/>
                        <a:pt x="44" y="5"/>
                      </a:cubicBezTo>
                      <a:cubicBezTo>
                        <a:pt x="43" y="5"/>
                        <a:pt x="43" y="5"/>
                        <a:pt x="42" y="5"/>
                      </a:cubicBezTo>
                      <a:cubicBezTo>
                        <a:pt x="19" y="5"/>
                        <a:pt x="19" y="5"/>
                        <a:pt x="19" y="5"/>
                      </a:cubicBezTo>
                      <a:cubicBezTo>
                        <a:pt x="18" y="5"/>
                        <a:pt x="18" y="5"/>
                        <a:pt x="18" y="5"/>
                      </a:cubicBezTo>
                      <a:cubicBezTo>
                        <a:pt x="17" y="5"/>
                        <a:pt x="15"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7" name="Freeform 348"/>
                <p:cNvSpPr/>
                <p:nvPr/>
              </p:nvSpPr>
              <p:spPr bwMode="auto">
                <a:xfrm>
                  <a:off x="7935912" y="3009900"/>
                  <a:ext cx="484188" cy="398463"/>
                </a:xfrm>
                <a:custGeom>
                  <a:avLst/>
                  <a:gdLst>
                    <a:gd name="T0" fmla="*/ 250 w 305"/>
                    <a:gd name="T1" fmla="*/ 0 h 251"/>
                    <a:gd name="T2" fmla="*/ 108 w 305"/>
                    <a:gd name="T3" fmla="*/ 140 h 251"/>
                    <a:gd name="T4" fmla="*/ 54 w 305"/>
                    <a:gd name="T5" fmla="*/ 88 h 251"/>
                    <a:gd name="T6" fmla="*/ 0 w 305"/>
                    <a:gd name="T7" fmla="*/ 142 h 251"/>
                    <a:gd name="T8" fmla="*/ 54 w 305"/>
                    <a:gd name="T9" fmla="*/ 196 h 251"/>
                    <a:gd name="T10" fmla="*/ 108 w 305"/>
                    <a:gd name="T11" fmla="*/ 251 h 251"/>
                    <a:gd name="T12" fmla="*/ 163 w 305"/>
                    <a:gd name="T13" fmla="*/ 196 h 251"/>
                    <a:gd name="T14" fmla="*/ 305 w 305"/>
                    <a:gd name="T15" fmla="*/ 55 h 251"/>
                    <a:gd name="T16" fmla="*/ 250 w 305"/>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51">
                      <a:moveTo>
                        <a:pt x="250" y="0"/>
                      </a:moveTo>
                      <a:lnTo>
                        <a:pt x="108" y="140"/>
                      </a:lnTo>
                      <a:lnTo>
                        <a:pt x="54" y="88"/>
                      </a:lnTo>
                      <a:lnTo>
                        <a:pt x="0" y="142"/>
                      </a:lnTo>
                      <a:lnTo>
                        <a:pt x="54" y="196"/>
                      </a:lnTo>
                      <a:lnTo>
                        <a:pt x="108" y="251"/>
                      </a:lnTo>
                      <a:lnTo>
                        <a:pt x="163" y="196"/>
                      </a:lnTo>
                      <a:lnTo>
                        <a:pt x="305" y="55"/>
                      </a:lnTo>
                      <a:lnTo>
                        <a:pt x="2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8" name="Freeform 349"/>
                <p:cNvSpPr>
                  <a:spLocks noEditPoints="1"/>
                </p:cNvSpPr>
                <p:nvPr/>
              </p:nvSpPr>
              <p:spPr bwMode="auto">
                <a:xfrm>
                  <a:off x="11031537" y="1439863"/>
                  <a:ext cx="461963" cy="461963"/>
                </a:xfrm>
                <a:custGeom>
                  <a:avLst/>
                  <a:gdLst>
                    <a:gd name="T0" fmla="*/ 62 w 123"/>
                    <a:gd name="T1" fmla="*/ 123 h 123"/>
                    <a:gd name="T2" fmla="*/ 71 w 123"/>
                    <a:gd name="T3" fmla="*/ 123 h 123"/>
                    <a:gd name="T4" fmla="*/ 71 w 123"/>
                    <a:gd name="T5" fmla="*/ 114 h 123"/>
                    <a:gd name="T6" fmla="*/ 92 w 123"/>
                    <a:gd name="T7" fmla="*/ 106 h 123"/>
                    <a:gd name="T8" fmla="*/ 98 w 123"/>
                    <a:gd name="T9" fmla="*/ 112 h 123"/>
                    <a:gd name="T10" fmla="*/ 112 w 123"/>
                    <a:gd name="T11" fmla="*/ 98 h 123"/>
                    <a:gd name="T12" fmla="*/ 106 w 123"/>
                    <a:gd name="T13" fmla="*/ 92 h 123"/>
                    <a:gd name="T14" fmla="*/ 114 w 123"/>
                    <a:gd name="T15" fmla="*/ 71 h 123"/>
                    <a:gd name="T16" fmla="*/ 123 w 123"/>
                    <a:gd name="T17" fmla="*/ 71 h 123"/>
                    <a:gd name="T18" fmla="*/ 123 w 123"/>
                    <a:gd name="T19" fmla="*/ 52 h 123"/>
                    <a:gd name="T20" fmla="*/ 114 w 123"/>
                    <a:gd name="T21" fmla="*/ 52 h 123"/>
                    <a:gd name="T22" fmla="*/ 106 w 123"/>
                    <a:gd name="T23" fmla="*/ 31 h 123"/>
                    <a:gd name="T24" fmla="*/ 112 w 123"/>
                    <a:gd name="T25" fmla="*/ 25 h 123"/>
                    <a:gd name="T26" fmla="*/ 98 w 123"/>
                    <a:gd name="T27" fmla="*/ 11 h 123"/>
                    <a:gd name="T28" fmla="*/ 92 w 123"/>
                    <a:gd name="T29" fmla="*/ 18 h 123"/>
                    <a:gd name="T30" fmla="*/ 71 w 123"/>
                    <a:gd name="T31" fmla="*/ 9 h 123"/>
                    <a:gd name="T32" fmla="*/ 71 w 123"/>
                    <a:gd name="T33" fmla="*/ 0 h 123"/>
                    <a:gd name="T34" fmla="*/ 62 w 123"/>
                    <a:gd name="T35" fmla="*/ 0 h 123"/>
                    <a:gd name="T36" fmla="*/ 62 w 123"/>
                    <a:gd name="T37" fmla="*/ 22 h 123"/>
                    <a:gd name="T38" fmla="*/ 62 w 123"/>
                    <a:gd name="T39" fmla="*/ 22 h 123"/>
                    <a:gd name="T40" fmla="*/ 101 w 123"/>
                    <a:gd name="T41" fmla="*/ 62 h 123"/>
                    <a:gd name="T42" fmla="*/ 62 w 123"/>
                    <a:gd name="T43" fmla="*/ 101 h 123"/>
                    <a:gd name="T44" fmla="*/ 62 w 123"/>
                    <a:gd name="T45" fmla="*/ 123 h 123"/>
                    <a:gd name="T46" fmla="*/ 18 w 123"/>
                    <a:gd name="T47" fmla="*/ 92 h 123"/>
                    <a:gd name="T48" fmla="*/ 11 w 123"/>
                    <a:gd name="T49" fmla="*/ 98 h 123"/>
                    <a:gd name="T50" fmla="*/ 25 w 123"/>
                    <a:gd name="T51" fmla="*/ 112 h 123"/>
                    <a:gd name="T52" fmla="*/ 31 w 123"/>
                    <a:gd name="T53" fmla="*/ 106 h 123"/>
                    <a:gd name="T54" fmla="*/ 52 w 123"/>
                    <a:gd name="T55" fmla="*/ 114 h 123"/>
                    <a:gd name="T56" fmla="*/ 52 w 123"/>
                    <a:gd name="T57" fmla="*/ 123 h 123"/>
                    <a:gd name="T58" fmla="*/ 62 w 123"/>
                    <a:gd name="T59" fmla="*/ 123 h 123"/>
                    <a:gd name="T60" fmla="*/ 62 w 123"/>
                    <a:gd name="T61" fmla="*/ 101 h 123"/>
                    <a:gd name="T62" fmla="*/ 22 w 123"/>
                    <a:gd name="T63" fmla="*/ 62 h 123"/>
                    <a:gd name="T64" fmla="*/ 62 w 123"/>
                    <a:gd name="T65" fmla="*/ 22 h 123"/>
                    <a:gd name="T66" fmla="*/ 62 w 123"/>
                    <a:gd name="T67" fmla="*/ 0 h 123"/>
                    <a:gd name="T68" fmla="*/ 52 w 123"/>
                    <a:gd name="T69" fmla="*/ 0 h 123"/>
                    <a:gd name="T70" fmla="*/ 52 w 123"/>
                    <a:gd name="T71" fmla="*/ 9 h 123"/>
                    <a:gd name="T72" fmla="*/ 31 w 123"/>
                    <a:gd name="T73" fmla="*/ 18 h 123"/>
                    <a:gd name="T74" fmla="*/ 25 w 123"/>
                    <a:gd name="T75" fmla="*/ 11 h 123"/>
                    <a:gd name="T76" fmla="*/ 11 w 123"/>
                    <a:gd name="T77" fmla="*/ 25 h 123"/>
                    <a:gd name="T78" fmla="*/ 18 w 123"/>
                    <a:gd name="T79" fmla="*/ 31 h 123"/>
                    <a:gd name="T80" fmla="*/ 9 w 123"/>
                    <a:gd name="T81" fmla="*/ 52 h 123"/>
                    <a:gd name="T82" fmla="*/ 0 w 123"/>
                    <a:gd name="T83" fmla="*/ 52 h 123"/>
                    <a:gd name="T84" fmla="*/ 0 w 123"/>
                    <a:gd name="T85" fmla="*/ 71 h 123"/>
                    <a:gd name="T86" fmla="*/ 9 w 123"/>
                    <a:gd name="T87" fmla="*/ 71 h 123"/>
                    <a:gd name="T88" fmla="*/ 18 w 123"/>
                    <a:gd name="T89" fmla="*/ 92 h 123"/>
                    <a:gd name="T90" fmla="*/ 62 w 123"/>
                    <a:gd name="T91" fmla="*/ 22 h 123"/>
                    <a:gd name="T92" fmla="*/ 62 w 123"/>
                    <a:gd name="T93"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 h="123">
                      <a:moveTo>
                        <a:pt x="62" y="123"/>
                      </a:moveTo>
                      <a:cubicBezTo>
                        <a:pt x="71" y="123"/>
                        <a:pt x="71" y="123"/>
                        <a:pt x="71" y="123"/>
                      </a:cubicBezTo>
                      <a:cubicBezTo>
                        <a:pt x="71" y="114"/>
                        <a:pt x="71" y="114"/>
                        <a:pt x="71" y="114"/>
                      </a:cubicBezTo>
                      <a:cubicBezTo>
                        <a:pt x="79" y="113"/>
                        <a:pt x="86" y="110"/>
                        <a:pt x="92" y="106"/>
                      </a:cubicBezTo>
                      <a:cubicBezTo>
                        <a:pt x="98" y="112"/>
                        <a:pt x="98" y="112"/>
                        <a:pt x="98" y="112"/>
                      </a:cubicBezTo>
                      <a:cubicBezTo>
                        <a:pt x="112" y="98"/>
                        <a:pt x="112" y="98"/>
                        <a:pt x="112" y="98"/>
                      </a:cubicBezTo>
                      <a:cubicBezTo>
                        <a:pt x="106" y="92"/>
                        <a:pt x="106" y="92"/>
                        <a:pt x="106" y="92"/>
                      </a:cubicBezTo>
                      <a:cubicBezTo>
                        <a:pt x="110" y="86"/>
                        <a:pt x="113" y="79"/>
                        <a:pt x="114" y="71"/>
                      </a:cubicBezTo>
                      <a:cubicBezTo>
                        <a:pt x="123" y="71"/>
                        <a:pt x="123" y="71"/>
                        <a:pt x="123" y="71"/>
                      </a:cubicBezTo>
                      <a:cubicBezTo>
                        <a:pt x="123" y="52"/>
                        <a:pt x="123" y="52"/>
                        <a:pt x="123" y="52"/>
                      </a:cubicBezTo>
                      <a:cubicBezTo>
                        <a:pt x="114" y="52"/>
                        <a:pt x="114" y="52"/>
                        <a:pt x="114" y="52"/>
                      </a:cubicBezTo>
                      <a:cubicBezTo>
                        <a:pt x="113" y="44"/>
                        <a:pt x="110" y="37"/>
                        <a:pt x="106" y="31"/>
                      </a:cubicBezTo>
                      <a:cubicBezTo>
                        <a:pt x="112" y="25"/>
                        <a:pt x="112" y="25"/>
                        <a:pt x="112" y="25"/>
                      </a:cubicBezTo>
                      <a:cubicBezTo>
                        <a:pt x="98" y="11"/>
                        <a:pt x="98" y="11"/>
                        <a:pt x="98" y="11"/>
                      </a:cubicBezTo>
                      <a:cubicBezTo>
                        <a:pt x="92" y="18"/>
                        <a:pt x="92" y="18"/>
                        <a:pt x="92" y="18"/>
                      </a:cubicBezTo>
                      <a:cubicBezTo>
                        <a:pt x="86" y="13"/>
                        <a:pt x="79" y="11"/>
                        <a:pt x="71" y="9"/>
                      </a:cubicBezTo>
                      <a:cubicBezTo>
                        <a:pt x="71" y="0"/>
                        <a:pt x="71" y="0"/>
                        <a:pt x="71" y="0"/>
                      </a:cubicBezTo>
                      <a:cubicBezTo>
                        <a:pt x="62" y="0"/>
                        <a:pt x="62" y="0"/>
                        <a:pt x="62" y="0"/>
                      </a:cubicBezTo>
                      <a:cubicBezTo>
                        <a:pt x="62" y="22"/>
                        <a:pt x="62" y="22"/>
                        <a:pt x="62" y="22"/>
                      </a:cubicBezTo>
                      <a:cubicBezTo>
                        <a:pt x="62" y="22"/>
                        <a:pt x="62" y="22"/>
                        <a:pt x="62" y="22"/>
                      </a:cubicBezTo>
                      <a:cubicBezTo>
                        <a:pt x="83" y="22"/>
                        <a:pt x="101" y="40"/>
                        <a:pt x="101" y="62"/>
                      </a:cubicBezTo>
                      <a:cubicBezTo>
                        <a:pt x="101" y="83"/>
                        <a:pt x="83" y="101"/>
                        <a:pt x="62" y="101"/>
                      </a:cubicBezTo>
                      <a:lnTo>
                        <a:pt x="62" y="123"/>
                      </a:lnTo>
                      <a:close/>
                      <a:moveTo>
                        <a:pt x="18" y="92"/>
                      </a:moveTo>
                      <a:cubicBezTo>
                        <a:pt x="11" y="98"/>
                        <a:pt x="11" y="98"/>
                        <a:pt x="11" y="98"/>
                      </a:cubicBezTo>
                      <a:cubicBezTo>
                        <a:pt x="25" y="112"/>
                        <a:pt x="25" y="112"/>
                        <a:pt x="25" y="112"/>
                      </a:cubicBezTo>
                      <a:cubicBezTo>
                        <a:pt x="31" y="106"/>
                        <a:pt x="31" y="106"/>
                        <a:pt x="31" y="106"/>
                      </a:cubicBezTo>
                      <a:cubicBezTo>
                        <a:pt x="37" y="110"/>
                        <a:pt x="44" y="113"/>
                        <a:pt x="52" y="114"/>
                      </a:cubicBezTo>
                      <a:cubicBezTo>
                        <a:pt x="52" y="123"/>
                        <a:pt x="52" y="123"/>
                        <a:pt x="52" y="123"/>
                      </a:cubicBezTo>
                      <a:cubicBezTo>
                        <a:pt x="62" y="123"/>
                        <a:pt x="62" y="123"/>
                        <a:pt x="62" y="123"/>
                      </a:cubicBezTo>
                      <a:cubicBezTo>
                        <a:pt x="62" y="101"/>
                        <a:pt x="62" y="101"/>
                        <a:pt x="62" y="101"/>
                      </a:cubicBezTo>
                      <a:cubicBezTo>
                        <a:pt x="40" y="101"/>
                        <a:pt x="22" y="83"/>
                        <a:pt x="22" y="62"/>
                      </a:cubicBezTo>
                      <a:cubicBezTo>
                        <a:pt x="22" y="40"/>
                        <a:pt x="40" y="22"/>
                        <a:pt x="62" y="22"/>
                      </a:cubicBezTo>
                      <a:cubicBezTo>
                        <a:pt x="62" y="0"/>
                        <a:pt x="62" y="0"/>
                        <a:pt x="62" y="0"/>
                      </a:cubicBezTo>
                      <a:cubicBezTo>
                        <a:pt x="52" y="0"/>
                        <a:pt x="52" y="0"/>
                        <a:pt x="52" y="0"/>
                      </a:cubicBezTo>
                      <a:cubicBezTo>
                        <a:pt x="52" y="9"/>
                        <a:pt x="52" y="9"/>
                        <a:pt x="52" y="9"/>
                      </a:cubicBezTo>
                      <a:cubicBezTo>
                        <a:pt x="44" y="11"/>
                        <a:pt x="37" y="13"/>
                        <a:pt x="31" y="18"/>
                      </a:cubicBezTo>
                      <a:cubicBezTo>
                        <a:pt x="25" y="11"/>
                        <a:pt x="25" y="11"/>
                        <a:pt x="25" y="11"/>
                      </a:cubicBezTo>
                      <a:cubicBezTo>
                        <a:pt x="11" y="25"/>
                        <a:pt x="11" y="25"/>
                        <a:pt x="11" y="25"/>
                      </a:cubicBezTo>
                      <a:cubicBezTo>
                        <a:pt x="18" y="31"/>
                        <a:pt x="18" y="31"/>
                        <a:pt x="18" y="31"/>
                      </a:cubicBezTo>
                      <a:cubicBezTo>
                        <a:pt x="13" y="37"/>
                        <a:pt x="10" y="44"/>
                        <a:pt x="9" y="52"/>
                      </a:cubicBezTo>
                      <a:cubicBezTo>
                        <a:pt x="0" y="52"/>
                        <a:pt x="0" y="52"/>
                        <a:pt x="0" y="52"/>
                      </a:cubicBezTo>
                      <a:cubicBezTo>
                        <a:pt x="0" y="71"/>
                        <a:pt x="0" y="71"/>
                        <a:pt x="0" y="71"/>
                      </a:cubicBezTo>
                      <a:cubicBezTo>
                        <a:pt x="9" y="71"/>
                        <a:pt x="9" y="71"/>
                        <a:pt x="9" y="71"/>
                      </a:cubicBezTo>
                      <a:cubicBezTo>
                        <a:pt x="10" y="79"/>
                        <a:pt x="13" y="86"/>
                        <a:pt x="18" y="92"/>
                      </a:cubicBezTo>
                      <a:close/>
                      <a:moveTo>
                        <a:pt x="62" y="22"/>
                      </a:moveTo>
                      <a:cubicBezTo>
                        <a:pt x="62" y="22"/>
                        <a:pt x="62" y="22"/>
                        <a:pt x="62"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29" name="Freeform 350"/>
                <p:cNvSpPr>
                  <a:spLocks noEditPoints="1"/>
                </p:cNvSpPr>
                <p:nvPr/>
              </p:nvSpPr>
              <p:spPr bwMode="auto">
                <a:xfrm>
                  <a:off x="11425239" y="1195680"/>
                  <a:ext cx="311150" cy="314325"/>
                </a:xfrm>
                <a:custGeom>
                  <a:avLst/>
                  <a:gdLst>
                    <a:gd name="T0" fmla="*/ 77 w 83"/>
                    <a:gd name="T1" fmla="*/ 35 h 84"/>
                    <a:gd name="T2" fmla="*/ 83 w 83"/>
                    <a:gd name="T3" fmla="*/ 33 h 84"/>
                    <a:gd name="T4" fmla="*/ 77 w 83"/>
                    <a:gd name="T5" fmla="*/ 18 h 84"/>
                    <a:gd name="T6" fmla="*/ 71 w 83"/>
                    <a:gd name="T7" fmla="*/ 21 h 84"/>
                    <a:gd name="T8" fmla="*/ 62 w 83"/>
                    <a:gd name="T9" fmla="*/ 12 h 84"/>
                    <a:gd name="T10" fmla="*/ 64 w 83"/>
                    <a:gd name="T11" fmla="*/ 6 h 84"/>
                    <a:gd name="T12" fmla="*/ 50 w 83"/>
                    <a:gd name="T13" fmla="*/ 0 h 84"/>
                    <a:gd name="T14" fmla="*/ 47 w 83"/>
                    <a:gd name="T15" fmla="*/ 6 h 84"/>
                    <a:gd name="T16" fmla="*/ 41 w 83"/>
                    <a:gd name="T17" fmla="*/ 5 h 84"/>
                    <a:gd name="T18" fmla="*/ 41 w 83"/>
                    <a:gd name="T19" fmla="*/ 17 h 84"/>
                    <a:gd name="T20" fmla="*/ 64 w 83"/>
                    <a:gd name="T21" fmla="*/ 32 h 84"/>
                    <a:gd name="T22" fmla="*/ 51 w 83"/>
                    <a:gd name="T23" fmla="*/ 64 h 84"/>
                    <a:gd name="T24" fmla="*/ 51 w 83"/>
                    <a:gd name="T25" fmla="*/ 64 h 84"/>
                    <a:gd name="T26" fmla="*/ 41 w 83"/>
                    <a:gd name="T27" fmla="*/ 66 h 84"/>
                    <a:gd name="T28" fmla="*/ 41 w 83"/>
                    <a:gd name="T29" fmla="*/ 66 h 84"/>
                    <a:gd name="T30" fmla="*/ 41 w 83"/>
                    <a:gd name="T31" fmla="*/ 78 h 84"/>
                    <a:gd name="T32" fmla="*/ 48 w 83"/>
                    <a:gd name="T33" fmla="*/ 78 h 84"/>
                    <a:gd name="T34" fmla="*/ 51 w 83"/>
                    <a:gd name="T35" fmla="*/ 84 h 84"/>
                    <a:gd name="T36" fmla="*/ 65 w 83"/>
                    <a:gd name="T37" fmla="*/ 77 h 84"/>
                    <a:gd name="T38" fmla="*/ 63 w 83"/>
                    <a:gd name="T39" fmla="*/ 72 h 84"/>
                    <a:gd name="T40" fmla="*/ 72 w 83"/>
                    <a:gd name="T41" fmla="*/ 62 h 84"/>
                    <a:gd name="T42" fmla="*/ 77 w 83"/>
                    <a:gd name="T43" fmla="*/ 65 h 84"/>
                    <a:gd name="T44" fmla="*/ 83 w 83"/>
                    <a:gd name="T45" fmla="*/ 50 h 84"/>
                    <a:gd name="T46" fmla="*/ 77 w 83"/>
                    <a:gd name="T47" fmla="*/ 48 h 84"/>
                    <a:gd name="T48" fmla="*/ 77 w 83"/>
                    <a:gd name="T49" fmla="*/ 35 h 84"/>
                    <a:gd name="T50" fmla="*/ 41 w 83"/>
                    <a:gd name="T51" fmla="*/ 5 h 84"/>
                    <a:gd name="T52" fmla="*/ 35 w 83"/>
                    <a:gd name="T53" fmla="*/ 6 h 84"/>
                    <a:gd name="T54" fmla="*/ 32 w 83"/>
                    <a:gd name="T55" fmla="*/ 0 h 84"/>
                    <a:gd name="T56" fmla="*/ 18 w 83"/>
                    <a:gd name="T57" fmla="*/ 6 h 84"/>
                    <a:gd name="T58" fmla="*/ 20 w 83"/>
                    <a:gd name="T59" fmla="*/ 12 h 84"/>
                    <a:gd name="T60" fmla="*/ 11 w 83"/>
                    <a:gd name="T61" fmla="*/ 21 h 84"/>
                    <a:gd name="T62" fmla="*/ 5 w 83"/>
                    <a:gd name="T63" fmla="*/ 19 h 84"/>
                    <a:gd name="T64" fmla="*/ 0 w 83"/>
                    <a:gd name="T65" fmla="*/ 34 h 84"/>
                    <a:gd name="T66" fmla="*/ 5 w 83"/>
                    <a:gd name="T67" fmla="*/ 36 h 84"/>
                    <a:gd name="T68" fmla="*/ 6 w 83"/>
                    <a:gd name="T69" fmla="*/ 49 h 84"/>
                    <a:gd name="T70" fmla="*/ 0 w 83"/>
                    <a:gd name="T71" fmla="*/ 51 h 84"/>
                    <a:gd name="T72" fmla="*/ 6 w 83"/>
                    <a:gd name="T73" fmla="*/ 66 h 84"/>
                    <a:gd name="T74" fmla="*/ 12 w 83"/>
                    <a:gd name="T75" fmla="*/ 63 h 84"/>
                    <a:gd name="T76" fmla="*/ 21 w 83"/>
                    <a:gd name="T77" fmla="*/ 72 h 84"/>
                    <a:gd name="T78" fmla="*/ 19 w 83"/>
                    <a:gd name="T79" fmla="*/ 78 h 84"/>
                    <a:gd name="T80" fmla="*/ 33 w 83"/>
                    <a:gd name="T81" fmla="*/ 84 h 84"/>
                    <a:gd name="T82" fmla="*/ 35 w 83"/>
                    <a:gd name="T83" fmla="*/ 78 h 84"/>
                    <a:gd name="T84" fmla="*/ 41 w 83"/>
                    <a:gd name="T85" fmla="*/ 78 h 84"/>
                    <a:gd name="T86" fmla="*/ 41 w 83"/>
                    <a:gd name="T87" fmla="*/ 66 h 84"/>
                    <a:gd name="T88" fmla="*/ 19 w 83"/>
                    <a:gd name="T89" fmla="*/ 51 h 84"/>
                    <a:gd name="T90" fmla="*/ 32 w 83"/>
                    <a:gd name="T91" fmla="*/ 19 h 84"/>
                    <a:gd name="T92" fmla="*/ 41 w 83"/>
                    <a:gd name="T93" fmla="*/ 17 h 84"/>
                    <a:gd name="T94" fmla="*/ 41 w 83"/>
                    <a:gd name="T95" fmla="*/ 17 h 84"/>
                    <a:gd name="T96" fmla="*/ 41 w 83"/>
                    <a:gd name="T97"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 h="84">
                      <a:moveTo>
                        <a:pt x="77" y="35"/>
                      </a:moveTo>
                      <a:cubicBezTo>
                        <a:pt x="83" y="33"/>
                        <a:pt x="83" y="33"/>
                        <a:pt x="83" y="33"/>
                      </a:cubicBezTo>
                      <a:cubicBezTo>
                        <a:pt x="77" y="18"/>
                        <a:pt x="77" y="18"/>
                        <a:pt x="77" y="18"/>
                      </a:cubicBezTo>
                      <a:cubicBezTo>
                        <a:pt x="71" y="21"/>
                        <a:pt x="71" y="21"/>
                        <a:pt x="71" y="21"/>
                      </a:cubicBezTo>
                      <a:cubicBezTo>
                        <a:pt x="69" y="17"/>
                        <a:pt x="65" y="14"/>
                        <a:pt x="62" y="12"/>
                      </a:cubicBezTo>
                      <a:cubicBezTo>
                        <a:pt x="64" y="6"/>
                        <a:pt x="64" y="6"/>
                        <a:pt x="64" y="6"/>
                      </a:cubicBezTo>
                      <a:cubicBezTo>
                        <a:pt x="50" y="0"/>
                        <a:pt x="50" y="0"/>
                        <a:pt x="50" y="0"/>
                      </a:cubicBezTo>
                      <a:cubicBezTo>
                        <a:pt x="47" y="6"/>
                        <a:pt x="47" y="6"/>
                        <a:pt x="47" y="6"/>
                      </a:cubicBezTo>
                      <a:cubicBezTo>
                        <a:pt x="45" y="6"/>
                        <a:pt x="43" y="5"/>
                        <a:pt x="41" y="5"/>
                      </a:cubicBezTo>
                      <a:cubicBezTo>
                        <a:pt x="41" y="17"/>
                        <a:pt x="41" y="17"/>
                        <a:pt x="41" y="17"/>
                      </a:cubicBezTo>
                      <a:cubicBezTo>
                        <a:pt x="51" y="17"/>
                        <a:pt x="60" y="23"/>
                        <a:pt x="64" y="32"/>
                      </a:cubicBezTo>
                      <a:cubicBezTo>
                        <a:pt x="69" y="45"/>
                        <a:pt x="63" y="59"/>
                        <a:pt x="51" y="64"/>
                      </a:cubicBezTo>
                      <a:cubicBezTo>
                        <a:pt x="51" y="64"/>
                        <a:pt x="51" y="64"/>
                        <a:pt x="51" y="64"/>
                      </a:cubicBezTo>
                      <a:cubicBezTo>
                        <a:pt x="48" y="66"/>
                        <a:pt x="45" y="66"/>
                        <a:pt x="41" y="66"/>
                      </a:cubicBezTo>
                      <a:cubicBezTo>
                        <a:pt x="41" y="66"/>
                        <a:pt x="41" y="66"/>
                        <a:pt x="41" y="66"/>
                      </a:cubicBezTo>
                      <a:cubicBezTo>
                        <a:pt x="41" y="78"/>
                        <a:pt x="41" y="78"/>
                        <a:pt x="41" y="78"/>
                      </a:cubicBezTo>
                      <a:cubicBezTo>
                        <a:pt x="44" y="78"/>
                        <a:pt x="46" y="78"/>
                        <a:pt x="48" y="78"/>
                      </a:cubicBezTo>
                      <a:cubicBezTo>
                        <a:pt x="51" y="84"/>
                        <a:pt x="51" y="84"/>
                        <a:pt x="51" y="84"/>
                      </a:cubicBezTo>
                      <a:cubicBezTo>
                        <a:pt x="65" y="77"/>
                        <a:pt x="65" y="77"/>
                        <a:pt x="65" y="77"/>
                      </a:cubicBezTo>
                      <a:cubicBezTo>
                        <a:pt x="63" y="72"/>
                        <a:pt x="63" y="72"/>
                        <a:pt x="63" y="72"/>
                      </a:cubicBezTo>
                      <a:cubicBezTo>
                        <a:pt x="66" y="69"/>
                        <a:pt x="69" y="66"/>
                        <a:pt x="72" y="62"/>
                      </a:cubicBezTo>
                      <a:cubicBezTo>
                        <a:pt x="77" y="65"/>
                        <a:pt x="77" y="65"/>
                        <a:pt x="77" y="65"/>
                      </a:cubicBezTo>
                      <a:cubicBezTo>
                        <a:pt x="83" y="50"/>
                        <a:pt x="83" y="50"/>
                        <a:pt x="83" y="50"/>
                      </a:cubicBezTo>
                      <a:cubicBezTo>
                        <a:pt x="77" y="48"/>
                        <a:pt x="77" y="48"/>
                        <a:pt x="77" y="48"/>
                      </a:cubicBezTo>
                      <a:cubicBezTo>
                        <a:pt x="78" y="44"/>
                        <a:pt x="78" y="39"/>
                        <a:pt x="77" y="35"/>
                      </a:cubicBezTo>
                      <a:close/>
                      <a:moveTo>
                        <a:pt x="41" y="5"/>
                      </a:moveTo>
                      <a:cubicBezTo>
                        <a:pt x="39" y="5"/>
                        <a:pt x="37" y="6"/>
                        <a:pt x="35" y="6"/>
                      </a:cubicBezTo>
                      <a:cubicBezTo>
                        <a:pt x="32" y="0"/>
                        <a:pt x="32" y="0"/>
                        <a:pt x="32" y="0"/>
                      </a:cubicBezTo>
                      <a:cubicBezTo>
                        <a:pt x="18" y="6"/>
                        <a:pt x="18" y="6"/>
                        <a:pt x="18" y="6"/>
                      </a:cubicBezTo>
                      <a:cubicBezTo>
                        <a:pt x="20" y="12"/>
                        <a:pt x="20" y="12"/>
                        <a:pt x="20" y="12"/>
                      </a:cubicBezTo>
                      <a:cubicBezTo>
                        <a:pt x="17" y="15"/>
                        <a:pt x="14" y="18"/>
                        <a:pt x="11" y="21"/>
                      </a:cubicBezTo>
                      <a:cubicBezTo>
                        <a:pt x="5" y="19"/>
                        <a:pt x="5" y="19"/>
                        <a:pt x="5" y="19"/>
                      </a:cubicBezTo>
                      <a:cubicBezTo>
                        <a:pt x="0" y="34"/>
                        <a:pt x="0" y="34"/>
                        <a:pt x="0" y="34"/>
                      </a:cubicBezTo>
                      <a:cubicBezTo>
                        <a:pt x="5" y="36"/>
                        <a:pt x="5" y="36"/>
                        <a:pt x="5" y="36"/>
                      </a:cubicBezTo>
                      <a:cubicBezTo>
                        <a:pt x="5" y="40"/>
                        <a:pt x="5" y="44"/>
                        <a:pt x="6" y="49"/>
                      </a:cubicBezTo>
                      <a:cubicBezTo>
                        <a:pt x="0" y="51"/>
                        <a:pt x="0" y="51"/>
                        <a:pt x="0" y="51"/>
                      </a:cubicBezTo>
                      <a:cubicBezTo>
                        <a:pt x="6" y="66"/>
                        <a:pt x="6" y="66"/>
                        <a:pt x="6" y="66"/>
                      </a:cubicBezTo>
                      <a:cubicBezTo>
                        <a:pt x="12" y="63"/>
                        <a:pt x="12" y="63"/>
                        <a:pt x="12" y="63"/>
                      </a:cubicBezTo>
                      <a:cubicBezTo>
                        <a:pt x="14" y="67"/>
                        <a:pt x="17" y="70"/>
                        <a:pt x="21" y="72"/>
                      </a:cubicBezTo>
                      <a:cubicBezTo>
                        <a:pt x="19" y="78"/>
                        <a:pt x="19" y="78"/>
                        <a:pt x="19" y="78"/>
                      </a:cubicBezTo>
                      <a:cubicBezTo>
                        <a:pt x="33" y="84"/>
                        <a:pt x="33" y="84"/>
                        <a:pt x="33" y="84"/>
                      </a:cubicBezTo>
                      <a:cubicBezTo>
                        <a:pt x="35" y="78"/>
                        <a:pt x="35" y="78"/>
                        <a:pt x="35" y="78"/>
                      </a:cubicBezTo>
                      <a:cubicBezTo>
                        <a:pt x="37" y="78"/>
                        <a:pt x="39" y="78"/>
                        <a:pt x="41" y="78"/>
                      </a:cubicBezTo>
                      <a:cubicBezTo>
                        <a:pt x="41" y="66"/>
                        <a:pt x="41" y="66"/>
                        <a:pt x="41" y="66"/>
                      </a:cubicBezTo>
                      <a:cubicBezTo>
                        <a:pt x="32" y="66"/>
                        <a:pt x="23" y="61"/>
                        <a:pt x="19" y="51"/>
                      </a:cubicBezTo>
                      <a:cubicBezTo>
                        <a:pt x="14" y="39"/>
                        <a:pt x="19" y="25"/>
                        <a:pt x="32" y="19"/>
                      </a:cubicBezTo>
                      <a:cubicBezTo>
                        <a:pt x="35" y="18"/>
                        <a:pt x="38" y="17"/>
                        <a:pt x="41" y="17"/>
                      </a:cubicBezTo>
                      <a:cubicBezTo>
                        <a:pt x="41" y="17"/>
                        <a:pt x="41" y="17"/>
                        <a:pt x="41" y="17"/>
                      </a:cubicBezTo>
                      <a:lnTo>
                        <a:pt x="4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0" name="Freeform 351"/>
                <p:cNvSpPr/>
                <p:nvPr/>
              </p:nvSpPr>
              <p:spPr bwMode="auto">
                <a:xfrm>
                  <a:off x="3457575" y="6278563"/>
                  <a:ext cx="161925" cy="201613"/>
                </a:xfrm>
                <a:custGeom>
                  <a:avLst/>
                  <a:gdLst>
                    <a:gd name="T0" fmla="*/ 0 w 43"/>
                    <a:gd name="T1" fmla="*/ 0 h 54"/>
                    <a:gd name="T2" fmla="*/ 17 w 43"/>
                    <a:gd name="T3" fmla="*/ 54 h 54"/>
                    <a:gd name="T4" fmla="*/ 43 w 43"/>
                    <a:gd name="T5" fmla="*/ 0 h 54"/>
                    <a:gd name="T6" fmla="*/ 0 w 43"/>
                    <a:gd name="T7" fmla="*/ 0 h 54"/>
                  </a:gdLst>
                  <a:ahLst/>
                  <a:cxnLst>
                    <a:cxn ang="0">
                      <a:pos x="T0" y="T1"/>
                    </a:cxn>
                    <a:cxn ang="0">
                      <a:pos x="T2" y="T3"/>
                    </a:cxn>
                    <a:cxn ang="0">
                      <a:pos x="T4" y="T5"/>
                    </a:cxn>
                    <a:cxn ang="0">
                      <a:pos x="T6" y="T7"/>
                    </a:cxn>
                  </a:cxnLst>
                  <a:rect l="0" t="0" r="r" b="b"/>
                  <a:pathLst>
                    <a:path w="43" h="54">
                      <a:moveTo>
                        <a:pt x="0" y="0"/>
                      </a:moveTo>
                      <a:cubicBezTo>
                        <a:pt x="1" y="22"/>
                        <a:pt x="8" y="40"/>
                        <a:pt x="17" y="54"/>
                      </a:cubicBezTo>
                      <a:cubicBezTo>
                        <a:pt x="32" y="40"/>
                        <a:pt x="41" y="21"/>
                        <a:pt x="4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1" name="Freeform 352"/>
                <p:cNvSpPr/>
                <p:nvPr/>
              </p:nvSpPr>
              <p:spPr bwMode="auto">
                <a:xfrm>
                  <a:off x="3457575" y="6026150"/>
                  <a:ext cx="161925" cy="198438"/>
                </a:xfrm>
                <a:custGeom>
                  <a:avLst/>
                  <a:gdLst>
                    <a:gd name="T0" fmla="*/ 17 w 43"/>
                    <a:gd name="T1" fmla="*/ 0 h 53"/>
                    <a:gd name="T2" fmla="*/ 0 w 43"/>
                    <a:gd name="T3" fmla="*/ 53 h 53"/>
                    <a:gd name="T4" fmla="*/ 43 w 43"/>
                    <a:gd name="T5" fmla="*/ 53 h 53"/>
                    <a:gd name="T6" fmla="*/ 17 w 43"/>
                    <a:gd name="T7" fmla="*/ 0 h 53"/>
                  </a:gdLst>
                  <a:ahLst/>
                  <a:cxnLst>
                    <a:cxn ang="0">
                      <a:pos x="T0" y="T1"/>
                    </a:cxn>
                    <a:cxn ang="0">
                      <a:pos x="T2" y="T3"/>
                    </a:cxn>
                    <a:cxn ang="0">
                      <a:pos x="T4" y="T5"/>
                    </a:cxn>
                    <a:cxn ang="0">
                      <a:pos x="T6" y="T7"/>
                    </a:cxn>
                  </a:cxnLst>
                  <a:rect l="0" t="0" r="r" b="b"/>
                  <a:pathLst>
                    <a:path w="43" h="53">
                      <a:moveTo>
                        <a:pt x="17" y="0"/>
                      </a:moveTo>
                      <a:cubicBezTo>
                        <a:pt x="8" y="13"/>
                        <a:pt x="1" y="32"/>
                        <a:pt x="0" y="53"/>
                      </a:cubicBezTo>
                      <a:cubicBezTo>
                        <a:pt x="43" y="53"/>
                        <a:pt x="43" y="53"/>
                        <a:pt x="43" y="53"/>
                      </a:cubicBezTo>
                      <a:cubicBezTo>
                        <a:pt x="41" y="32"/>
                        <a:pt x="32" y="13"/>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2" name="Freeform 353"/>
                <p:cNvSpPr/>
                <p:nvPr/>
              </p:nvSpPr>
              <p:spPr bwMode="auto">
                <a:xfrm>
                  <a:off x="3338512" y="5943600"/>
                  <a:ext cx="141288" cy="280988"/>
                </a:xfrm>
                <a:custGeom>
                  <a:avLst/>
                  <a:gdLst>
                    <a:gd name="T0" fmla="*/ 0 w 38"/>
                    <a:gd name="T1" fmla="*/ 0 h 75"/>
                    <a:gd name="T2" fmla="*/ 0 w 38"/>
                    <a:gd name="T3" fmla="*/ 75 h 75"/>
                    <a:gd name="T4" fmla="*/ 19 w 38"/>
                    <a:gd name="T5" fmla="*/ 75 h 75"/>
                    <a:gd name="T6" fmla="*/ 38 w 38"/>
                    <a:gd name="T7" fmla="*/ 13 h 75"/>
                    <a:gd name="T8" fmla="*/ 0 w 38"/>
                    <a:gd name="T9" fmla="*/ 0 h 75"/>
                  </a:gdLst>
                  <a:ahLst/>
                  <a:cxnLst>
                    <a:cxn ang="0">
                      <a:pos x="T0" y="T1"/>
                    </a:cxn>
                    <a:cxn ang="0">
                      <a:pos x="T2" y="T3"/>
                    </a:cxn>
                    <a:cxn ang="0">
                      <a:pos x="T4" y="T5"/>
                    </a:cxn>
                    <a:cxn ang="0">
                      <a:pos x="T6" y="T7"/>
                    </a:cxn>
                    <a:cxn ang="0">
                      <a:pos x="T8" y="T9"/>
                    </a:cxn>
                  </a:cxnLst>
                  <a:rect l="0" t="0" r="r" b="b"/>
                  <a:pathLst>
                    <a:path w="38" h="75">
                      <a:moveTo>
                        <a:pt x="0" y="0"/>
                      </a:moveTo>
                      <a:cubicBezTo>
                        <a:pt x="0" y="75"/>
                        <a:pt x="0" y="75"/>
                        <a:pt x="0" y="75"/>
                      </a:cubicBezTo>
                      <a:cubicBezTo>
                        <a:pt x="19" y="75"/>
                        <a:pt x="19" y="75"/>
                        <a:pt x="19" y="75"/>
                      </a:cubicBezTo>
                      <a:cubicBezTo>
                        <a:pt x="20" y="50"/>
                        <a:pt x="28" y="29"/>
                        <a:pt x="38" y="13"/>
                      </a:cubicBezTo>
                      <a:cubicBezTo>
                        <a:pt x="27" y="6"/>
                        <a:pt x="14"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3" name="Freeform 354"/>
                <p:cNvSpPr/>
                <p:nvPr/>
              </p:nvSpPr>
              <p:spPr bwMode="auto">
                <a:xfrm>
                  <a:off x="3143250" y="6278563"/>
                  <a:ext cx="141288" cy="280988"/>
                </a:xfrm>
                <a:custGeom>
                  <a:avLst/>
                  <a:gdLst>
                    <a:gd name="T0" fmla="*/ 38 w 38"/>
                    <a:gd name="T1" fmla="*/ 75 h 75"/>
                    <a:gd name="T2" fmla="*/ 38 w 38"/>
                    <a:gd name="T3" fmla="*/ 0 h 75"/>
                    <a:gd name="T4" fmla="*/ 19 w 38"/>
                    <a:gd name="T5" fmla="*/ 0 h 75"/>
                    <a:gd name="T6" fmla="*/ 0 w 38"/>
                    <a:gd name="T7" fmla="*/ 62 h 75"/>
                    <a:gd name="T8" fmla="*/ 38 w 38"/>
                    <a:gd name="T9" fmla="*/ 75 h 75"/>
                  </a:gdLst>
                  <a:ahLst/>
                  <a:cxnLst>
                    <a:cxn ang="0">
                      <a:pos x="T0" y="T1"/>
                    </a:cxn>
                    <a:cxn ang="0">
                      <a:pos x="T2" y="T3"/>
                    </a:cxn>
                    <a:cxn ang="0">
                      <a:pos x="T4" y="T5"/>
                    </a:cxn>
                    <a:cxn ang="0">
                      <a:pos x="T6" y="T7"/>
                    </a:cxn>
                    <a:cxn ang="0">
                      <a:pos x="T8" y="T9"/>
                    </a:cxn>
                  </a:cxnLst>
                  <a:rect l="0" t="0" r="r" b="b"/>
                  <a:pathLst>
                    <a:path w="38" h="75">
                      <a:moveTo>
                        <a:pt x="38" y="75"/>
                      </a:moveTo>
                      <a:cubicBezTo>
                        <a:pt x="38" y="0"/>
                        <a:pt x="38" y="0"/>
                        <a:pt x="38" y="0"/>
                      </a:cubicBezTo>
                      <a:cubicBezTo>
                        <a:pt x="19" y="0"/>
                        <a:pt x="19" y="0"/>
                        <a:pt x="19" y="0"/>
                      </a:cubicBezTo>
                      <a:cubicBezTo>
                        <a:pt x="18" y="25"/>
                        <a:pt x="10" y="46"/>
                        <a:pt x="0" y="62"/>
                      </a:cubicBezTo>
                      <a:cubicBezTo>
                        <a:pt x="11" y="69"/>
                        <a:pt x="24" y="74"/>
                        <a:pt x="3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4" name="Freeform 355"/>
                <p:cNvSpPr/>
                <p:nvPr/>
              </p:nvSpPr>
              <p:spPr bwMode="auto">
                <a:xfrm>
                  <a:off x="3143250" y="5943600"/>
                  <a:ext cx="141288" cy="280988"/>
                </a:xfrm>
                <a:custGeom>
                  <a:avLst/>
                  <a:gdLst>
                    <a:gd name="T0" fmla="*/ 19 w 38"/>
                    <a:gd name="T1" fmla="*/ 75 h 75"/>
                    <a:gd name="T2" fmla="*/ 38 w 38"/>
                    <a:gd name="T3" fmla="*/ 75 h 75"/>
                    <a:gd name="T4" fmla="*/ 38 w 38"/>
                    <a:gd name="T5" fmla="*/ 0 h 75"/>
                    <a:gd name="T6" fmla="*/ 0 w 38"/>
                    <a:gd name="T7" fmla="*/ 14 h 75"/>
                    <a:gd name="T8" fmla="*/ 19 w 38"/>
                    <a:gd name="T9" fmla="*/ 75 h 75"/>
                  </a:gdLst>
                  <a:ahLst/>
                  <a:cxnLst>
                    <a:cxn ang="0">
                      <a:pos x="T0" y="T1"/>
                    </a:cxn>
                    <a:cxn ang="0">
                      <a:pos x="T2" y="T3"/>
                    </a:cxn>
                    <a:cxn ang="0">
                      <a:pos x="T4" y="T5"/>
                    </a:cxn>
                    <a:cxn ang="0">
                      <a:pos x="T6" y="T7"/>
                    </a:cxn>
                    <a:cxn ang="0">
                      <a:pos x="T8" y="T9"/>
                    </a:cxn>
                  </a:cxnLst>
                  <a:rect l="0" t="0" r="r" b="b"/>
                  <a:pathLst>
                    <a:path w="38" h="75">
                      <a:moveTo>
                        <a:pt x="19" y="75"/>
                      </a:moveTo>
                      <a:cubicBezTo>
                        <a:pt x="38" y="75"/>
                        <a:pt x="38" y="75"/>
                        <a:pt x="38" y="75"/>
                      </a:cubicBezTo>
                      <a:cubicBezTo>
                        <a:pt x="38" y="0"/>
                        <a:pt x="38" y="0"/>
                        <a:pt x="38" y="0"/>
                      </a:cubicBezTo>
                      <a:cubicBezTo>
                        <a:pt x="24" y="1"/>
                        <a:pt x="11" y="6"/>
                        <a:pt x="0" y="14"/>
                      </a:cubicBezTo>
                      <a:cubicBezTo>
                        <a:pt x="10" y="29"/>
                        <a:pt x="18" y="51"/>
                        <a:pt x="1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5" name="Freeform 356"/>
                <p:cNvSpPr/>
                <p:nvPr/>
              </p:nvSpPr>
              <p:spPr bwMode="auto">
                <a:xfrm>
                  <a:off x="3003550" y="6278563"/>
                  <a:ext cx="157163" cy="198438"/>
                </a:xfrm>
                <a:custGeom>
                  <a:avLst/>
                  <a:gdLst>
                    <a:gd name="T0" fmla="*/ 26 w 42"/>
                    <a:gd name="T1" fmla="*/ 53 h 53"/>
                    <a:gd name="T2" fmla="*/ 42 w 42"/>
                    <a:gd name="T3" fmla="*/ 0 h 53"/>
                    <a:gd name="T4" fmla="*/ 0 w 42"/>
                    <a:gd name="T5" fmla="*/ 0 h 53"/>
                    <a:gd name="T6" fmla="*/ 26 w 42"/>
                    <a:gd name="T7" fmla="*/ 53 h 53"/>
                  </a:gdLst>
                  <a:ahLst/>
                  <a:cxnLst>
                    <a:cxn ang="0">
                      <a:pos x="T0" y="T1"/>
                    </a:cxn>
                    <a:cxn ang="0">
                      <a:pos x="T2" y="T3"/>
                    </a:cxn>
                    <a:cxn ang="0">
                      <a:pos x="T4" y="T5"/>
                    </a:cxn>
                    <a:cxn ang="0">
                      <a:pos x="T6" y="T7"/>
                    </a:cxn>
                  </a:cxnLst>
                  <a:rect l="0" t="0" r="r" b="b"/>
                  <a:pathLst>
                    <a:path w="42" h="53">
                      <a:moveTo>
                        <a:pt x="26" y="53"/>
                      </a:moveTo>
                      <a:cubicBezTo>
                        <a:pt x="35" y="40"/>
                        <a:pt x="41" y="21"/>
                        <a:pt x="42" y="0"/>
                      </a:cubicBezTo>
                      <a:cubicBezTo>
                        <a:pt x="0" y="0"/>
                        <a:pt x="0" y="0"/>
                        <a:pt x="0" y="0"/>
                      </a:cubicBezTo>
                      <a:cubicBezTo>
                        <a:pt x="2" y="21"/>
                        <a:pt x="12" y="40"/>
                        <a:pt x="2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6" name="Freeform 357"/>
                <p:cNvSpPr/>
                <p:nvPr/>
              </p:nvSpPr>
              <p:spPr bwMode="auto">
                <a:xfrm>
                  <a:off x="3003550" y="6026150"/>
                  <a:ext cx="157163" cy="198438"/>
                </a:xfrm>
                <a:custGeom>
                  <a:avLst/>
                  <a:gdLst>
                    <a:gd name="T0" fmla="*/ 26 w 42"/>
                    <a:gd name="T1" fmla="*/ 0 h 53"/>
                    <a:gd name="T2" fmla="*/ 0 w 42"/>
                    <a:gd name="T3" fmla="*/ 53 h 53"/>
                    <a:gd name="T4" fmla="*/ 42 w 42"/>
                    <a:gd name="T5" fmla="*/ 53 h 53"/>
                    <a:gd name="T6" fmla="*/ 26 w 42"/>
                    <a:gd name="T7" fmla="*/ 0 h 53"/>
                  </a:gdLst>
                  <a:ahLst/>
                  <a:cxnLst>
                    <a:cxn ang="0">
                      <a:pos x="T0" y="T1"/>
                    </a:cxn>
                    <a:cxn ang="0">
                      <a:pos x="T2" y="T3"/>
                    </a:cxn>
                    <a:cxn ang="0">
                      <a:pos x="T4" y="T5"/>
                    </a:cxn>
                    <a:cxn ang="0">
                      <a:pos x="T6" y="T7"/>
                    </a:cxn>
                  </a:cxnLst>
                  <a:rect l="0" t="0" r="r" b="b"/>
                  <a:pathLst>
                    <a:path w="42" h="53">
                      <a:moveTo>
                        <a:pt x="26" y="0"/>
                      </a:moveTo>
                      <a:cubicBezTo>
                        <a:pt x="12" y="14"/>
                        <a:pt x="2" y="32"/>
                        <a:pt x="0" y="53"/>
                      </a:cubicBezTo>
                      <a:cubicBezTo>
                        <a:pt x="42" y="53"/>
                        <a:pt x="42" y="53"/>
                        <a:pt x="42" y="53"/>
                      </a:cubicBezTo>
                      <a:cubicBezTo>
                        <a:pt x="41" y="32"/>
                        <a:pt x="35" y="13"/>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7" name="Freeform 358"/>
                <p:cNvSpPr/>
                <p:nvPr/>
              </p:nvSpPr>
              <p:spPr bwMode="auto">
                <a:xfrm>
                  <a:off x="3338512" y="6278563"/>
                  <a:ext cx="141288" cy="280988"/>
                </a:xfrm>
                <a:custGeom>
                  <a:avLst/>
                  <a:gdLst>
                    <a:gd name="T0" fmla="*/ 0 w 38"/>
                    <a:gd name="T1" fmla="*/ 75 h 75"/>
                    <a:gd name="T2" fmla="*/ 38 w 38"/>
                    <a:gd name="T3" fmla="*/ 62 h 75"/>
                    <a:gd name="T4" fmla="*/ 19 w 38"/>
                    <a:gd name="T5" fmla="*/ 0 h 75"/>
                    <a:gd name="T6" fmla="*/ 0 w 38"/>
                    <a:gd name="T7" fmla="*/ 0 h 75"/>
                    <a:gd name="T8" fmla="*/ 0 w 38"/>
                    <a:gd name="T9" fmla="*/ 75 h 75"/>
                  </a:gdLst>
                  <a:ahLst/>
                  <a:cxnLst>
                    <a:cxn ang="0">
                      <a:pos x="T0" y="T1"/>
                    </a:cxn>
                    <a:cxn ang="0">
                      <a:pos x="T2" y="T3"/>
                    </a:cxn>
                    <a:cxn ang="0">
                      <a:pos x="T4" y="T5"/>
                    </a:cxn>
                    <a:cxn ang="0">
                      <a:pos x="T6" y="T7"/>
                    </a:cxn>
                    <a:cxn ang="0">
                      <a:pos x="T8" y="T9"/>
                    </a:cxn>
                  </a:cxnLst>
                  <a:rect l="0" t="0" r="r" b="b"/>
                  <a:pathLst>
                    <a:path w="38" h="75">
                      <a:moveTo>
                        <a:pt x="0" y="75"/>
                      </a:moveTo>
                      <a:cubicBezTo>
                        <a:pt x="14" y="74"/>
                        <a:pt x="27" y="69"/>
                        <a:pt x="38" y="62"/>
                      </a:cubicBezTo>
                      <a:cubicBezTo>
                        <a:pt x="28" y="47"/>
                        <a:pt x="20" y="25"/>
                        <a:pt x="19" y="0"/>
                      </a:cubicBezTo>
                      <a:cubicBezTo>
                        <a:pt x="0" y="0"/>
                        <a:pt x="0" y="0"/>
                        <a:pt x="0" y="0"/>
                      </a:cubicBezTo>
                      <a:lnTo>
                        <a:pt x="0"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8" name="Freeform 359"/>
                <p:cNvSpPr>
                  <a:spLocks noEditPoints="1"/>
                </p:cNvSpPr>
                <p:nvPr/>
              </p:nvSpPr>
              <p:spPr bwMode="auto">
                <a:xfrm>
                  <a:off x="2782887" y="1574800"/>
                  <a:ext cx="561975" cy="447675"/>
                </a:xfrm>
                <a:custGeom>
                  <a:avLst/>
                  <a:gdLst>
                    <a:gd name="T0" fmla="*/ 135 w 150"/>
                    <a:gd name="T1" fmla="*/ 27 h 119"/>
                    <a:gd name="T2" fmla="*/ 122 w 150"/>
                    <a:gd name="T3" fmla="*/ 27 h 119"/>
                    <a:gd name="T4" fmla="*/ 122 w 150"/>
                    <a:gd name="T5" fmla="*/ 34 h 119"/>
                    <a:gd name="T6" fmla="*/ 137 w 150"/>
                    <a:gd name="T7" fmla="*/ 67 h 119"/>
                    <a:gd name="T8" fmla="*/ 137 w 150"/>
                    <a:gd name="T9" fmla="*/ 83 h 119"/>
                    <a:gd name="T10" fmla="*/ 122 w 150"/>
                    <a:gd name="T11" fmla="*/ 119 h 119"/>
                    <a:gd name="T12" fmla="*/ 150 w 150"/>
                    <a:gd name="T13" fmla="*/ 112 h 119"/>
                    <a:gd name="T14" fmla="*/ 150 w 150"/>
                    <a:gd name="T15" fmla="*/ 43 h 119"/>
                    <a:gd name="T16" fmla="*/ 121 w 150"/>
                    <a:gd name="T17" fmla="*/ 0 h 119"/>
                    <a:gd name="T18" fmla="*/ 75 w 150"/>
                    <a:gd name="T19" fmla="*/ 10 h 119"/>
                    <a:gd name="T20" fmla="*/ 122 w 150"/>
                    <a:gd name="T21" fmla="*/ 27 h 119"/>
                    <a:gd name="T22" fmla="*/ 75 w 150"/>
                    <a:gd name="T23" fmla="*/ 95 h 119"/>
                    <a:gd name="T24" fmla="*/ 114 w 150"/>
                    <a:gd name="T25" fmla="*/ 112 h 119"/>
                    <a:gd name="T26" fmla="*/ 122 w 150"/>
                    <a:gd name="T27" fmla="*/ 119 h 119"/>
                    <a:gd name="T28" fmla="*/ 107 w 150"/>
                    <a:gd name="T29" fmla="*/ 83 h 119"/>
                    <a:gd name="T30" fmla="*/ 122 w 150"/>
                    <a:gd name="T31" fmla="*/ 67 h 119"/>
                    <a:gd name="T32" fmla="*/ 75 w 150"/>
                    <a:gd name="T33" fmla="*/ 34 h 119"/>
                    <a:gd name="T34" fmla="*/ 75 w 150"/>
                    <a:gd name="T35" fmla="*/ 0 h 119"/>
                    <a:gd name="T36" fmla="*/ 29 w 150"/>
                    <a:gd name="T37" fmla="*/ 1 h 119"/>
                    <a:gd name="T38" fmla="*/ 38 w 150"/>
                    <a:gd name="T39" fmla="*/ 10 h 119"/>
                    <a:gd name="T40" fmla="*/ 75 w 150"/>
                    <a:gd name="T41" fmla="*/ 10 h 119"/>
                    <a:gd name="T42" fmla="*/ 29 w 150"/>
                    <a:gd name="T43" fmla="*/ 119 h 119"/>
                    <a:gd name="T44" fmla="*/ 36 w 150"/>
                    <a:gd name="T45" fmla="*/ 112 h 119"/>
                    <a:gd name="T46" fmla="*/ 75 w 150"/>
                    <a:gd name="T47" fmla="*/ 95 h 119"/>
                    <a:gd name="T48" fmla="*/ 29 w 150"/>
                    <a:gd name="T49" fmla="*/ 34 h 119"/>
                    <a:gd name="T50" fmla="*/ 44 w 150"/>
                    <a:gd name="T51" fmla="*/ 67 h 119"/>
                    <a:gd name="T52" fmla="*/ 44 w 150"/>
                    <a:gd name="T53" fmla="*/ 83 h 119"/>
                    <a:gd name="T54" fmla="*/ 29 w 150"/>
                    <a:gd name="T55" fmla="*/ 119 h 119"/>
                    <a:gd name="T56" fmla="*/ 15 w 150"/>
                    <a:gd name="T57" fmla="*/ 27 h 119"/>
                    <a:gd name="T58" fmla="*/ 0 w 150"/>
                    <a:gd name="T59" fmla="*/ 91 h 119"/>
                    <a:gd name="T60" fmla="*/ 0 w 150"/>
                    <a:gd name="T61" fmla="*/ 112 h 119"/>
                    <a:gd name="T62" fmla="*/ 29 w 150"/>
                    <a:gd name="T63" fmla="*/ 119 h 119"/>
                    <a:gd name="T64" fmla="*/ 14 w 150"/>
                    <a:gd name="T65" fmla="*/ 83 h 119"/>
                    <a:gd name="T66" fmla="*/ 29 w 150"/>
                    <a:gd name="T67" fmla="*/ 67 h 119"/>
                    <a:gd name="T68" fmla="*/ 25 w 150"/>
                    <a:gd name="T69" fmla="*/ 34 h 119"/>
                    <a:gd name="T70" fmla="*/ 29 w 150"/>
                    <a:gd name="T71"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19">
                      <a:moveTo>
                        <a:pt x="150" y="43"/>
                      </a:moveTo>
                      <a:cubicBezTo>
                        <a:pt x="135" y="27"/>
                        <a:pt x="135" y="27"/>
                        <a:pt x="135" y="27"/>
                      </a:cubicBezTo>
                      <a:cubicBezTo>
                        <a:pt x="122" y="1"/>
                        <a:pt x="122" y="1"/>
                        <a:pt x="122" y="1"/>
                      </a:cubicBezTo>
                      <a:cubicBezTo>
                        <a:pt x="122" y="27"/>
                        <a:pt x="122" y="27"/>
                        <a:pt x="122" y="27"/>
                      </a:cubicBezTo>
                      <a:cubicBezTo>
                        <a:pt x="125" y="34"/>
                        <a:pt x="125" y="34"/>
                        <a:pt x="125" y="34"/>
                      </a:cubicBezTo>
                      <a:cubicBezTo>
                        <a:pt x="122" y="34"/>
                        <a:pt x="122" y="34"/>
                        <a:pt x="122" y="34"/>
                      </a:cubicBezTo>
                      <a:cubicBezTo>
                        <a:pt x="122" y="67"/>
                        <a:pt x="122" y="67"/>
                        <a:pt x="122" y="67"/>
                      </a:cubicBezTo>
                      <a:cubicBezTo>
                        <a:pt x="137" y="67"/>
                        <a:pt x="137" y="67"/>
                        <a:pt x="137" y="67"/>
                      </a:cubicBezTo>
                      <a:cubicBezTo>
                        <a:pt x="137" y="83"/>
                        <a:pt x="137" y="83"/>
                        <a:pt x="137" y="83"/>
                      </a:cubicBezTo>
                      <a:cubicBezTo>
                        <a:pt x="137" y="83"/>
                        <a:pt x="137" y="83"/>
                        <a:pt x="137" y="83"/>
                      </a:cubicBezTo>
                      <a:cubicBezTo>
                        <a:pt x="122" y="83"/>
                        <a:pt x="122" y="83"/>
                        <a:pt x="122" y="83"/>
                      </a:cubicBezTo>
                      <a:cubicBezTo>
                        <a:pt x="122" y="119"/>
                        <a:pt x="122" y="119"/>
                        <a:pt x="122" y="119"/>
                      </a:cubicBezTo>
                      <a:cubicBezTo>
                        <a:pt x="143" y="119"/>
                        <a:pt x="143" y="119"/>
                        <a:pt x="143" y="119"/>
                      </a:cubicBezTo>
                      <a:cubicBezTo>
                        <a:pt x="147" y="119"/>
                        <a:pt x="150" y="116"/>
                        <a:pt x="150" y="112"/>
                      </a:cubicBezTo>
                      <a:cubicBezTo>
                        <a:pt x="150" y="95"/>
                        <a:pt x="150" y="95"/>
                        <a:pt x="150" y="95"/>
                      </a:cubicBezTo>
                      <a:lnTo>
                        <a:pt x="150" y="43"/>
                      </a:lnTo>
                      <a:close/>
                      <a:moveTo>
                        <a:pt x="122" y="1"/>
                      </a:moveTo>
                      <a:cubicBezTo>
                        <a:pt x="121" y="0"/>
                        <a:pt x="121" y="0"/>
                        <a:pt x="121" y="0"/>
                      </a:cubicBezTo>
                      <a:cubicBezTo>
                        <a:pt x="75" y="0"/>
                        <a:pt x="75" y="0"/>
                        <a:pt x="75" y="0"/>
                      </a:cubicBezTo>
                      <a:cubicBezTo>
                        <a:pt x="75" y="10"/>
                        <a:pt x="75" y="10"/>
                        <a:pt x="75" y="10"/>
                      </a:cubicBezTo>
                      <a:cubicBezTo>
                        <a:pt x="113" y="10"/>
                        <a:pt x="113" y="10"/>
                        <a:pt x="113" y="10"/>
                      </a:cubicBezTo>
                      <a:cubicBezTo>
                        <a:pt x="122" y="27"/>
                        <a:pt x="122" y="27"/>
                        <a:pt x="122" y="27"/>
                      </a:cubicBezTo>
                      <a:cubicBezTo>
                        <a:pt x="122" y="1"/>
                        <a:pt x="122" y="1"/>
                        <a:pt x="122" y="1"/>
                      </a:cubicBezTo>
                      <a:close/>
                      <a:moveTo>
                        <a:pt x="75" y="95"/>
                      </a:moveTo>
                      <a:cubicBezTo>
                        <a:pt x="114" y="95"/>
                        <a:pt x="114" y="95"/>
                        <a:pt x="114" y="95"/>
                      </a:cubicBezTo>
                      <a:cubicBezTo>
                        <a:pt x="114" y="112"/>
                        <a:pt x="114" y="112"/>
                        <a:pt x="114" y="112"/>
                      </a:cubicBezTo>
                      <a:cubicBezTo>
                        <a:pt x="114" y="116"/>
                        <a:pt x="117" y="119"/>
                        <a:pt x="121" y="119"/>
                      </a:cubicBezTo>
                      <a:cubicBezTo>
                        <a:pt x="122" y="119"/>
                        <a:pt x="122" y="119"/>
                        <a:pt x="122" y="119"/>
                      </a:cubicBezTo>
                      <a:cubicBezTo>
                        <a:pt x="122" y="83"/>
                        <a:pt x="122" y="83"/>
                        <a:pt x="122" y="83"/>
                      </a:cubicBezTo>
                      <a:cubicBezTo>
                        <a:pt x="107" y="83"/>
                        <a:pt x="107" y="83"/>
                        <a:pt x="107" y="83"/>
                      </a:cubicBezTo>
                      <a:cubicBezTo>
                        <a:pt x="107" y="67"/>
                        <a:pt x="107" y="67"/>
                        <a:pt x="107" y="67"/>
                      </a:cubicBezTo>
                      <a:cubicBezTo>
                        <a:pt x="122" y="67"/>
                        <a:pt x="122" y="67"/>
                        <a:pt x="122" y="67"/>
                      </a:cubicBezTo>
                      <a:cubicBezTo>
                        <a:pt x="122" y="34"/>
                        <a:pt x="122" y="34"/>
                        <a:pt x="122" y="34"/>
                      </a:cubicBezTo>
                      <a:cubicBezTo>
                        <a:pt x="75" y="34"/>
                        <a:pt x="75" y="34"/>
                        <a:pt x="75" y="34"/>
                      </a:cubicBezTo>
                      <a:lnTo>
                        <a:pt x="75" y="95"/>
                      </a:lnTo>
                      <a:close/>
                      <a:moveTo>
                        <a:pt x="75" y="0"/>
                      </a:moveTo>
                      <a:cubicBezTo>
                        <a:pt x="29" y="0"/>
                        <a:pt x="29" y="0"/>
                        <a:pt x="29" y="0"/>
                      </a:cubicBezTo>
                      <a:cubicBezTo>
                        <a:pt x="29" y="1"/>
                        <a:pt x="29" y="1"/>
                        <a:pt x="29" y="1"/>
                      </a:cubicBezTo>
                      <a:cubicBezTo>
                        <a:pt x="29" y="27"/>
                        <a:pt x="29" y="27"/>
                        <a:pt x="29" y="27"/>
                      </a:cubicBezTo>
                      <a:cubicBezTo>
                        <a:pt x="38" y="10"/>
                        <a:pt x="38" y="10"/>
                        <a:pt x="38" y="10"/>
                      </a:cubicBezTo>
                      <a:cubicBezTo>
                        <a:pt x="38" y="10"/>
                        <a:pt x="38" y="10"/>
                        <a:pt x="38" y="10"/>
                      </a:cubicBezTo>
                      <a:cubicBezTo>
                        <a:pt x="75" y="10"/>
                        <a:pt x="75" y="10"/>
                        <a:pt x="75" y="10"/>
                      </a:cubicBezTo>
                      <a:cubicBezTo>
                        <a:pt x="75" y="0"/>
                        <a:pt x="75" y="0"/>
                        <a:pt x="75" y="0"/>
                      </a:cubicBezTo>
                      <a:close/>
                      <a:moveTo>
                        <a:pt x="29" y="119"/>
                      </a:moveTo>
                      <a:cubicBezTo>
                        <a:pt x="29" y="119"/>
                        <a:pt x="29" y="119"/>
                        <a:pt x="29" y="119"/>
                      </a:cubicBezTo>
                      <a:cubicBezTo>
                        <a:pt x="33" y="119"/>
                        <a:pt x="36" y="116"/>
                        <a:pt x="36" y="112"/>
                      </a:cubicBezTo>
                      <a:cubicBezTo>
                        <a:pt x="36" y="95"/>
                        <a:pt x="36" y="95"/>
                        <a:pt x="36" y="95"/>
                      </a:cubicBezTo>
                      <a:cubicBezTo>
                        <a:pt x="75" y="95"/>
                        <a:pt x="75" y="95"/>
                        <a:pt x="75" y="95"/>
                      </a:cubicBezTo>
                      <a:cubicBezTo>
                        <a:pt x="75" y="34"/>
                        <a:pt x="75" y="34"/>
                        <a:pt x="75" y="34"/>
                      </a:cubicBezTo>
                      <a:cubicBezTo>
                        <a:pt x="29" y="34"/>
                        <a:pt x="29" y="34"/>
                        <a:pt x="29" y="34"/>
                      </a:cubicBezTo>
                      <a:cubicBezTo>
                        <a:pt x="29" y="67"/>
                        <a:pt x="29" y="67"/>
                        <a:pt x="29" y="67"/>
                      </a:cubicBezTo>
                      <a:cubicBezTo>
                        <a:pt x="44" y="67"/>
                        <a:pt x="44" y="67"/>
                        <a:pt x="44" y="67"/>
                      </a:cubicBezTo>
                      <a:cubicBezTo>
                        <a:pt x="44" y="83"/>
                        <a:pt x="44" y="83"/>
                        <a:pt x="44" y="83"/>
                      </a:cubicBezTo>
                      <a:cubicBezTo>
                        <a:pt x="44" y="83"/>
                        <a:pt x="44" y="83"/>
                        <a:pt x="44" y="83"/>
                      </a:cubicBezTo>
                      <a:cubicBezTo>
                        <a:pt x="29" y="83"/>
                        <a:pt x="29" y="83"/>
                        <a:pt x="29" y="83"/>
                      </a:cubicBezTo>
                      <a:lnTo>
                        <a:pt x="29" y="119"/>
                      </a:lnTo>
                      <a:close/>
                      <a:moveTo>
                        <a:pt x="29" y="1"/>
                      </a:moveTo>
                      <a:cubicBezTo>
                        <a:pt x="15" y="27"/>
                        <a:pt x="15" y="27"/>
                        <a:pt x="15" y="27"/>
                      </a:cubicBezTo>
                      <a:cubicBezTo>
                        <a:pt x="0" y="43"/>
                        <a:pt x="0" y="43"/>
                        <a:pt x="0" y="43"/>
                      </a:cubicBezTo>
                      <a:cubicBezTo>
                        <a:pt x="0" y="91"/>
                        <a:pt x="0" y="91"/>
                        <a:pt x="0" y="91"/>
                      </a:cubicBezTo>
                      <a:cubicBezTo>
                        <a:pt x="0" y="95"/>
                        <a:pt x="0" y="95"/>
                        <a:pt x="0" y="95"/>
                      </a:cubicBezTo>
                      <a:cubicBezTo>
                        <a:pt x="0" y="112"/>
                        <a:pt x="0" y="112"/>
                        <a:pt x="0" y="112"/>
                      </a:cubicBezTo>
                      <a:cubicBezTo>
                        <a:pt x="0" y="116"/>
                        <a:pt x="3" y="119"/>
                        <a:pt x="7" y="119"/>
                      </a:cubicBezTo>
                      <a:cubicBezTo>
                        <a:pt x="29" y="119"/>
                        <a:pt x="29" y="119"/>
                        <a:pt x="29" y="119"/>
                      </a:cubicBezTo>
                      <a:cubicBezTo>
                        <a:pt x="29" y="83"/>
                        <a:pt x="29" y="83"/>
                        <a:pt x="29" y="83"/>
                      </a:cubicBezTo>
                      <a:cubicBezTo>
                        <a:pt x="14" y="83"/>
                        <a:pt x="14" y="83"/>
                        <a:pt x="14" y="83"/>
                      </a:cubicBezTo>
                      <a:cubicBezTo>
                        <a:pt x="14" y="67"/>
                        <a:pt x="14" y="67"/>
                        <a:pt x="14" y="67"/>
                      </a:cubicBezTo>
                      <a:cubicBezTo>
                        <a:pt x="29" y="67"/>
                        <a:pt x="29" y="67"/>
                        <a:pt x="29" y="67"/>
                      </a:cubicBezTo>
                      <a:cubicBezTo>
                        <a:pt x="29" y="34"/>
                        <a:pt x="29" y="34"/>
                        <a:pt x="29" y="34"/>
                      </a:cubicBezTo>
                      <a:cubicBezTo>
                        <a:pt x="25" y="34"/>
                        <a:pt x="25" y="34"/>
                        <a:pt x="25" y="34"/>
                      </a:cubicBezTo>
                      <a:cubicBezTo>
                        <a:pt x="29" y="27"/>
                        <a:pt x="29" y="27"/>
                        <a:pt x="29" y="27"/>
                      </a:cubicBezTo>
                      <a:lnTo>
                        <a:pt x="2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39" name="Freeform 360"/>
                <p:cNvSpPr/>
                <p:nvPr/>
              </p:nvSpPr>
              <p:spPr bwMode="auto">
                <a:xfrm>
                  <a:off x="4849812" y="5561013"/>
                  <a:ext cx="236538" cy="242888"/>
                </a:xfrm>
                <a:custGeom>
                  <a:avLst/>
                  <a:gdLst>
                    <a:gd name="T0" fmla="*/ 14 w 63"/>
                    <a:gd name="T1" fmla="*/ 59 h 65"/>
                    <a:gd name="T2" fmla="*/ 31 w 63"/>
                    <a:gd name="T3" fmla="*/ 65 h 65"/>
                    <a:gd name="T4" fmla="*/ 63 w 63"/>
                    <a:gd name="T5" fmla="*/ 33 h 65"/>
                    <a:gd name="T6" fmla="*/ 31 w 63"/>
                    <a:gd name="T7" fmla="*/ 0 h 65"/>
                    <a:gd name="T8" fmla="*/ 0 w 63"/>
                    <a:gd name="T9" fmla="*/ 28 h 65"/>
                    <a:gd name="T10" fmla="*/ 31 w 63"/>
                    <a:gd name="T11" fmla="*/ 28 h 65"/>
                    <a:gd name="T12" fmla="*/ 42 w 63"/>
                    <a:gd name="T13" fmla="*/ 28 h 65"/>
                    <a:gd name="T14" fmla="*/ 35 w 63"/>
                    <a:gd name="T15" fmla="*/ 36 h 65"/>
                    <a:gd name="T16" fmla="*/ 14 w 63"/>
                    <a:gd name="T17"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5">
                      <a:moveTo>
                        <a:pt x="14" y="59"/>
                      </a:moveTo>
                      <a:cubicBezTo>
                        <a:pt x="19" y="63"/>
                        <a:pt x="25" y="65"/>
                        <a:pt x="31" y="65"/>
                      </a:cubicBezTo>
                      <a:cubicBezTo>
                        <a:pt x="49" y="65"/>
                        <a:pt x="63" y="50"/>
                        <a:pt x="63" y="33"/>
                      </a:cubicBezTo>
                      <a:cubicBezTo>
                        <a:pt x="63" y="15"/>
                        <a:pt x="49" y="0"/>
                        <a:pt x="31" y="0"/>
                      </a:cubicBezTo>
                      <a:cubicBezTo>
                        <a:pt x="15" y="0"/>
                        <a:pt x="2" y="12"/>
                        <a:pt x="0" y="28"/>
                      </a:cubicBezTo>
                      <a:cubicBezTo>
                        <a:pt x="31" y="28"/>
                        <a:pt x="31" y="28"/>
                        <a:pt x="31" y="28"/>
                      </a:cubicBezTo>
                      <a:cubicBezTo>
                        <a:pt x="42" y="28"/>
                        <a:pt x="42" y="28"/>
                        <a:pt x="42" y="28"/>
                      </a:cubicBezTo>
                      <a:cubicBezTo>
                        <a:pt x="35" y="36"/>
                        <a:pt x="35" y="36"/>
                        <a:pt x="35" y="36"/>
                      </a:cubicBezTo>
                      <a:lnTo>
                        <a:pt x="1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0" name="Freeform 361"/>
                <p:cNvSpPr/>
                <p:nvPr/>
              </p:nvSpPr>
              <p:spPr bwMode="auto">
                <a:xfrm>
                  <a:off x="4471987" y="5684838"/>
                  <a:ext cx="495300" cy="465138"/>
                </a:xfrm>
                <a:custGeom>
                  <a:avLst/>
                  <a:gdLst>
                    <a:gd name="T0" fmla="*/ 59 w 132"/>
                    <a:gd name="T1" fmla="*/ 66 h 124"/>
                    <a:gd name="T2" fmla="*/ 59 w 132"/>
                    <a:gd name="T3" fmla="*/ 70 h 124"/>
                    <a:gd name="T4" fmla="*/ 59 w 132"/>
                    <a:gd name="T5" fmla="*/ 73 h 124"/>
                    <a:gd name="T6" fmla="*/ 59 w 132"/>
                    <a:gd name="T7" fmla="*/ 113 h 124"/>
                    <a:gd name="T8" fmla="*/ 44 w 132"/>
                    <a:gd name="T9" fmla="*/ 124 h 124"/>
                    <a:gd name="T10" fmla="*/ 87 w 132"/>
                    <a:gd name="T11" fmla="*/ 124 h 124"/>
                    <a:gd name="T12" fmla="*/ 73 w 132"/>
                    <a:gd name="T13" fmla="*/ 113 h 124"/>
                    <a:gd name="T14" fmla="*/ 73 w 132"/>
                    <a:gd name="T15" fmla="*/ 73 h 124"/>
                    <a:gd name="T16" fmla="*/ 73 w 132"/>
                    <a:gd name="T17" fmla="*/ 70 h 124"/>
                    <a:gd name="T18" fmla="*/ 73 w 132"/>
                    <a:gd name="T19" fmla="*/ 66 h 124"/>
                    <a:gd name="T20" fmla="*/ 111 w 132"/>
                    <a:gd name="T21" fmla="*/ 24 h 124"/>
                    <a:gd name="T22" fmla="*/ 132 w 132"/>
                    <a:gd name="T23" fmla="*/ 0 h 124"/>
                    <a:gd name="T24" fmla="*/ 100 w 132"/>
                    <a:gd name="T25" fmla="*/ 0 h 124"/>
                    <a:gd name="T26" fmla="*/ 0 w 132"/>
                    <a:gd name="T27" fmla="*/ 0 h 124"/>
                    <a:gd name="T28" fmla="*/ 59 w 132"/>
                    <a:gd name="T29" fmla="*/ 6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24">
                      <a:moveTo>
                        <a:pt x="59" y="66"/>
                      </a:moveTo>
                      <a:cubicBezTo>
                        <a:pt x="59" y="70"/>
                        <a:pt x="59" y="70"/>
                        <a:pt x="59" y="70"/>
                      </a:cubicBezTo>
                      <a:cubicBezTo>
                        <a:pt x="59" y="73"/>
                        <a:pt x="59" y="73"/>
                        <a:pt x="59" y="73"/>
                      </a:cubicBezTo>
                      <a:cubicBezTo>
                        <a:pt x="59" y="113"/>
                        <a:pt x="59" y="113"/>
                        <a:pt x="59" y="113"/>
                      </a:cubicBezTo>
                      <a:cubicBezTo>
                        <a:pt x="50" y="114"/>
                        <a:pt x="44" y="119"/>
                        <a:pt x="44" y="124"/>
                      </a:cubicBezTo>
                      <a:cubicBezTo>
                        <a:pt x="87" y="124"/>
                        <a:pt x="87" y="124"/>
                        <a:pt x="87" y="124"/>
                      </a:cubicBezTo>
                      <a:cubicBezTo>
                        <a:pt x="87" y="119"/>
                        <a:pt x="81" y="115"/>
                        <a:pt x="73" y="113"/>
                      </a:cubicBezTo>
                      <a:cubicBezTo>
                        <a:pt x="73" y="73"/>
                        <a:pt x="73" y="73"/>
                        <a:pt x="73" y="73"/>
                      </a:cubicBezTo>
                      <a:cubicBezTo>
                        <a:pt x="73" y="70"/>
                        <a:pt x="73" y="70"/>
                        <a:pt x="73" y="70"/>
                      </a:cubicBezTo>
                      <a:cubicBezTo>
                        <a:pt x="73" y="66"/>
                        <a:pt x="73" y="66"/>
                        <a:pt x="73" y="66"/>
                      </a:cubicBezTo>
                      <a:cubicBezTo>
                        <a:pt x="111" y="24"/>
                        <a:pt x="111" y="24"/>
                        <a:pt x="111" y="24"/>
                      </a:cubicBezTo>
                      <a:cubicBezTo>
                        <a:pt x="132" y="0"/>
                        <a:pt x="132" y="0"/>
                        <a:pt x="132" y="0"/>
                      </a:cubicBezTo>
                      <a:cubicBezTo>
                        <a:pt x="100" y="0"/>
                        <a:pt x="100" y="0"/>
                        <a:pt x="100" y="0"/>
                      </a:cubicBezTo>
                      <a:cubicBezTo>
                        <a:pt x="0" y="0"/>
                        <a:pt x="0" y="0"/>
                        <a:pt x="0" y="0"/>
                      </a:cubicBezTo>
                      <a:lnTo>
                        <a:pt x="59"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1" name="Rectangle 362"/>
                <p:cNvSpPr>
                  <a:spLocks noChangeArrowheads="1"/>
                </p:cNvSpPr>
                <p:nvPr/>
              </p:nvSpPr>
              <p:spPr bwMode="auto">
                <a:xfrm>
                  <a:off x="4868862" y="174625"/>
                  <a:ext cx="585788"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2" name="Freeform 363"/>
                <p:cNvSpPr>
                  <a:spLocks noEditPoints="1"/>
                </p:cNvSpPr>
                <p:nvPr/>
              </p:nvSpPr>
              <p:spPr bwMode="auto">
                <a:xfrm>
                  <a:off x="4868862" y="312738"/>
                  <a:ext cx="585788" cy="236538"/>
                </a:xfrm>
                <a:custGeom>
                  <a:avLst/>
                  <a:gdLst>
                    <a:gd name="T0" fmla="*/ 312 w 369"/>
                    <a:gd name="T1" fmla="*/ 149 h 149"/>
                    <a:gd name="T2" fmla="*/ 369 w 369"/>
                    <a:gd name="T3" fmla="*/ 149 h 149"/>
                    <a:gd name="T4" fmla="*/ 369 w 369"/>
                    <a:gd name="T5" fmla="*/ 0 h 149"/>
                    <a:gd name="T6" fmla="*/ 312 w 369"/>
                    <a:gd name="T7" fmla="*/ 0 h 149"/>
                    <a:gd name="T8" fmla="*/ 312 w 369"/>
                    <a:gd name="T9" fmla="*/ 71 h 149"/>
                    <a:gd name="T10" fmla="*/ 312 w 369"/>
                    <a:gd name="T11" fmla="*/ 71 h 149"/>
                    <a:gd name="T12" fmla="*/ 341 w 369"/>
                    <a:gd name="T13" fmla="*/ 100 h 149"/>
                    <a:gd name="T14" fmla="*/ 312 w 369"/>
                    <a:gd name="T15" fmla="*/ 126 h 149"/>
                    <a:gd name="T16" fmla="*/ 312 w 369"/>
                    <a:gd name="T17" fmla="*/ 149 h 149"/>
                    <a:gd name="T18" fmla="*/ 0 w 369"/>
                    <a:gd name="T19" fmla="*/ 149 h 149"/>
                    <a:gd name="T20" fmla="*/ 312 w 369"/>
                    <a:gd name="T21" fmla="*/ 149 h 149"/>
                    <a:gd name="T22" fmla="*/ 312 w 369"/>
                    <a:gd name="T23" fmla="*/ 126 h 149"/>
                    <a:gd name="T24" fmla="*/ 286 w 369"/>
                    <a:gd name="T25" fmla="*/ 100 h 149"/>
                    <a:gd name="T26" fmla="*/ 312 w 369"/>
                    <a:gd name="T27" fmla="*/ 71 h 149"/>
                    <a:gd name="T28" fmla="*/ 312 w 369"/>
                    <a:gd name="T29" fmla="*/ 0 h 149"/>
                    <a:gd name="T30" fmla="*/ 0 w 369"/>
                    <a:gd name="T31" fmla="*/ 0 h 149"/>
                    <a:gd name="T32" fmla="*/ 0 w 369"/>
                    <a:gd name="T33" fmla="*/ 149 h 149"/>
                    <a:gd name="T34" fmla="*/ 0 w 369"/>
                    <a:gd name="T35" fmla="*/ 149 h 149"/>
                    <a:gd name="T36" fmla="*/ 312 w 369"/>
                    <a:gd name="T37" fmla="*/ 71 h 149"/>
                    <a:gd name="T38" fmla="*/ 312 w 369"/>
                    <a:gd name="T39" fmla="*/ 7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9" h="149">
                      <a:moveTo>
                        <a:pt x="312" y="149"/>
                      </a:moveTo>
                      <a:lnTo>
                        <a:pt x="369" y="149"/>
                      </a:lnTo>
                      <a:lnTo>
                        <a:pt x="369" y="0"/>
                      </a:lnTo>
                      <a:lnTo>
                        <a:pt x="312" y="0"/>
                      </a:lnTo>
                      <a:lnTo>
                        <a:pt x="312" y="71"/>
                      </a:lnTo>
                      <a:lnTo>
                        <a:pt x="312" y="71"/>
                      </a:lnTo>
                      <a:lnTo>
                        <a:pt x="341" y="100"/>
                      </a:lnTo>
                      <a:lnTo>
                        <a:pt x="312" y="126"/>
                      </a:lnTo>
                      <a:lnTo>
                        <a:pt x="312" y="149"/>
                      </a:lnTo>
                      <a:close/>
                      <a:moveTo>
                        <a:pt x="0" y="149"/>
                      </a:moveTo>
                      <a:lnTo>
                        <a:pt x="312" y="149"/>
                      </a:lnTo>
                      <a:lnTo>
                        <a:pt x="312" y="126"/>
                      </a:lnTo>
                      <a:lnTo>
                        <a:pt x="286" y="100"/>
                      </a:lnTo>
                      <a:lnTo>
                        <a:pt x="312" y="71"/>
                      </a:lnTo>
                      <a:lnTo>
                        <a:pt x="312" y="0"/>
                      </a:lnTo>
                      <a:lnTo>
                        <a:pt x="0" y="0"/>
                      </a:lnTo>
                      <a:lnTo>
                        <a:pt x="0" y="149"/>
                      </a:lnTo>
                      <a:lnTo>
                        <a:pt x="0" y="149"/>
                      </a:lnTo>
                      <a:close/>
                      <a:moveTo>
                        <a:pt x="312" y="71"/>
                      </a:moveTo>
                      <a:lnTo>
                        <a:pt x="31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3" name="Freeform 364"/>
                <p:cNvSpPr>
                  <a:spLocks noEditPoints="1"/>
                </p:cNvSpPr>
                <p:nvPr/>
              </p:nvSpPr>
              <p:spPr bwMode="auto">
                <a:xfrm>
                  <a:off x="4868862" y="312738"/>
                  <a:ext cx="585788" cy="236538"/>
                </a:xfrm>
                <a:custGeom>
                  <a:avLst/>
                  <a:gdLst>
                    <a:gd name="T0" fmla="*/ 312 w 369"/>
                    <a:gd name="T1" fmla="*/ 149 h 149"/>
                    <a:gd name="T2" fmla="*/ 369 w 369"/>
                    <a:gd name="T3" fmla="*/ 149 h 149"/>
                    <a:gd name="T4" fmla="*/ 369 w 369"/>
                    <a:gd name="T5" fmla="*/ 0 h 149"/>
                    <a:gd name="T6" fmla="*/ 312 w 369"/>
                    <a:gd name="T7" fmla="*/ 0 h 149"/>
                    <a:gd name="T8" fmla="*/ 312 w 369"/>
                    <a:gd name="T9" fmla="*/ 71 h 149"/>
                    <a:gd name="T10" fmla="*/ 312 w 369"/>
                    <a:gd name="T11" fmla="*/ 71 h 149"/>
                    <a:gd name="T12" fmla="*/ 341 w 369"/>
                    <a:gd name="T13" fmla="*/ 100 h 149"/>
                    <a:gd name="T14" fmla="*/ 312 w 369"/>
                    <a:gd name="T15" fmla="*/ 126 h 149"/>
                    <a:gd name="T16" fmla="*/ 312 w 369"/>
                    <a:gd name="T17" fmla="*/ 149 h 149"/>
                    <a:gd name="T18" fmla="*/ 0 w 369"/>
                    <a:gd name="T19" fmla="*/ 149 h 149"/>
                    <a:gd name="T20" fmla="*/ 312 w 369"/>
                    <a:gd name="T21" fmla="*/ 149 h 149"/>
                    <a:gd name="T22" fmla="*/ 312 w 369"/>
                    <a:gd name="T23" fmla="*/ 126 h 149"/>
                    <a:gd name="T24" fmla="*/ 286 w 369"/>
                    <a:gd name="T25" fmla="*/ 100 h 149"/>
                    <a:gd name="T26" fmla="*/ 312 w 369"/>
                    <a:gd name="T27" fmla="*/ 71 h 149"/>
                    <a:gd name="T28" fmla="*/ 312 w 369"/>
                    <a:gd name="T29" fmla="*/ 0 h 149"/>
                    <a:gd name="T30" fmla="*/ 0 w 369"/>
                    <a:gd name="T31" fmla="*/ 0 h 149"/>
                    <a:gd name="T32" fmla="*/ 0 w 369"/>
                    <a:gd name="T33" fmla="*/ 149 h 149"/>
                    <a:gd name="T34" fmla="*/ 0 w 369"/>
                    <a:gd name="T35" fmla="*/ 149 h 149"/>
                    <a:gd name="T36" fmla="*/ 312 w 369"/>
                    <a:gd name="T37" fmla="*/ 71 h 149"/>
                    <a:gd name="T38" fmla="*/ 312 w 369"/>
                    <a:gd name="T39" fmla="*/ 7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9" h="149">
                      <a:moveTo>
                        <a:pt x="312" y="149"/>
                      </a:moveTo>
                      <a:lnTo>
                        <a:pt x="369" y="149"/>
                      </a:lnTo>
                      <a:lnTo>
                        <a:pt x="369" y="0"/>
                      </a:lnTo>
                      <a:lnTo>
                        <a:pt x="312" y="0"/>
                      </a:lnTo>
                      <a:lnTo>
                        <a:pt x="312" y="71"/>
                      </a:lnTo>
                      <a:lnTo>
                        <a:pt x="312" y="71"/>
                      </a:lnTo>
                      <a:lnTo>
                        <a:pt x="341" y="100"/>
                      </a:lnTo>
                      <a:lnTo>
                        <a:pt x="312" y="126"/>
                      </a:lnTo>
                      <a:lnTo>
                        <a:pt x="312" y="149"/>
                      </a:lnTo>
                      <a:moveTo>
                        <a:pt x="0" y="149"/>
                      </a:moveTo>
                      <a:lnTo>
                        <a:pt x="312" y="149"/>
                      </a:lnTo>
                      <a:lnTo>
                        <a:pt x="312" y="126"/>
                      </a:lnTo>
                      <a:lnTo>
                        <a:pt x="286" y="100"/>
                      </a:lnTo>
                      <a:lnTo>
                        <a:pt x="312" y="71"/>
                      </a:lnTo>
                      <a:lnTo>
                        <a:pt x="312" y="0"/>
                      </a:lnTo>
                      <a:lnTo>
                        <a:pt x="0" y="0"/>
                      </a:lnTo>
                      <a:lnTo>
                        <a:pt x="0" y="149"/>
                      </a:lnTo>
                      <a:lnTo>
                        <a:pt x="0" y="149"/>
                      </a:lnTo>
                      <a:moveTo>
                        <a:pt x="312" y="71"/>
                      </a:moveTo>
                      <a:lnTo>
                        <a:pt x="312" y="71"/>
                      </a:ln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4" name="Freeform 365"/>
                <p:cNvSpPr/>
                <p:nvPr/>
              </p:nvSpPr>
              <p:spPr bwMode="auto">
                <a:xfrm>
                  <a:off x="7432675" y="1597025"/>
                  <a:ext cx="404813" cy="365125"/>
                </a:xfrm>
                <a:custGeom>
                  <a:avLst/>
                  <a:gdLst>
                    <a:gd name="T0" fmla="*/ 0 w 255"/>
                    <a:gd name="T1" fmla="*/ 93 h 230"/>
                    <a:gd name="T2" fmla="*/ 0 w 255"/>
                    <a:gd name="T3" fmla="*/ 197 h 230"/>
                    <a:gd name="T4" fmla="*/ 5 w 255"/>
                    <a:gd name="T5" fmla="*/ 197 h 230"/>
                    <a:gd name="T6" fmla="*/ 40 w 255"/>
                    <a:gd name="T7" fmla="*/ 197 h 230"/>
                    <a:gd name="T8" fmla="*/ 52 w 255"/>
                    <a:gd name="T9" fmla="*/ 197 h 230"/>
                    <a:gd name="T10" fmla="*/ 52 w 255"/>
                    <a:gd name="T11" fmla="*/ 209 h 230"/>
                    <a:gd name="T12" fmla="*/ 52 w 255"/>
                    <a:gd name="T13" fmla="*/ 230 h 230"/>
                    <a:gd name="T14" fmla="*/ 64 w 255"/>
                    <a:gd name="T15" fmla="*/ 230 h 230"/>
                    <a:gd name="T16" fmla="*/ 64 w 255"/>
                    <a:gd name="T17" fmla="*/ 209 h 230"/>
                    <a:gd name="T18" fmla="*/ 64 w 255"/>
                    <a:gd name="T19" fmla="*/ 197 h 230"/>
                    <a:gd name="T20" fmla="*/ 76 w 255"/>
                    <a:gd name="T21" fmla="*/ 197 h 230"/>
                    <a:gd name="T22" fmla="*/ 111 w 255"/>
                    <a:gd name="T23" fmla="*/ 197 h 230"/>
                    <a:gd name="T24" fmla="*/ 120 w 255"/>
                    <a:gd name="T25" fmla="*/ 197 h 230"/>
                    <a:gd name="T26" fmla="*/ 120 w 255"/>
                    <a:gd name="T27" fmla="*/ 209 h 230"/>
                    <a:gd name="T28" fmla="*/ 120 w 255"/>
                    <a:gd name="T29" fmla="*/ 230 h 230"/>
                    <a:gd name="T30" fmla="*/ 135 w 255"/>
                    <a:gd name="T31" fmla="*/ 230 h 230"/>
                    <a:gd name="T32" fmla="*/ 135 w 255"/>
                    <a:gd name="T33" fmla="*/ 209 h 230"/>
                    <a:gd name="T34" fmla="*/ 135 w 255"/>
                    <a:gd name="T35" fmla="*/ 197 h 230"/>
                    <a:gd name="T36" fmla="*/ 144 w 255"/>
                    <a:gd name="T37" fmla="*/ 197 h 230"/>
                    <a:gd name="T38" fmla="*/ 182 w 255"/>
                    <a:gd name="T39" fmla="*/ 197 h 230"/>
                    <a:gd name="T40" fmla="*/ 191 w 255"/>
                    <a:gd name="T41" fmla="*/ 197 h 230"/>
                    <a:gd name="T42" fmla="*/ 191 w 255"/>
                    <a:gd name="T43" fmla="*/ 209 h 230"/>
                    <a:gd name="T44" fmla="*/ 191 w 255"/>
                    <a:gd name="T45" fmla="*/ 230 h 230"/>
                    <a:gd name="T46" fmla="*/ 206 w 255"/>
                    <a:gd name="T47" fmla="*/ 230 h 230"/>
                    <a:gd name="T48" fmla="*/ 206 w 255"/>
                    <a:gd name="T49" fmla="*/ 209 h 230"/>
                    <a:gd name="T50" fmla="*/ 206 w 255"/>
                    <a:gd name="T51" fmla="*/ 197 h 230"/>
                    <a:gd name="T52" fmla="*/ 215 w 255"/>
                    <a:gd name="T53" fmla="*/ 197 h 230"/>
                    <a:gd name="T54" fmla="*/ 251 w 255"/>
                    <a:gd name="T55" fmla="*/ 197 h 230"/>
                    <a:gd name="T56" fmla="*/ 255 w 255"/>
                    <a:gd name="T57" fmla="*/ 197 h 230"/>
                    <a:gd name="T58" fmla="*/ 255 w 255"/>
                    <a:gd name="T59" fmla="*/ 93 h 230"/>
                    <a:gd name="T60" fmla="*/ 239 w 255"/>
                    <a:gd name="T61" fmla="*/ 93 h 230"/>
                    <a:gd name="T62" fmla="*/ 239 w 255"/>
                    <a:gd name="T63" fmla="*/ 116 h 230"/>
                    <a:gd name="T64" fmla="*/ 215 w 255"/>
                    <a:gd name="T65" fmla="*/ 116 h 230"/>
                    <a:gd name="T66" fmla="*/ 215 w 255"/>
                    <a:gd name="T67" fmla="*/ 93 h 230"/>
                    <a:gd name="T68" fmla="*/ 189 w 255"/>
                    <a:gd name="T69" fmla="*/ 93 h 230"/>
                    <a:gd name="T70" fmla="*/ 189 w 255"/>
                    <a:gd name="T71" fmla="*/ 116 h 230"/>
                    <a:gd name="T72" fmla="*/ 165 w 255"/>
                    <a:gd name="T73" fmla="*/ 116 h 230"/>
                    <a:gd name="T74" fmla="*/ 165 w 255"/>
                    <a:gd name="T75" fmla="*/ 93 h 230"/>
                    <a:gd name="T76" fmla="*/ 144 w 255"/>
                    <a:gd name="T77" fmla="*/ 93 h 230"/>
                    <a:gd name="T78" fmla="*/ 144 w 255"/>
                    <a:gd name="T79" fmla="*/ 0 h 230"/>
                    <a:gd name="T80" fmla="*/ 111 w 255"/>
                    <a:gd name="T81" fmla="*/ 0 h 230"/>
                    <a:gd name="T82" fmla="*/ 111 w 255"/>
                    <a:gd name="T83" fmla="*/ 93 h 230"/>
                    <a:gd name="T84" fmla="*/ 90 w 255"/>
                    <a:gd name="T85" fmla="*/ 93 h 230"/>
                    <a:gd name="T86" fmla="*/ 90 w 255"/>
                    <a:gd name="T87" fmla="*/ 116 h 230"/>
                    <a:gd name="T88" fmla="*/ 66 w 255"/>
                    <a:gd name="T89" fmla="*/ 116 h 230"/>
                    <a:gd name="T90" fmla="*/ 66 w 255"/>
                    <a:gd name="T91" fmla="*/ 93 h 230"/>
                    <a:gd name="T92" fmla="*/ 40 w 255"/>
                    <a:gd name="T93" fmla="*/ 93 h 230"/>
                    <a:gd name="T94" fmla="*/ 40 w 255"/>
                    <a:gd name="T95" fmla="*/ 116 h 230"/>
                    <a:gd name="T96" fmla="*/ 16 w 255"/>
                    <a:gd name="T97" fmla="*/ 116 h 230"/>
                    <a:gd name="T98" fmla="*/ 16 w 255"/>
                    <a:gd name="T99" fmla="*/ 93 h 230"/>
                    <a:gd name="T100" fmla="*/ 0 w 255"/>
                    <a:gd name="T101" fmla="*/ 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230">
                      <a:moveTo>
                        <a:pt x="0" y="93"/>
                      </a:moveTo>
                      <a:lnTo>
                        <a:pt x="0" y="197"/>
                      </a:lnTo>
                      <a:lnTo>
                        <a:pt x="5" y="197"/>
                      </a:lnTo>
                      <a:lnTo>
                        <a:pt x="40" y="197"/>
                      </a:lnTo>
                      <a:lnTo>
                        <a:pt x="52" y="197"/>
                      </a:lnTo>
                      <a:lnTo>
                        <a:pt x="52" y="209"/>
                      </a:lnTo>
                      <a:lnTo>
                        <a:pt x="52" y="230"/>
                      </a:lnTo>
                      <a:lnTo>
                        <a:pt x="64" y="230"/>
                      </a:lnTo>
                      <a:lnTo>
                        <a:pt x="64" y="209"/>
                      </a:lnTo>
                      <a:lnTo>
                        <a:pt x="64" y="197"/>
                      </a:lnTo>
                      <a:lnTo>
                        <a:pt x="76" y="197"/>
                      </a:lnTo>
                      <a:lnTo>
                        <a:pt x="111" y="197"/>
                      </a:lnTo>
                      <a:lnTo>
                        <a:pt x="120" y="197"/>
                      </a:lnTo>
                      <a:lnTo>
                        <a:pt x="120" y="209"/>
                      </a:lnTo>
                      <a:lnTo>
                        <a:pt x="120" y="230"/>
                      </a:lnTo>
                      <a:lnTo>
                        <a:pt x="135" y="230"/>
                      </a:lnTo>
                      <a:lnTo>
                        <a:pt x="135" y="209"/>
                      </a:lnTo>
                      <a:lnTo>
                        <a:pt x="135" y="197"/>
                      </a:lnTo>
                      <a:lnTo>
                        <a:pt x="144" y="197"/>
                      </a:lnTo>
                      <a:lnTo>
                        <a:pt x="182" y="197"/>
                      </a:lnTo>
                      <a:lnTo>
                        <a:pt x="191" y="197"/>
                      </a:lnTo>
                      <a:lnTo>
                        <a:pt x="191" y="209"/>
                      </a:lnTo>
                      <a:lnTo>
                        <a:pt x="191" y="230"/>
                      </a:lnTo>
                      <a:lnTo>
                        <a:pt x="206" y="230"/>
                      </a:lnTo>
                      <a:lnTo>
                        <a:pt x="206" y="209"/>
                      </a:lnTo>
                      <a:lnTo>
                        <a:pt x="206" y="197"/>
                      </a:lnTo>
                      <a:lnTo>
                        <a:pt x="215" y="197"/>
                      </a:lnTo>
                      <a:lnTo>
                        <a:pt x="251" y="197"/>
                      </a:lnTo>
                      <a:lnTo>
                        <a:pt x="255" y="197"/>
                      </a:lnTo>
                      <a:lnTo>
                        <a:pt x="255" y="93"/>
                      </a:lnTo>
                      <a:lnTo>
                        <a:pt x="239" y="93"/>
                      </a:lnTo>
                      <a:lnTo>
                        <a:pt x="239" y="116"/>
                      </a:lnTo>
                      <a:lnTo>
                        <a:pt x="215" y="116"/>
                      </a:lnTo>
                      <a:lnTo>
                        <a:pt x="215" y="93"/>
                      </a:lnTo>
                      <a:lnTo>
                        <a:pt x="189" y="93"/>
                      </a:lnTo>
                      <a:lnTo>
                        <a:pt x="189" y="116"/>
                      </a:lnTo>
                      <a:lnTo>
                        <a:pt x="165" y="116"/>
                      </a:lnTo>
                      <a:lnTo>
                        <a:pt x="165" y="93"/>
                      </a:lnTo>
                      <a:lnTo>
                        <a:pt x="144" y="93"/>
                      </a:lnTo>
                      <a:lnTo>
                        <a:pt x="144" y="0"/>
                      </a:lnTo>
                      <a:lnTo>
                        <a:pt x="111" y="0"/>
                      </a:lnTo>
                      <a:lnTo>
                        <a:pt x="111" y="93"/>
                      </a:lnTo>
                      <a:lnTo>
                        <a:pt x="90" y="93"/>
                      </a:lnTo>
                      <a:lnTo>
                        <a:pt x="90" y="116"/>
                      </a:lnTo>
                      <a:lnTo>
                        <a:pt x="66" y="116"/>
                      </a:lnTo>
                      <a:lnTo>
                        <a:pt x="66" y="93"/>
                      </a:lnTo>
                      <a:lnTo>
                        <a:pt x="40" y="93"/>
                      </a:lnTo>
                      <a:lnTo>
                        <a:pt x="40" y="116"/>
                      </a:lnTo>
                      <a:lnTo>
                        <a:pt x="16" y="116"/>
                      </a:lnTo>
                      <a:lnTo>
                        <a:pt x="16" y="93"/>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5" name="Freeform 366"/>
                <p:cNvSpPr/>
                <p:nvPr/>
              </p:nvSpPr>
              <p:spPr bwMode="auto">
                <a:xfrm>
                  <a:off x="7346950" y="1928813"/>
                  <a:ext cx="577850" cy="296863"/>
                </a:xfrm>
                <a:custGeom>
                  <a:avLst/>
                  <a:gdLst>
                    <a:gd name="T0" fmla="*/ 364 w 364"/>
                    <a:gd name="T1" fmla="*/ 0 h 187"/>
                    <a:gd name="T2" fmla="*/ 340 w 364"/>
                    <a:gd name="T3" fmla="*/ 0 h 187"/>
                    <a:gd name="T4" fmla="*/ 340 w 364"/>
                    <a:gd name="T5" fmla="*/ 30 h 187"/>
                    <a:gd name="T6" fmla="*/ 309 w 364"/>
                    <a:gd name="T7" fmla="*/ 30 h 187"/>
                    <a:gd name="T8" fmla="*/ 305 w 364"/>
                    <a:gd name="T9" fmla="*/ 30 h 187"/>
                    <a:gd name="T10" fmla="*/ 305 w 364"/>
                    <a:gd name="T11" fmla="*/ 0 h 187"/>
                    <a:gd name="T12" fmla="*/ 269 w 364"/>
                    <a:gd name="T13" fmla="*/ 0 h 187"/>
                    <a:gd name="T14" fmla="*/ 269 w 364"/>
                    <a:gd name="T15" fmla="*/ 30 h 187"/>
                    <a:gd name="T16" fmla="*/ 236 w 364"/>
                    <a:gd name="T17" fmla="*/ 30 h 187"/>
                    <a:gd name="T18" fmla="*/ 236 w 364"/>
                    <a:gd name="T19" fmla="*/ 0 h 187"/>
                    <a:gd name="T20" fmla="*/ 198 w 364"/>
                    <a:gd name="T21" fmla="*/ 0 h 187"/>
                    <a:gd name="T22" fmla="*/ 198 w 364"/>
                    <a:gd name="T23" fmla="*/ 30 h 187"/>
                    <a:gd name="T24" fmla="*/ 165 w 364"/>
                    <a:gd name="T25" fmla="*/ 30 h 187"/>
                    <a:gd name="T26" fmla="*/ 165 w 364"/>
                    <a:gd name="T27" fmla="*/ 0 h 187"/>
                    <a:gd name="T28" fmla="*/ 130 w 364"/>
                    <a:gd name="T29" fmla="*/ 0 h 187"/>
                    <a:gd name="T30" fmla="*/ 130 w 364"/>
                    <a:gd name="T31" fmla="*/ 30 h 187"/>
                    <a:gd name="T32" fmla="*/ 94 w 364"/>
                    <a:gd name="T33" fmla="*/ 30 h 187"/>
                    <a:gd name="T34" fmla="*/ 94 w 364"/>
                    <a:gd name="T35" fmla="*/ 0 h 187"/>
                    <a:gd name="T36" fmla="*/ 59 w 364"/>
                    <a:gd name="T37" fmla="*/ 0 h 187"/>
                    <a:gd name="T38" fmla="*/ 59 w 364"/>
                    <a:gd name="T39" fmla="*/ 30 h 187"/>
                    <a:gd name="T40" fmla="*/ 54 w 364"/>
                    <a:gd name="T41" fmla="*/ 30 h 187"/>
                    <a:gd name="T42" fmla="*/ 26 w 364"/>
                    <a:gd name="T43" fmla="*/ 30 h 187"/>
                    <a:gd name="T44" fmla="*/ 26 w 364"/>
                    <a:gd name="T45" fmla="*/ 0 h 187"/>
                    <a:gd name="T46" fmla="*/ 0 w 364"/>
                    <a:gd name="T47" fmla="*/ 0 h 187"/>
                    <a:gd name="T48" fmla="*/ 0 w 364"/>
                    <a:gd name="T49" fmla="*/ 187 h 187"/>
                    <a:gd name="T50" fmla="*/ 139 w 364"/>
                    <a:gd name="T51" fmla="*/ 187 h 187"/>
                    <a:gd name="T52" fmla="*/ 139 w 364"/>
                    <a:gd name="T53" fmla="*/ 113 h 187"/>
                    <a:gd name="T54" fmla="*/ 234 w 364"/>
                    <a:gd name="T55" fmla="*/ 113 h 187"/>
                    <a:gd name="T56" fmla="*/ 234 w 364"/>
                    <a:gd name="T57" fmla="*/ 187 h 187"/>
                    <a:gd name="T58" fmla="*/ 364 w 364"/>
                    <a:gd name="T59" fmla="*/ 187 h 187"/>
                    <a:gd name="T60" fmla="*/ 364 w 364"/>
                    <a:gd name="T6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4" h="187">
                      <a:moveTo>
                        <a:pt x="364" y="0"/>
                      </a:moveTo>
                      <a:lnTo>
                        <a:pt x="340" y="0"/>
                      </a:lnTo>
                      <a:lnTo>
                        <a:pt x="340" y="30"/>
                      </a:lnTo>
                      <a:lnTo>
                        <a:pt x="309" y="30"/>
                      </a:lnTo>
                      <a:lnTo>
                        <a:pt x="305" y="30"/>
                      </a:lnTo>
                      <a:lnTo>
                        <a:pt x="305" y="0"/>
                      </a:lnTo>
                      <a:lnTo>
                        <a:pt x="269" y="0"/>
                      </a:lnTo>
                      <a:lnTo>
                        <a:pt x="269" y="30"/>
                      </a:lnTo>
                      <a:lnTo>
                        <a:pt x="236" y="30"/>
                      </a:lnTo>
                      <a:lnTo>
                        <a:pt x="236" y="0"/>
                      </a:lnTo>
                      <a:lnTo>
                        <a:pt x="198" y="0"/>
                      </a:lnTo>
                      <a:lnTo>
                        <a:pt x="198" y="30"/>
                      </a:lnTo>
                      <a:lnTo>
                        <a:pt x="165" y="30"/>
                      </a:lnTo>
                      <a:lnTo>
                        <a:pt x="165" y="0"/>
                      </a:lnTo>
                      <a:lnTo>
                        <a:pt x="130" y="0"/>
                      </a:lnTo>
                      <a:lnTo>
                        <a:pt x="130" y="30"/>
                      </a:lnTo>
                      <a:lnTo>
                        <a:pt x="94" y="30"/>
                      </a:lnTo>
                      <a:lnTo>
                        <a:pt x="94" y="0"/>
                      </a:lnTo>
                      <a:lnTo>
                        <a:pt x="59" y="0"/>
                      </a:lnTo>
                      <a:lnTo>
                        <a:pt x="59" y="30"/>
                      </a:lnTo>
                      <a:lnTo>
                        <a:pt x="54" y="30"/>
                      </a:lnTo>
                      <a:lnTo>
                        <a:pt x="26" y="30"/>
                      </a:lnTo>
                      <a:lnTo>
                        <a:pt x="26" y="0"/>
                      </a:lnTo>
                      <a:lnTo>
                        <a:pt x="0" y="0"/>
                      </a:lnTo>
                      <a:lnTo>
                        <a:pt x="0" y="187"/>
                      </a:lnTo>
                      <a:lnTo>
                        <a:pt x="139" y="187"/>
                      </a:lnTo>
                      <a:lnTo>
                        <a:pt x="139" y="113"/>
                      </a:lnTo>
                      <a:lnTo>
                        <a:pt x="234" y="113"/>
                      </a:lnTo>
                      <a:lnTo>
                        <a:pt x="234" y="187"/>
                      </a:lnTo>
                      <a:lnTo>
                        <a:pt x="364" y="187"/>
                      </a:lnTo>
                      <a:lnTo>
                        <a:pt x="3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6" name="Freeform 367"/>
                <p:cNvSpPr/>
                <p:nvPr/>
              </p:nvSpPr>
              <p:spPr bwMode="auto">
                <a:xfrm>
                  <a:off x="7688262" y="1612900"/>
                  <a:ext cx="165100" cy="104775"/>
                </a:xfrm>
                <a:custGeom>
                  <a:avLst/>
                  <a:gdLst>
                    <a:gd name="T0" fmla="*/ 0 w 104"/>
                    <a:gd name="T1" fmla="*/ 0 h 66"/>
                    <a:gd name="T2" fmla="*/ 0 w 104"/>
                    <a:gd name="T3" fmla="*/ 66 h 66"/>
                    <a:gd name="T4" fmla="*/ 104 w 104"/>
                    <a:gd name="T5" fmla="*/ 33 h 66"/>
                    <a:gd name="T6" fmla="*/ 0 w 104"/>
                    <a:gd name="T7" fmla="*/ 0 h 66"/>
                  </a:gdLst>
                  <a:ahLst/>
                  <a:cxnLst>
                    <a:cxn ang="0">
                      <a:pos x="T0" y="T1"/>
                    </a:cxn>
                    <a:cxn ang="0">
                      <a:pos x="T2" y="T3"/>
                    </a:cxn>
                    <a:cxn ang="0">
                      <a:pos x="T4" y="T5"/>
                    </a:cxn>
                    <a:cxn ang="0">
                      <a:pos x="T6" y="T7"/>
                    </a:cxn>
                  </a:cxnLst>
                  <a:rect l="0" t="0" r="r" b="b"/>
                  <a:pathLst>
                    <a:path w="104" h="66">
                      <a:moveTo>
                        <a:pt x="0" y="0"/>
                      </a:moveTo>
                      <a:lnTo>
                        <a:pt x="0" y="66"/>
                      </a:lnTo>
                      <a:lnTo>
                        <a:pt x="104" y="3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7" name="Freeform 368"/>
                <p:cNvSpPr/>
                <p:nvPr/>
              </p:nvSpPr>
              <p:spPr bwMode="auto">
                <a:xfrm>
                  <a:off x="6862762" y="1241425"/>
                  <a:ext cx="592138" cy="157163"/>
                </a:xfrm>
                <a:custGeom>
                  <a:avLst/>
                  <a:gdLst>
                    <a:gd name="T0" fmla="*/ 49 w 373"/>
                    <a:gd name="T1" fmla="*/ 99 h 99"/>
                    <a:gd name="T2" fmla="*/ 59 w 373"/>
                    <a:gd name="T3" fmla="*/ 99 h 99"/>
                    <a:gd name="T4" fmla="*/ 314 w 373"/>
                    <a:gd name="T5" fmla="*/ 99 h 99"/>
                    <a:gd name="T6" fmla="*/ 319 w 373"/>
                    <a:gd name="T7" fmla="*/ 99 h 99"/>
                    <a:gd name="T8" fmla="*/ 373 w 373"/>
                    <a:gd name="T9" fmla="*/ 0 h 99"/>
                    <a:gd name="T10" fmla="*/ 371 w 373"/>
                    <a:gd name="T11" fmla="*/ 0 h 99"/>
                    <a:gd name="T12" fmla="*/ 316 w 373"/>
                    <a:gd name="T13" fmla="*/ 0 h 99"/>
                    <a:gd name="T14" fmla="*/ 271 w 373"/>
                    <a:gd name="T15" fmla="*/ 0 h 99"/>
                    <a:gd name="T16" fmla="*/ 99 w 373"/>
                    <a:gd name="T17" fmla="*/ 0 h 99"/>
                    <a:gd name="T18" fmla="*/ 56 w 373"/>
                    <a:gd name="T19" fmla="*/ 0 h 99"/>
                    <a:gd name="T20" fmla="*/ 0 w 373"/>
                    <a:gd name="T21" fmla="*/ 0 h 99"/>
                    <a:gd name="T22" fmla="*/ 49 w 373"/>
                    <a:gd name="T2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99">
                      <a:moveTo>
                        <a:pt x="49" y="99"/>
                      </a:moveTo>
                      <a:lnTo>
                        <a:pt x="59" y="99"/>
                      </a:lnTo>
                      <a:lnTo>
                        <a:pt x="314" y="99"/>
                      </a:lnTo>
                      <a:lnTo>
                        <a:pt x="319" y="99"/>
                      </a:lnTo>
                      <a:lnTo>
                        <a:pt x="373" y="0"/>
                      </a:lnTo>
                      <a:lnTo>
                        <a:pt x="371" y="0"/>
                      </a:lnTo>
                      <a:lnTo>
                        <a:pt x="316" y="0"/>
                      </a:lnTo>
                      <a:lnTo>
                        <a:pt x="271" y="0"/>
                      </a:lnTo>
                      <a:lnTo>
                        <a:pt x="99" y="0"/>
                      </a:lnTo>
                      <a:lnTo>
                        <a:pt x="56" y="0"/>
                      </a:lnTo>
                      <a:lnTo>
                        <a:pt x="0" y="0"/>
                      </a:lnTo>
                      <a:lnTo>
                        <a:pt x="49"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8" name="Freeform 369"/>
                <p:cNvSpPr/>
                <p:nvPr/>
              </p:nvSpPr>
              <p:spPr bwMode="auto">
                <a:xfrm>
                  <a:off x="6858000" y="1274763"/>
                  <a:ext cx="593725" cy="280988"/>
                </a:xfrm>
                <a:custGeom>
                  <a:avLst/>
                  <a:gdLst>
                    <a:gd name="T0" fmla="*/ 0 w 158"/>
                    <a:gd name="T1" fmla="*/ 75 h 75"/>
                    <a:gd name="T2" fmla="*/ 158 w 158"/>
                    <a:gd name="T3" fmla="*/ 75 h 75"/>
                    <a:gd name="T4" fmla="*/ 158 w 158"/>
                    <a:gd name="T5" fmla="*/ 0 h 75"/>
                    <a:gd name="T6" fmla="*/ 140 w 158"/>
                    <a:gd name="T7" fmla="*/ 35 h 75"/>
                    <a:gd name="T8" fmla="*/ 139 w 158"/>
                    <a:gd name="T9" fmla="*/ 37 h 75"/>
                    <a:gd name="T10" fmla="*/ 136 w 158"/>
                    <a:gd name="T11" fmla="*/ 37 h 75"/>
                    <a:gd name="T12" fmla="*/ 131 w 158"/>
                    <a:gd name="T13" fmla="*/ 37 h 75"/>
                    <a:gd name="T14" fmla="*/ 92 w 158"/>
                    <a:gd name="T15" fmla="*/ 37 h 75"/>
                    <a:gd name="T16" fmla="*/ 92 w 158"/>
                    <a:gd name="T17" fmla="*/ 39 h 75"/>
                    <a:gd name="T18" fmla="*/ 90 w 158"/>
                    <a:gd name="T19" fmla="*/ 46 h 75"/>
                    <a:gd name="T20" fmla="*/ 80 w 158"/>
                    <a:gd name="T21" fmla="*/ 51 h 75"/>
                    <a:gd name="T22" fmla="*/ 69 w 158"/>
                    <a:gd name="T23" fmla="*/ 46 h 75"/>
                    <a:gd name="T24" fmla="*/ 67 w 158"/>
                    <a:gd name="T25" fmla="*/ 39 h 75"/>
                    <a:gd name="T26" fmla="*/ 68 w 158"/>
                    <a:gd name="T27" fmla="*/ 37 h 75"/>
                    <a:gd name="T28" fmla="*/ 29 w 158"/>
                    <a:gd name="T29" fmla="*/ 37 h 75"/>
                    <a:gd name="T30" fmla="*/ 22 w 158"/>
                    <a:gd name="T31" fmla="*/ 37 h 75"/>
                    <a:gd name="T32" fmla="*/ 19 w 158"/>
                    <a:gd name="T33" fmla="*/ 37 h 75"/>
                    <a:gd name="T34" fmla="*/ 18 w 158"/>
                    <a:gd name="T35" fmla="*/ 35 h 75"/>
                    <a:gd name="T36" fmla="*/ 0 w 158"/>
                    <a:gd name="T37" fmla="*/ 1 h 75"/>
                    <a:gd name="T38" fmla="*/ 0 w 158"/>
                    <a:gd name="T3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75">
                      <a:moveTo>
                        <a:pt x="0" y="75"/>
                      </a:moveTo>
                      <a:cubicBezTo>
                        <a:pt x="158" y="75"/>
                        <a:pt x="158" y="75"/>
                        <a:pt x="158" y="75"/>
                      </a:cubicBezTo>
                      <a:cubicBezTo>
                        <a:pt x="158" y="0"/>
                        <a:pt x="158" y="0"/>
                        <a:pt x="158" y="0"/>
                      </a:cubicBezTo>
                      <a:cubicBezTo>
                        <a:pt x="140" y="35"/>
                        <a:pt x="140" y="35"/>
                        <a:pt x="140" y="35"/>
                      </a:cubicBezTo>
                      <a:cubicBezTo>
                        <a:pt x="139" y="37"/>
                        <a:pt x="139" y="37"/>
                        <a:pt x="139" y="37"/>
                      </a:cubicBezTo>
                      <a:cubicBezTo>
                        <a:pt x="136" y="37"/>
                        <a:pt x="136" y="37"/>
                        <a:pt x="136" y="37"/>
                      </a:cubicBezTo>
                      <a:cubicBezTo>
                        <a:pt x="131" y="37"/>
                        <a:pt x="131" y="37"/>
                        <a:pt x="131" y="37"/>
                      </a:cubicBezTo>
                      <a:cubicBezTo>
                        <a:pt x="92" y="37"/>
                        <a:pt x="92" y="37"/>
                        <a:pt x="92" y="37"/>
                      </a:cubicBezTo>
                      <a:cubicBezTo>
                        <a:pt x="92" y="38"/>
                        <a:pt x="92" y="38"/>
                        <a:pt x="92" y="39"/>
                      </a:cubicBezTo>
                      <a:cubicBezTo>
                        <a:pt x="92" y="42"/>
                        <a:pt x="91" y="44"/>
                        <a:pt x="90" y="46"/>
                      </a:cubicBezTo>
                      <a:cubicBezTo>
                        <a:pt x="88" y="50"/>
                        <a:pt x="84" y="51"/>
                        <a:pt x="80" y="51"/>
                      </a:cubicBezTo>
                      <a:cubicBezTo>
                        <a:pt x="75" y="51"/>
                        <a:pt x="72" y="50"/>
                        <a:pt x="69" y="46"/>
                      </a:cubicBezTo>
                      <a:cubicBezTo>
                        <a:pt x="68" y="44"/>
                        <a:pt x="67" y="42"/>
                        <a:pt x="67" y="39"/>
                      </a:cubicBezTo>
                      <a:cubicBezTo>
                        <a:pt x="67" y="38"/>
                        <a:pt x="68" y="38"/>
                        <a:pt x="68" y="37"/>
                      </a:cubicBezTo>
                      <a:cubicBezTo>
                        <a:pt x="29" y="37"/>
                        <a:pt x="29" y="37"/>
                        <a:pt x="29" y="37"/>
                      </a:cubicBezTo>
                      <a:cubicBezTo>
                        <a:pt x="22" y="37"/>
                        <a:pt x="22" y="37"/>
                        <a:pt x="22" y="37"/>
                      </a:cubicBezTo>
                      <a:cubicBezTo>
                        <a:pt x="19" y="37"/>
                        <a:pt x="19" y="37"/>
                        <a:pt x="19" y="37"/>
                      </a:cubicBezTo>
                      <a:cubicBezTo>
                        <a:pt x="18" y="35"/>
                        <a:pt x="18" y="35"/>
                        <a:pt x="18" y="35"/>
                      </a:cubicBezTo>
                      <a:cubicBezTo>
                        <a:pt x="0" y="1"/>
                        <a:pt x="0" y="1"/>
                        <a:pt x="0" y="1"/>
                      </a:cubicBezTo>
                      <a:lnTo>
                        <a:pt x="0"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49" name="Freeform 370"/>
                <p:cNvSpPr/>
                <p:nvPr/>
              </p:nvSpPr>
              <p:spPr bwMode="auto">
                <a:xfrm>
                  <a:off x="6951662" y="1027113"/>
                  <a:ext cx="412750" cy="195263"/>
                </a:xfrm>
                <a:custGeom>
                  <a:avLst/>
                  <a:gdLst>
                    <a:gd name="T0" fmla="*/ 110 w 110"/>
                    <a:gd name="T1" fmla="*/ 52 h 52"/>
                    <a:gd name="T2" fmla="*/ 110 w 110"/>
                    <a:gd name="T3" fmla="*/ 23 h 52"/>
                    <a:gd name="T4" fmla="*/ 89 w 110"/>
                    <a:gd name="T5" fmla="*/ 0 h 52"/>
                    <a:gd name="T6" fmla="*/ 21 w 110"/>
                    <a:gd name="T7" fmla="*/ 0 h 52"/>
                    <a:gd name="T8" fmla="*/ 0 w 110"/>
                    <a:gd name="T9" fmla="*/ 23 h 52"/>
                    <a:gd name="T10" fmla="*/ 0 w 110"/>
                    <a:gd name="T11" fmla="*/ 52 h 52"/>
                    <a:gd name="T12" fmla="*/ 18 w 110"/>
                    <a:gd name="T13" fmla="*/ 52 h 52"/>
                    <a:gd name="T14" fmla="*/ 18 w 110"/>
                    <a:gd name="T15" fmla="*/ 23 h 52"/>
                    <a:gd name="T16" fmla="*/ 21 w 110"/>
                    <a:gd name="T17" fmla="*/ 19 h 52"/>
                    <a:gd name="T18" fmla="*/ 89 w 110"/>
                    <a:gd name="T19" fmla="*/ 19 h 52"/>
                    <a:gd name="T20" fmla="*/ 91 w 110"/>
                    <a:gd name="T21" fmla="*/ 23 h 52"/>
                    <a:gd name="T22" fmla="*/ 91 w 110"/>
                    <a:gd name="T23" fmla="*/ 52 h 52"/>
                    <a:gd name="T24" fmla="*/ 110 w 110"/>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52">
                      <a:moveTo>
                        <a:pt x="110" y="52"/>
                      </a:moveTo>
                      <a:cubicBezTo>
                        <a:pt x="110" y="23"/>
                        <a:pt x="110" y="23"/>
                        <a:pt x="110" y="23"/>
                      </a:cubicBezTo>
                      <a:cubicBezTo>
                        <a:pt x="110" y="11"/>
                        <a:pt x="101" y="0"/>
                        <a:pt x="89" y="0"/>
                      </a:cubicBezTo>
                      <a:cubicBezTo>
                        <a:pt x="21" y="0"/>
                        <a:pt x="21" y="0"/>
                        <a:pt x="21" y="0"/>
                      </a:cubicBezTo>
                      <a:cubicBezTo>
                        <a:pt x="9" y="0"/>
                        <a:pt x="0" y="11"/>
                        <a:pt x="0" y="23"/>
                      </a:cubicBezTo>
                      <a:cubicBezTo>
                        <a:pt x="0" y="52"/>
                        <a:pt x="0" y="52"/>
                        <a:pt x="0" y="52"/>
                      </a:cubicBezTo>
                      <a:cubicBezTo>
                        <a:pt x="18" y="52"/>
                        <a:pt x="18" y="52"/>
                        <a:pt x="18" y="52"/>
                      </a:cubicBezTo>
                      <a:cubicBezTo>
                        <a:pt x="18" y="23"/>
                        <a:pt x="18" y="23"/>
                        <a:pt x="18" y="23"/>
                      </a:cubicBezTo>
                      <a:cubicBezTo>
                        <a:pt x="18" y="21"/>
                        <a:pt x="19" y="19"/>
                        <a:pt x="21" y="19"/>
                      </a:cubicBezTo>
                      <a:cubicBezTo>
                        <a:pt x="89" y="19"/>
                        <a:pt x="89" y="19"/>
                        <a:pt x="89" y="19"/>
                      </a:cubicBezTo>
                      <a:cubicBezTo>
                        <a:pt x="90" y="19"/>
                        <a:pt x="91" y="21"/>
                        <a:pt x="91" y="23"/>
                      </a:cubicBezTo>
                      <a:cubicBezTo>
                        <a:pt x="91" y="52"/>
                        <a:pt x="91" y="52"/>
                        <a:pt x="91" y="52"/>
                      </a:cubicBezTo>
                      <a:lnTo>
                        <a:pt x="11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0" name="Freeform 371"/>
                <p:cNvSpPr/>
                <p:nvPr/>
              </p:nvSpPr>
              <p:spPr bwMode="auto">
                <a:xfrm>
                  <a:off x="6711950" y="628650"/>
                  <a:ext cx="198438" cy="217488"/>
                </a:xfrm>
                <a:custGeom>
                  <a:avLst/>
                  <a:gdLst>
                    <a:gd name="T0" fmla="*/ 34 w 53"/>
                    <a:gd name="T1" fmla="*/ 0 h 58"/>
                    <a:gd name="T2" fmla="*/ 15 w 53"/>
                    <a:gd name="T3" fmla="*/ 15 h 58"/>
                    <a:gd name="T4" fmla="*/ 7 w 53"/>
                    <a:gd name="T5" fmla="*/ 17 h 58"/>
                    <a:gd name="T6" fmla="*/ 7 w 53"/>
                    <a:gd name="T7" fmla="*/ 18 h 58"/>
                    <a:gd name="T8" fmla="*/ 15 w 53"/>
                    <a:gd name="T9" fmla="*/ 53 h 58"/>
                    <a:gd name="T10" fmla="*/ 46 w 53"/>
                    <a:gd name="T11" fmla="*/ 36 h 58"/>
                    <a:gd name="T12" fmla="*/ 39 w 53"/>
                    <a:gd name="T13" fmla="*/ 1 h 58"/>
                    <a:gd name="T14" fmla="*/ 34 w 53"/>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8">
                      <a:moveTo>
                        <a:pt x="34" y="0"/>
                      </a:moveTo>
                      <a:cubicBezTo>
                        <a:pt x="30" y="7"/>
                        <a:pt x="23" y="12"/>
                        <a:pt x="15" y="15"/>
                      </a:cubicBezTo>
                      <a:cubicBezTo>
                        <a:pt x="12" y="16"/>
                        <a:pt x="10" y="17"/>
                        <a:pt x="7" y="17"/>
                      </a:cubicBezTo>
                      <a:cubicBezTo>
                        <a:pt x="7" y="17"/>
                        <a:pt x="7" y="18"/>
                        <a:pt x="7" y="18"/>
                      </a:cubicBezTo>
                      <a:cubicBezTo>
                        <a:pt x="0" y="32"/>
                        <a:pt x="4" y="47"/>
                        <a:pt x="15" y="53"/>
                      </a:cubicBezTo>
                      <a:cubicBezTo>
                        <a:pt x="25" y="58"/>
                        <a:pt x="40" y="50"/>
                        <a:pt x="46" y="36"/>
                      </a:cubicBezTo>
                      <a:cubicBezTo>
                        <a:pt x="53" y="22"/>
                        <a:pt x="50" y="7"/>
                        <a:pt x="39" y="1"/>
                      </a:cubicBezTo>
                      <a:cubicBezTo>
                        <a:pt x="37" y="1"/>
                        <a:pt x="36"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1" name="Freeform 372"/>
                <p:cNvSpPr/>
                <p:nvPr/>
              </p:nvSpPr>
              <p:spPr bwMode="auto">
                <a:xfrm>
                  <a:off x="6467475" y="369888"/>
                  <a:ext cx="398463" cy="311150"/>
                </a:xfrm>
                <a:custGeom>
                  <a:avLst/>
                  <a:gdLst>
                    <a:gd name="T0" fmla="*/ 37 w 106"/>
                    <a:gd name="T1" fmla="*/ 76 h 83"/>
                    <a:gd name="T2" fmla="*/ 76 w 106"/>
                    <a:gd name="T3" fmla="*/ 80 h 83"/>
                    <a:gd name="T4" fmla="*/ 78 w 106"/>
                    <a:gd name="T5" fmla="*/ 79 h 83"/>
                    <a:gd name="T6" fmla="*/ 93 w 106"/>
                    <a:gd name="T7" fmla="*/ 69 h 83"/>
                    <a:gd name="T8" fmla="*/ 97 w 106"/>
                    <a:gd name="T9" fmla="*/ 63 h 83"/>
                    <a:gd name="T10" fmla="*/ 69 w 106"/>
                    <a:gd name="T11" fmla="*/ 8 h 83"/>
                    <a:gd name="T12" fmla="*/ 27 w 106"/>
                    <a:gd name="T13" fmla="*/ 5 h 83"/>
                    <a:gd name="T14" fmla="*/ 8 w 106"/>
                    <a:gd name="T15" fmla="*/ 21 h 83"/>
                    <a:gd name="T16" fmla="*/ 37 w 106"/>
                    <a:gd name="T17"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83">
                      <a:moveTo>
                        <a:pt x="37" y="76"/>
                      </a:moveTo>
                      <a:cubicBezTo>
                        <a:pt x="50" y="82"/>
                        <a:pt x="65" y="83"/>
                        <a:pt x="76" y="80"/>
                      </a:cubicBezTo>
                      <a:cubicBezTo>
                        <a:pt x="77" y="80"/>
                        <a:pt x="77" y="79"/>
                        <a:pt x="78" y="79"/>
                      </a:cubicBezTo>
                      <a:cubicBezTo>
                        <a:pt x="84" y="77"/>
                        <a:pt x="89" y="74"/>
                        <a:pt x="93" y="69"/>
                      </a:cubicBezTo>
                      <a:cubicBezTo>
                        <a:pt x="94" y="67"/>
                        <a:pt x="96" y="65"/>
                        <a:pt x="97" y="63"/>
                      </a:cubicBezTo>
                      <a:cubicBezTo>
                        <a:pt x="106" y="44"/>
                        <a:pt x="93" y="19"/>
                        <a:pt x="69" y="8"/>
                      </a:cubicBezTo>
                      <a:cubicBezTo>
                        <a:pt x="54" y="1"/>
                        <a:pt x="39" y="0"/>
                        <a:pt x="27" y="5"/>
                      </a:cubicBezTo>
                      <a:cubicBezTo>
                        <a:pt x="19" y="8"/>
                        <a:pt x="12" y="13"/>
                        <a:pt x="8" y="21"/>
                      </a:cubicBezTo>
                      <a:cubicBezTo>
                        <a:pt x="0" y="40"/>
                        <a:pt x="12" y="65"/>
                        <a:pt x="37"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2" name="Freeform 373"/>
                <p:cNvSpPr/>
                <p:nvPr/>
              </p:nvSpPr>
              <p:spPr bwMode="auto">
                <a:xfrm>
                  <a:off x="6956425" y="560388"/>
                  <a:ext cx="231775" cy="173038"/>
                </a:xfrm>
                <a:custGeom>
                  <a:avLst/>
                  <a:gdLst>
                    <a:gd name="T0" fmla="*/ 56 w 62"/>
                    <a:gd name="T1" fmla="*/ 32 h 46"/>
                    <a:gd name="T2" fmla="*/ 40 w 62"/>
                    <a:gd name="T3" fmla="*/ 0 h 46"/>
                    <a:gd name="T4" fmla="*/ 40 w 62"/>
                    <a:gd name="T5" fmla="*/ 0 h 46"/>
                    <a:gd name="T6" fmla="*/ 33 w 62"/>
                    <a:gd name="T7" fmla="*/ 3 h 46"/>
                    <a:gd name="T8" fmla="*/ 8 w 62"/>
                    <a:gd name="T9" fmla="*/ 4 h 46"/>
                    <a:gd name="T10" fmla="*/ 5 w 62"/>
                    <a:gd name="T11" fmla="*/ 8 h 46"/>
                    <a:gd name="T12" fmla="*/ 22 w 62"/>
                    <a:gd name="T13" fmla="*/ 40 h 46"/>
                    <a:gd name="T14" fmla="*/ 56 w 62"/>
                    <a:gd name="T15" fmla="*/ 3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46">
                      <a:moveTo>
                        <a:pt x="56" y="32"/>
                      </a:moveTo>
                      <a:cubicBezTo>
                        <a:pt x="62" y="21"/>
                        <a:pt x="54" y="7"/>
                        <a:pt x="40" y="0"/>
                      </a:cubicBezTo>
                      <a:cubicBezTo>
                        <a:pt x="40" y="0"/>
                        <a:pt x="40" y="0"/>
                        <a:pt x="40" y="0"/>
                      </a:cubicBezTo>
                      <a:cubicBezTo>
                        <a:pt x="37" y="1"/>
                        <a:pt x="35" y="2"/>
                        <a:pt x="33" y="3"/>
                      </a:cubicBezTo>
                      <a:cubicBezTo>
                        <a:pt x="24" y="6"/>
                        <a:pt x="16" y="7"/>
                        <a:pt x="8" y="4"/>
                      </a:cubicBezTo>
                      <a:cubicBezTo>
                        <a:pt x="7" y="5"/>
                        <a:pt x="6" y="7"/>
                        <a:pt x="5" y="8"/>
                      </a:cubicBezTo>
                      <a:cubicBezTo>
                        <a:pt x="0" y="19"/>
                        <a:pt x="7" y="33"/>
                        <a:pt x="22" y="40"/>
                      </a:cubicBezTo>
                      <a:cubicBezTo>
                        <a:pt x="36" y="46"/>
                        <a:pt x="51" y="43"/>
                        <a:pt x="5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3" name="Freeform 374"/>
                <p:cNvSpPr/>
                <p:nvPr/>
              </p:nvSpPr>
              <p:spPr bwMode="auto">
                <a:xfrm>
                  <a:off x="6884987" y="207963"/>
                  <a:ext cx="341313" cy="357188"/>
                </a:xfrm>
                <a:custGeom>
                  <a:avLst/>
                  <a:gdLst>
                    <a:gd name="T0" fmla="*/ 66 w 91"/>
                    <a:gd name="T1" fmla="*/ 3 h 95"/>
                    <a:gd name="T2" fmla="*/ 41 w 91"/>
                    <a:gd name="T3" fmla="*/ 3 h 95"/>
                    <a:gd name="T4" fmla="*/ 11 w 91"/>
                    <a:gd name="T5" fmla="*/ 31 h 95"/>
                    <a:gd name="T6" fmla="*/ 25 w 91"/>
                    <a:gd name="T7" fmla="*/ 92 h 95"/>
                    <a:gd name="T8" fmla="*/ 32 w 91"/>
                    <a:gd name="T9" fmla="*/ 94 h 95"/>
                    <a:gd name="T10" fmla="*/ 50 w 91"/>
                    <a:gd name="T11" fmla="*/ 92 h 95"/>
                    <a:gd name="T12" fmla="*/ 51 w 91"/>
                    <a:gd name="T13" fmla="*/ 92 h 95"/>
                    <a:gd name="T14" fmla="*/ 80 w 91"/>
                    <a:gd name="T15" fmla="*/ 64 h 95"/>
                    <a:gd name="T16" fmla="*/ 66 w 91"/>
                    <a:gd name="T17"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5">
                      <a:moveTo>
                        <a:pt x="66" y="3"/>
                      </a:moveTo>
                      <a:cubicBezTo>
                        <a:pt x="58" y="0"/>
                        <a:pt x="49" y="0"/>
                        <a:pt x="41" y="3"/>
                      </a:cubicBezTo>
                      <a:cubicBezTo>
                        <a:pt x="29" y="7"/>
                        <a:pt x="18" y="17"/>
                        <a:pt x="11" y="31"/>
                      </a:cubicBezTo>
                      <a:cubicBezTo>
                        <a:pt x="0" y="56"/>
                        <a:pt x="6" y="83"/>
                        <a:pt x="25" y="92"/>
                      </a:cubicBezTo>
                      <a:cubicBezTo>
                        <a:pt x="27" y="93"/>
                        <a:pt x="29" y="94"/>
                        <a:pt x="32" y="94"/>
                      </a:cubicBezTo>
                      <a:cubicBezTo>
                        <a:pt x="38" y="95"/>
                        <a:pt x="44" y="94"/>
                        <a:pt x="50" y="92"/>
                      </a:cubicBezTo>
                      <a:cubicBezTo>
                        <a:pt x="50" y="92"/>
                        <a:pt x="51" y="92"/>
                        <a:pt x="51" y="92"/>
                      </a:cubicBezTo>
                      <a:cubicBezTo>
                        <a:pt x="63" y="87"/>
                        <a:pt x="73" y="77"/>
                        <a:pt x="80" y="64"/>
                      </a:cubicBezTo>
                      <a:cubicBezTo>
                        <a:pt x="91" y="39"/>
                        <a:pt x="85" y="12"/>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4" name="Freeform 375"/>
                <p:cNvSpPr/>
                <p:nvPr/>
              </p:nvSpPr>
              <p:spPr bwMode="auto">
                <a:xfrm>
                  <a:off x="6756400" y="309563"/>
                  <a:ext cx="236538" cy="458788"/>
                </a:xfrm>
                <a:custGeom>
                  <a:avLst/>
                  <a:gdLst>
                    <a:gd name="T0" fmla="*/ 31 w 63"/>
                    <a:gd name="T1" fmla="*/ 5 h 122"/>
                    <a:gd name="T2" fmla="*/ 26 w 63"/>
                    <a:gd name="T3" fmla="*/ 3 h 122"/>
                    <a:gd name="T4" fmla="*/ 22 w 63"/>
                    <a:gd name="T5" fmla="*/ 17 h 122"/>
                    <a:gd name="T6" fmla="*/ 20 w 63"/>
                    <a:gd name="T7" fmla="*/ 17 h 122"/>
                    <a:gd name="T8" fmla="*/ 17 w 63"/>
                    <a:gd name="T9" fmla="*/ 19 h 122"/>
                    <a:gd name="T10" fmla="*/ 5 w 63"/>
                    <a:gd name="T11" fmla="*/ 10 h 122"/>
                    <a:gd name="T12" fmla="*/ 3 w 63"/>
                    <a:gd name="T13" fmla="*/ 15 h 122"/>
                    <a:gd name="T14" fmla="*/ 15 w 63"/>
                    <a:gd name="T15" fmla="*/ 23 h 122"/>
                    <a:gd name="T16" fmla="*/ 15 w 63"/>
                    <a:gd name="T17" fmla="*/ 27 h 122"/>
                    <a:gd name="T18" fmla="*/ 21 w 63"/>
                    <a:gd name="T19" fmla="*/ 42 h 122"/>
                    <a:gd name="T20" fmla="*/ 28 w 63"/>
                    <a:gd name="T21" fmla="*/ 61 h 122"/>
                    <a:gd name="T22" fmla="*/ 47 w 63"/>
                    <a:gd name="T23" fmla="*/ 116 h 122"/>
                    <a:gd name="T24" fmla="*/ 57 w 63"/>
                    <a:gd name="T25" fmla="*/ 120 h 122"/>
                    <a:gd name="T26" fmla="*/ 61 w 63"/>
                    <a:gd name="T27" fmla="*/ 111 h 122"/>
                    <a:gd name="T28" fmla="*/ 42 w 63"/>
                    <a:gd name="T29" fmla="*/ 56 h 122"/>
                    <a:gd name="T30" fmla="*/ 35 w 63"/>
                    <a:gd name="T31" fmla="*/ 37 h 122"/>
                    <a:gd name="T32" fmla="*/ 29 w 63"/>
                    <a:gd name="T33" fmla="*/ 22 h 122"/>
                    <a:gd name="T34" fmla="*/ 27 w 63"/>
                    <a:gd name="T35" fmla="*/ 19 h 122"/>
                    <a:gd name="T36" fmla="*/ 31 w 63"/>
                    <a:gd name="T3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2">
                      <a:moveTo>
                        <a:pt x="31" y="5"/>
                      </a:moveTo>
                      <a:cubicBezTo>
                        <a:pt x="32" y="2"/>
                        <a:pt x="28" y="0"/>
                        <a:pt x="26" y="3"/>
                      </a:cubicBezTo>
                      <a:cubicBezTo>
                        <a:pt x="24" y="7"/>
                        <a:pt x="23" y="12"/>
                        <a:pt x="22" y="17"/>
                      </a:cubicBezTo>
                      <a:cubicBezTo>
                        <a:pt x="21" y="17"/>
                        <a:pt x="20" y="17"/>
                        <a:pt x="20" y="17"/>
                      </a:cubicBezTo>
                      <a:cubicBezTo>
                        <a:pt x="19" y="18"/>
                        <a:pt x="18" y="18"/>
                        <a:pt x="17" y="19"/>
                      </a:cubicBezTo>
                      <a:cubicBezTo>
                        <a:pt x="14" y="15"/>
                        <a:pt x="10" y="12"/>
                        <a:pt x="5" y="10"/>
                      </a:cubicBezTo>
                      <a:cubicBezTo>
                        <a:pt x="2" y="9"/>
                        <a:pt x="0" y="14"/>
                        <a:pt x="3" y="15"/>
                      </a:cubicBezTo>
                      <a:cubicBezTo>
                        <a:pt x="8" y="17"/>
                        <a:pt x="11" y="20"/>
                        <a:pt x="15" y="23"/>
                      </a:cubicBezTo>
                      <a:cubicBezTo>
                        <a:pt x="15" y="24"/>
                        <a:pt x="15" y="26"/>
                        <a:pt x="15" y="27"/>
                      </a:cubicBezTo>
                      <a:cubicBezTo>
                        <a:pt x="21" y="42"/>
                        <a:pt x="21" y="42"/>
                        <a:pt x="21" y="42"/>
                      </a:cubicBezTo>
                      <a:cubicBezTo>
                        <a:pt x="28" y="61"/>
                        <a:pt x="28" y="61"/>
                        <a:pt x="28" y="61"/>
                      </a:cubicBezTo>
                      <a:cubicBezTo>
                        <a:pt x="47" y="116"/>
                        <a:pt x="47" y="116"/>
                        <a:pt x="47" y="116"/>
                      </a:cubicBezTo>
                      <a:cubicBezTo>
                        <a:pt x="49" y="120"/>
                        <a:pt x="53" y="122"/>
                        <a:pt x="57" y="120"/>
                      </a:cubicBezTo>
                      <a:cubicBezTo>
                        <a:pt x="61" y="119"/>
                        <a:pt x="63" y="115"/>
                        <a:pt x="61" y="111"/>
                      </a:cubicBezTo>
                      <a:cubicBezTo>
                        <a:pt x="42" y="56"/>
                        <a:pt x="42" y="56"/>
                        <a:pt x="42" y="56"/>
                      </a:cubicBezTo>
                      <a:cubicBezTo>
                        <a:pt x="35" y="37"/>
                        <a:pt x="35" y="37"/>
                        <a:pt x="35" y="37"/>
                      </a:cubicBezTo>
                      <a:cubicBezTo>
                        <a:pt x="29" y="22"/>
                        <a:pt x="29" y="22"/>
                        <a:pt x="29" y="22"/>
                      </a:cubicBezTo>
                      <a:cubicBezTo>
                        <a:pt x="29" y="21"/>
                        <a:pt x="28" y="20"/>
                        <a:pt x="27" y="19"/>
                      </a:cubicBezTo>
                      <a:cubicBezTo>
                        <a:pt x="27" y="14"/>
                        <a:pt x="29" y="10"/>
                        <a:pt x="3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5" name="Freeform 376"/>
                <p:cNvSpPr>
                  <a:spLocks noEditPoints="1"/>
                </p:cNvSpPr>
                <p:nvPr/>
              </p:nvSpPr>
              <p:spPr bwMode="auto">
                <a:xfrm>
                  <a:off x="10986294" y="605630"/>
                  <a:ext cx="601663" cy="436563"/>
                </a:xfrm>
                <a:custGeom>
                  <a:avLst/>
                  <a:gdLst>
                    <a:gd name="T0" fmla="*/ 107 w 160"/>
                    <a:gd name="T1" fmla="*/ 116 h 116"/>
                    <a:gd name="T2" fmla="*/ 160 w 160"/>
                    <a:gd name="T3" fmla="*/ 116 h 116"/>
                    <a:gd name="T4" fmla="*/ 160 w 160"/>
                    <a:gd name="T5" fmla="*/ 0 h 116"/>
                    <a:gd name="T6" fmla="*/ 107 w 160"/>
                    <a:gd name="T7" fmla="*/ 0 h 116"/>
                    <a:gd name="T8" fmla="*/ 107 w 160"/>
                    <a:gd name="T9" fmla="*/ 49 h 116"/>
                    <a:gd name="T10" fmla="*/ 145 w 160"/>
                    <a:gd name="T11" fmla="*/ 102 h 116"/>
                    <a:gd name="T12" fmla="*/ 107 w 160"/>
                    <a:gd name="T13" fmla="*/ 102 h 116"/>
                    <a:gd name="T14" fmla="*/ 107 w 160"/>
                    <a:gd name="T15" fmla="*/ 116 h 116"/>
                    <a:gd name="T16" fmla="*/ 73 w 160"/>
                    <a:gd name="T17" fmla="*/ 116 h 116"/>
                    <a:gd name="T18" fmla="*/ 107 w 160"/>
                    <a:gd name="T19" fmla="*/ 116 h 116"/>
                    <a:gd name="T20" fmla="*/ 107 w 160"/>
                    <a:gd name="T21" fmla="*/ 102 h 116"/>
                    <a:gd name="T22" fmla="*/ 83 w 160"/>
                    <a:gd name="T23" fmla="*/ 102 h 116"/>
                    <a:gd name="T24" fmla="*/ 81 w 160"/>
                    <a:gd name="T25" fmla="*/ 100 h 116"/>
                    <a:gd name="T26" fmla="*/ 73 w 160"/>
                    <a:gd name="T27" fmla="*/ 88 h 116"/>
                    <a:gd name="T28" fmla="*/ 73 w 160"/>
                    <a:gd name="T29" fmla="*/ 96 h 116"/>
                    <a:gd name="T30" fmla="*/ 78 w 160"/>
                    <a:gd name="T31" fmla="*/ 102 h 116"/>
                    <a:gd name="T32" fmla="*/ 73 w 160"/>
                    <a:gd name="T33" fmla="*/ 102 h 116"/>
                    <a:gd name="T34" fmla="*/ 73 w 160"/>
                    <a:gd name="T35" fmla="*/ 116 h 116"/>
                    <a:gd name="T36" fmla="*/ 107 w 160"/>
                    <a:gd name="T37" fmla="*/ 0 h 116"/>
                    <a:gd name="T38" fmla="*/ 73 w 160"/>
                    <a:gd name="T39" fmla="*/ 0 h 116"/>
                    <a:gd name="T40" fmla="*/ 73 w 160"/>
                    <a:gd name="T41" fmla="*/ 75 h 116"/>
                    <a:gd name="T42" fmla="*/ 99 w 160"/>
                    <a:gd name="T43" fmla="*/ 38 h 116"/>
                    <a:gd name="T44" fmla="*/ 99 w 160"/>
                    <a:gd name="T45" fmla="*/ 38 h 116"/>
                    <a:gd name="T46" fmla="*/ 107 w 160"/>
                    <a:gd name="T47" fmla="*/ 49 h 116"/>
                    <a:gd name="T48" fmla="*/ 107 w 160"/>
                    <a:gd name="T49" fmla="*/ 0 h 116"/>
                    <a:gd name="T50" fmla="*/ 46 w 160"/>
                    <a:gd name="T51" fmla="*/ 116 h 116"/>
                    <a:gd name="T52" fmla="*/ 73 w 160"/>
                    <a:gd name="T53" fmla="*/ 116 h 116"/>
                    <a:gd name="T54" fmla="*/ 73 w 160"/>
                    <a:gd name="T55" fmla="*/ 102 h 116"/>
                    <a:gd name="T56" fmla="*/ 53 w 160"/>
                    <a:gd name="T57" fmla="*/ 102 h 116"/>
                    <a:gd name="T58" fmla="*/ 46 w 160"/>
                    <a:gd name="T59" fmla="*/ 102 h 116"/>
                    <a:gd name="T60" fmla="*/ 46 w 160"/>
                    <a:gd name="T61" fmla="*/ 116 h 116"/>
                    <a:gd name="T62" fmla="*/ 73 w 160"/>
                    <a:gd name="T63" fmla="*/ 0 h 116"/>
                    <a:gd name="T64" fmla="*/ 46 w 160"/>
                    <a:gd name="T65" fmla="*/ 0 h 116"/>
                    <a:gd name="T66" fmla="*/ 46 w 160"/>
                    <a:gd name="T67" fmla="*/ 20 h 116"/>
                    <a:gd name="T68" fmla="*/ 48 w 160"/>
                    <a:gd name="T69" fmla="*/ 28 h 116"/>
                    <a:gd name="T70" fmla="*/ 46 w 160"/>
                    <a:gd name="T71" fmla="*/ 36 h 116"/>
                    <a:gd name="T72" fmla="*/ 46 w 160"/>
                    <a:gd name="T73" fmla="*/ 58 h 116"/>
                    <a:gd name="T74" fmla="*/ 46 w 160"/>
                    <a:gd name="T75" fmla="*/ 58 h 116"/>
                    <a:gd name="T76" fmla="*/ 65 w 160"/>
                    <a:gd name="T77" fmla="*/ 85 h 116"/>
                    <a:gd name="T78" fmla="*/ 73 w 160"/>
                    <a:gd name="T79" fmla="*/ 96 h 116"/>
                    <a:gd name="T80" fmla="*/ 73 w 160"/>
                    <a:gd name="T81" fmla="*/ 88 h 116"/>
                    <a:gd name="T82" fmla="*/ 68 w 160"/>
                    <a:gd name="T83" fmla="*/ 81 h 116"/>
                    <a:gd name="T84" fmla="*/ 73 w 160"/>
                    <a:gd name="T85" fmla="*/ 75 h 116"/>
                    <a:gd name="T86" fmla="*/ 73 w 160"/>
                    <a:gd name="T87" fmla="*/ 0 h 116"/>
                    <a:gd name="T88" fmla="*/ 0 w 160"/>
                    <a:gd name="T89" fmla="*/ 116 h 116"/>
                    <a:gd name="T90" fmla="*/ 46 w 160"/>
                    <a:gd name="T91" fmla="*/ 116 h 116"/>
                    <a:gd name="T92" fmla="*/ 46 w 160"/>
                    <a:gd name="T93" fmla="*/ 102 h 116"/>
                    <a:gd name="T94" fmla="*/ 14 w 160"/>
                    <a:gd name="T95" fmla="*/ 102 h 116"/>
                    <a:gd name="T96" fmla="*/ 14 w 160"/>
                    <a:gd name="T97" fmla="*/ 102 h 116"/>
                    <a:gd name="T98" fmla="*/ 46 w 160"/>
                    <a:gd name="T99" fmla="*/ 58 h 116"/>
                    <a:gd name="T100" fmla="*/ 46 w 160"/>
                    <a:gd name="T101" fmla="*/ 36 h 116"/>
                    <a:gd name="T102" fmla="*/ 36 w 160"/>
                    <a:gd name="T103" fmla="*/ 40 h 116"/>
                    <a:gd name="T104" fmla="*/ 23 w 160"/>
                    <a:gd name="T105" fmla="*/ 28 h 116"/>
                    <a:gd name="T106" fmla="*/ 36 w 160"/>
                    <a:gd name="T107" fmla="*/ 15 h 116"/>
                    <a:gd name="T108" fmla="*/ 36 w 160"/>
                    <a:gd name="T109" fmla="*/ 15 h 116"/>
                    <a:gd name="T110" fmla="*/ 46 w 160"/>
                    <a:gd name="T111" fmla="*/ 20 h 116"/>
                    <a:gd name="T112" fmla="*/ 46 w 160"/>
                    <a:gd name="T113" fmla="*/ 0 h 116"/>
                    <a:gd name="T114" fmla="*/ 0 w 160"/>
                    <a:gd name="T115" fmla="*/ 0 h 116"/>
                    <a:gd name="T116" fmla="*/ 0 w 160"/>
                    <a:gd name="T11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116">
                      <a:moveTo>
                        <a:pt x="107" y="116"/>
                      </a:moveTo>
                      <a:cubicBezTo>
                        <a:pt x="160" y="116"/>
                        <a:pt x="160" y="116"/>
                        <a:pt x="160" y="116"/>
                      </a:cubicBezTo>
                      <a:cubicBezTo>
                        <a:pt x="160" y="0"/>
                        <a:pt x="160" y="0"/>
                        <a:pt x="160" y="0"/>
                      </a:cubicBezTo>
                      <a:cubicBezTo>
                        <a:pt x="107" y="0"/>
                        <a:pt x="107" y="0"/>
                        <a:pt x="107" y="0"/>
                      </a:cubicBezTo>
                      <a:cubicBezTo>
                        <a:pt x="107" y="49"/>
                        <a:pt x="107" y="49"/>
                        <a:pt x="107" y="49"/>
                      </a:cubicBezTo>
                      <a:cubicBezTo>
                        <a:pt x="145" y="102"/>
                        <a:pt x="145" y="102"/>
                        <a:pt x="145" y="102"/>
                      </a:cubicBezTo>
                      <a:cubicBezTo>
                        <a:pt x="107" y="102"/>
                        <a:pt x="107" y="102"/>
                        <a:pt x="107" y="102"/>
                      </a:cubicBezTo>
                      <a:lnTo>
                        <a:pt x="107" y="116"/>
                      </a:lnTo>
                      <a:close/>
                      <a:moveTo>
                        <a:pt x="73" y="116"/>
                      </a:moveTo>
                      <a:cubicBezTo>
                        <a:pt x="107" y="116"/>
                        <a:pt x="107" y="116"/>
                        <a:pt x="107" y="116"/>
                      </a:cubicBezTo>
                      <a:cubicBezTo>
                        <a:pt x="107" y="102"/>
                        <a:pt x="107" y="102"/>
                        <a:pt x="107" y="102"/>
                      </a:cubicBezTo>
                      <a:cubicBezTo>
                        <a:pt x="83" y="102"/>
                        <a:pt x="83" y="102"/>
                        <a:pt x="83" y="102"/>
                      </a:cubicBezTo>
                      <a:cubicBezTo>
                        <a:pt x="81" y="100"/>
                        <a:pt x="81" y="100"/>
                        <a:pt x="81" y="100"/>
                      </a:cubicBezTo>
                      <a:cubicBezTo>
                        <a:pt x="73" y="88"/>
                        <a:pt x="73" y="88"/>
                        <a:pt x="73" y="88"/>
                      </a:cubicBezTo>
                      <a:cubicBezTo>
                        <a:pt x="73" y="96"/>
                        <a:pt x="73" y="96"/>
                        <a:pt x="73" y="96"/>
                      </a:cubicBezTo>
                      <a:cubicBezTo>
                        <a:pt x="78" y="102"/>
                        <a:pt x="78" y="102"/>
                        <a:pt x="78" y="102"/>
                      </a:cubicBezTo>
                      <a:cubicBezTo>
                        <a:pt x="73" y="102"/>
                        <a:pt x="73" y="102"/>
                        <a:pt x="73" y="102"/>
                      </a:cubicBezTo>
                      <a:cubicBezTo>
                        <a:pt x="73" y="116"/>
                        <a:pt x="73" y="116"/>
                        <a:pt x="73" y="116"/>
                      </a:cubicBezTo>
                      <a:close/>
                      <a:moveTo>
                        <a:pt x="107" y="0"/>
                      </a:moveTo>
                      <a:cubicBezTo>
                        <a:pt x="73" y="0"/>
                        <a:pt x="73" y="0"/>
                        <a:pt x="73" y="0"/>
                      </a:cubicBezTo>
                      <a:cubicBezTo>
                        <a:pt x="73" y="75"/>
                        <a:pt x="73" y="75"/>
                        <a:pt x="73" y="75"/>
                      </a:cubicBezTo>
                      <a:cubicBezTo>
                        <a:pt x="99" y="38"/>
                        <a:pt x="99" y="38"/>
                        <a:pt x="99" y="38"/>
                      </a:cubicBezTo>
                      <a:cubicBezTo>
                        <a:pt x="99" y="38"/>
                        <a:pt x="99" y="38"/>
                        <a:pt x="99" y="38"/>
                      </a:cubicBezTo>
                      <a:cubicBezTo>
                        <a:pt x="107" y="49"/>
                        <a:pt x="107" y="49"/>
                        <a:pt x="107" y="49"/>
                      </a:cubicBezTo>
                      <a:lnTo>
                        <a:pt x="107" y="0"/>
                      </a:lnTo>
                      <a:close/>
                      <a:moveTo>
                        <a:pt x="46" y="116"/>
                      </a:moveTo>
                      <a:cubicBezTo>
                        <a:pt x="73" y="116"/>
                        <a:pt x="73" y="116"/>
                        <a:pt x="73" y="116"/>
                      </a:cubicBezTo>
                      <a:cubicBezTo>
                        <a:pt x="73" y="102"/>
                        <a:pt x="73" y="102"/>
                        <a:pt x="73" y="102"/>
                      </a:cubicBezTo>
                      <a:cubicBezTo>
                        <a:pt x="53" y="102"/>
                        <a:pt x="53" y="102"/>
                        <a:pt x="53" y="102"/>
                      </a:cubicBezTo>
                      <a:cubicBezTo>
                        <a:pt x="46" y="102"/>
                        <a:pt x="46" y="102"/>
                        <a:pt x="46" y="102"/>
                      </a:cubicBezTo>
                      <a:cubicBezTo>
                        <a:pt x="46" y="116"/>
                        <a:pt x="46" y="116"/>
                        <a:pt x="46" y="116"/>
                      </a:cubicBezTo>
                      <a:close/>
                      <a:moveTo>
                        <a:pt x="73" y="0"/>
                      </a:moveTo>
                      <a:cubicBezTo>
                        <a:pt x="46" y="0"/>
                        <a:pt x="46" y="0"/>
                        <a:pt x="46" y="0"/>
                      </a:cubicBezTo>
                      <a:cubicBezTo>
                        <a:pt x="46" y="20"/>
                        <a:pt x="46" y="20"/>
                        <a:pt x="46" y="20"/>
                      </a:cubicBezTo>
                      <a:cubicBezTo>
                        <a:pt x="47" y="22"/>
                        <a:pt x="48" y="25"/>
                        <a:pt x="48" y="28"/>
                      </a:cubicBezTo>
                      <a:cubicBezTo>
                        <a:pt x="48" y="31"/>
                        <a:pt x="47" y="33"/>
                        <a:pt x="46" y="36"/>
                      </a:cubicBezTo>
                      <a:cubicBezTo>
                        <a:pt x="46" y="58"/>
                        <a:pt x="46" y="58"/>
                        <a:pt x="46" y="58"/>
                      </a:cubicBezTo>
                      <a:cubicBezTo>
                        <a:pt x="46" y="58"/>
                        <a:pt x="46" y="58"/>
                        <a:pt x="46" y="58"/>
                      </a:cubicBezTo>
                      <a:cubicBezTo>
                        <a:pt x="65" y="85"/>
                        <a:pt x="65" y="85"/>
                        <a:pt x="65" y="85"/>
                      </a:cubicBezTo>
                      <a:cubicBezTo>
                        <a:pt x="73" y="96"/>
                        <a:pt x="73" y="96"/>
                        <a:pt x="73" y="96"/>
                      </a:cubicBezTo>
                      <a:cubicBezTo>
                        <a:pt x="73" y="88"/>
                        <a:pt x="73" y="88"/>
                        <a:pt x="73" y="88"/>
                      </a:cubicBezTo>
                      <a:cubicBezTo>
                        <a:pt x="68" y="81"/>
                        <a:pt x="68" y="81"/>
                        <a:pt x="68" y="81"/>
                      </a:cubicBezTo>
                      <a:cubicBezTo>
                        <a:pt x="73" y="75"/>
                        <a:pt x="73" y="75"/>
                        <a:pt x="73" y="75"/>
                      </a:cubicBezTo>
                      <a:lnTo>
                        <a:pt x="73" y="0"/>
                      </a:lnTo>
                      <a:close/>
                      <a:moveTo>
                        <a:pt x="0" y="116"/>
                      </a:moveTo>
                      <a:cubicBezTo>
                        <a:pt x="46" y="116"/>
                        <a:pt x="46" y="116"/>
                        <a:pt x="46" y="116"/>
                      </a:cubicBezTo>
                      <a:cubicBezTo>
                        <a:pt x="46" y="102"/>
                        <a:pt x="46" y="102"/>
                        <a:pt x="46" y="102"/>
                      </a:cubicBezTo>
                      <a:cubicBezTo>
                        <a:pt x="14" y="102"/>
                        <a:pt x="14" y="102"/>
                        <a:pt x="14" y="102"/>
                      </a:cubicBezTo>
                      <a:cubicBezTo>
                        <a:pt x="14" y="102"/>
                        <a:pt x="14" y="102"/>
                        <a:pt x="14" y="102"/>
                      </a:cubicBezTo>
                      <a:cubicBezTo>
                        <a:pt x="46" y="58"/>
                        <a:pt x="46" y="58"/>
                        <a:pt x="46" y="58"/>
                      </a:cubicBezTo>
                      <a:cubicBezTo>
                        <a:pt x="46" y="36"/>
                        <a:pt x="46" y="36"/>
                        <a:pt x="46" y="36"/>
                      </a:cubicBezTo>
                      <a:cubicBezTo>
                        <a:pt x="43" y="39"/>
                        <a:pt x="40" y="40"/>
                        <a:pt x="36" y="40"/>
                      </a:cubicBezTo>
                      <a:cubicBezTo>
                        <a:pt x="29" y="40"/>
                        <a:pt x="23" y="35"/>
                        <a:pt x="23" y="28"/>
                      </a:cubicBezTo>
                      <a:cubicBezTo>
                        <a:pt x="23" y="21"/>
                        <a:pt x="29" y="15"/>
                        <a:pt x="36" y="15"/>
                      </a:cubicBezTo>
                      <a:cubicBezTo>
                        <a:pt x="36" y="15"/>
                        <a:pt x="36" y="15"/>
                        <a:pt x="36" y="15"/>
                      </a:cubicBezTo>
                      <a:cubicBezTo>
                        <a:pt x="40" y="15"/>
                        <a:pt x="43" y="17"/>
                        <a:pt x="46" y="20"/>
                      </a:cubicBezTo>
                      <a:cubicBezTo>
                        <a:pt x="46" y="0"/>
                        <a:pt x="46" y="0"/>
                        <a:pt x="46" y="0"/>
                      </a:cubicBezTo>
                      <a:cubicBezTo>
                        <a:pt x="0" y="0"/>
                        <a:pt x="0" y="0"/>
                        <a:pt x="0" y="0"/>
                      </a:cubicBezTo>
                      <a:lnTo>
                        <a:pt x="0"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6" name="Freeform 377"/>
                <p:cNvSpPr/>
                <p:nvPr/>
              </p:nvSpPr>
              <p:spPr bwMode="auto">
                <a:xfrm>
                  <a:off x="6224587" y="3460750"/>
                  <a:ext cx="212725" cy="319088"/>
                </a:xfrm>
                <a:custGeom>
                  <a:avLst/>
                  <a:gdLst>
                    <a:gd name="T0" fmla="*/ 134 w 134"/>
                    <a:gd name="T1" fmla="*/ 38 h 201"/>
                    <a:gd name="T2" fmla="*/ 101 w 134"/>
                    <a:gd name="T3" fmla="*/ 38 h 201"/>
                    <a:gd name="T4" fmla="*/ 120 w 134"/>
                    <a:gd name="T5" fmla="*/ 0 h 201"/>
                    <a:gd name="T6" fmla="*/ 75 w 134"/>
                    <a:gd name="T7" fmla="*/ 0 h 201"/>
                    <a:gd name="T8" fmla="*/ 71 w 134"/>
                    <a:gd name="T9" fmla="*/ 0 h 201"/>
                    <a:gd name="T10" fmla="*/ 52 w 134"/>
                    <a:gd name="T11" fmla="*/ 0 h 201"/>
                    <a:gd name="T12" fmla="*/ 9 w 134"/>
                    <a:gd name="T13" fmla="*/ 85 h 201"/>
                    <a:gd name="T14" fmla="*/ 47 w 134"/>
                    <a:gd name="T15" fmla="*/ 85 h 201"/>
                    <a:gd name="T16" fmla="*/ 0 w 134"/>
                    <a:gd name="T17" fmla="*/ 201 h 201"/>
                    <a:gd name="T18" fmla="*/ 134 w 134"/>
                    <a:gd name="T19" fmla="*/ 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201">
                      <a:moveTo>
                        <a:pt x="134" y="38"/>
                      </a:moveTo>
                      <a:lnTo>
                        <a:pt x="101" y="38"/>
                      </a:lnTo>
                      <a:lnTo>
                        <a:pt x="120" y="0"/>
                      </a:lnTo>
                      <a:lnTo>
                        <a:pt x="75" y="0"/>
                      </a:lnTo>
                      <a:lnTo>
                        <a:pt x="71" y="0"/>
                      </a:lnTo>
                      <a:lnTo>
                        <a:pt x="52" y="0"/>
                      </a:lnTo>
                      <a:lnTo>
                        <a:pt x="9" y="85"/>
                      </a:lnTo>
                      <a:lnTo>
                        <a:pt x="47" y="85"/>
                      </a:lnTo>
                      <a:lnTo>
                        <a:pt x="0" y="201"/>
                      </a:lnTo>
                      <a:lnTo>
                        <a:pt x="134"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7" name="Freeform 378"/>
                <p:cNvSpPr/>
                <p:nvPr/>
              </p:nvSpPr>
              <p:spPr bwMode="auto">
                <a:xfrm>
                  <a:off x="6100762" y="3078163"/>
                  <a:ext cx="588963" cy="363538"/>
                </a:xfrm>
                <a:custGeom>
                  <a:avLst/>
                  <a:gdLst>
                    <a:gd name="T0" fmla="*/ 0 w 157"/>
                    <a:gd name="T1" fmla="*/ 80 h 97"/>
                    <a:gd name="T2" fmla="*/ 17 w 157"/>
                    <a:gd name="T3" fmla="*/ 97 h 97"/>
                    <a:gd name="T4" fmla="*/ 57 w 157"/>
                    <a:gd name="T5" fmla="*/ 97 h 97"/>
                    <a:gd name="T6" fmla="*/ 63 w 157"/>
                    <a:gd name="T7" fmla="*/ 97 h 97"/>
                    <a:gd name="T8" fmla="*/ 65 w 157"/>
                    <a:gd name="T9" fmla="*/ 97 h 97"/>
                    <a:gd name="T10" fmla="*/ 86 w 157"/>
                    <a:gd name="T11" fmla="*/ 97 h 97"/>
                    <a:gd name="T12" fmla="*/ 129 w 157"/>
                    <a:gd name="T13" fmla="*/ 97 h 97"/>
                    <a:gd name="T14" fmla="*/ 157 w 157"/>
                    <a:gd name="T15" fmla="*/ 69 h 97"/>
                    <a:gd name="T16" fmla="*/ 129 w 157"/>
                    <a:gd name="T17" fmla="*/ 41 h 97"/>
                    <a:gd name="T18" fmla="*/ 111 w 157"/>
                    <a:gd name="T19" fmla="*/ 48 h 97"/>
                    <a:gd name="T20" fmla="*/ 63 w 157"/>
                    <a:gd name="T21" fmla="*/ 0 h 97"/>
                    <a:gd name="T22" fmla="*/ 15 w 157"/>
                    <a:gd name="T23" fmla="*/ 49 h 97"/>
                    <a:gd name="T24" fmla="*/ 17 w 157"/>
                    <a:gd name="T25" fmla="*/ 63 h 97"/>
                    <a:gd name="T26" fmla="*/ 0 w 157"/>
                    <a:gd name="T27" fmla="*/ 8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97">
                      <a:moveTo>
                        <a:pt x="0" y="80"/>
                      </a:moveTo>
                      <a:cubicBezTo>
                        <a:pt x="0" y="89"/>
                        <a:pt x="8" y="97"/>
                        <a:pt x="17" y="97"/>
                      </a:cubicBezTo>
                      <a:cubicBezTo>
                        <a:pt x="57" y="97"/>
                        <a:pt x="57" y="97"/>
                        <a:pt x="57" y="97"/>
                      </a:cubicBezTo>
                      <a:cubicBezTo>
                        <a:pt x="63" y="97"/>
                        <a:pt x="63" y="97"/>
                        <a:pt x="63" y="97"/>
                      </a:cubicBezTo>
                      <a:cubicBezTo>
                        <a:pt x="65" y="97"/>
                        <a:pt x="65" y="97"/>
                        <a:pt x="65" y="97"/>
                      </a:cubicBezTo>
                      <a:cubicBezTo>
                        <a:pt x="86" y="97"/>
                        <a:pt x="86" y="97"/>
                        <a:pt x="86" y="97"/>
                      </a:cubicBezTo>
                      <a:cubicBezTo>
                        <a:pt x="129" y="97"/>
                        <a:pt x="129" y="97"/>
                        <a:pt x="129" y="97"/>
                      </a:cubicBezTo>
                      <a:cubicBezTo>
                        <a:pt x="145" y="97"/>
                        <a:pt x="157" y="84"/>
                        <a:pt x="157" y="69"/>
                      </a:cubicBezTo>
                      <a:cubicBezTo>
                        <a:pt x="157" y="54"/>
                        <a:pt x="145" y="41"/>
                        <a:pt x="129" y="41"/>
                      </a:cubicBezTo>
                      <a:cubicBezTo>
                        <a:pt x="122" y="41"/>
                        <a:pt x="116" y="44"/>
                        <a:pt x="111" y="48"/>
                      </a:cubicBezTo>
                      <a:cubicBezTo>
                        <a:pt x="111" y="21"/>
                        <a:pt x="89" y="0"/>
                        <a:pt x="63" y="0"/>
                      </a:cubicBezTo>
                      <a:cubicBezTo>
                        <a:pt x="36" y="0"/>
                        <a:pt x="15" y="22"/>
                        <a:pt x="15" y="49"/>
                      </a:cubicBezTo>
                      <a:cubicBezTo>
                        <a:pt x="15" y="54"/>
                        <a:pt x="15" y="58"/>
                        <a:pt x="17" y="63"/>
                      </a:cubicBezTo>
                      <a:cubicBezTo>
                        <a:pt x="8" y="63"/>
                        <a:pt x="0" y="70"/>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8" name="Freeform 379"/>
                <p:cNvSpPr/>
                <p:nvPr/>
              </p:nvSpPr>
              <p:spPr bwMode="auto">
                <a:xfrm>
                  <a:off x="7050087" y="3103563"/>
                  <a:ext cx="63500" cy="200025"/>
                </a:xfrm>
                <a:custGeom>
                  <a:avLst/>
                  <a:gdLst>
                    <a:gd name="T0" fmla="*/ 17 w 17"/>
                    <a:gd name="T1" fmla="*/ 53 h 53"/>
                    <a:gd name="T2" fmla="*/ 17 w 17"/>
                    <a:gd name="T3" fmla="*/ 0 h 53"/>
                    <a:gd name="T4" fmla="*/ 9 w 17"/>
                    <a:gd name="T5" fmla="*/ 0 h 53"/>
                    <a:gd name="T6" fmla="*/ 0 w 17"/>
                    <a:gd name="T7" fmla="*/ 0 h 53"/>
                    <a:gd name="T8" fmla="*/ 0 w 17"/>
                    <a:gd name="T9" fmla="*/ 53 h 53"/>
                    <a:gd name="T10" fmla="*/ 9 w 17"/>
                    <a:gd name="T11" fmla="*/ 52 h 53"/>
                    <a:gd name="T12" fmla="*/ 17 w 17"/>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17" h="53">
                      <a:moveTo>
                        <a:pt x="17" y="53"/>
                      </a:moveTo>
                      <a:cubicBezTo>
                        <a:pt x="17" y="0"/>
                        <a:pt x="17" y="0"/>
                        <a:pt x="17" y="0"/>
                      </a:cubicBezTo>
                      <a:cubicBezTo>
                        <a:pt x="14" y="0"/>
                        <a:pt x="11" y="0"/>
                        <a:pt x="9" y="0"/>
                      </a:cubicBezTo>
                      <a:cubicBezTo>
                        <a:pt x="6" y="0"/>
                        <a:pt x="3" y="0"/>
                        <a:pt x="0" y="0"/>
                      </a:cubicBezTo>
                      <a:cubicBezTo>
                        <a:pt x="0" y="53"/>
                        <a:pt x="0" y="53"/>
                        <a:pt x="0" y="53"/>
                      </a:cubicBezTo>
                      <a:cubicBezTo>
                        <a:pt x="3" y="52"/>
                        <a:pt x="6" y="52"/>
                        <a:pt x="9" y="52"/>
                      </a:cubicBezTo>
                      <a:cubicBezTo>
                        <a:pt x="11" y="52"/>
                        <a:pt x="14" y="52"/>
                        <a:pt x="1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59" name="Freeform 380"/>
                <p:cNvSpPr/>
                <p:nvPr/>
              </p:nvSpPr>
              <p:spPr bwMode="auto">
                <a:xfrm>
                  <a:off x="6794500" y="2652713"/>
                  <a:ext cx="574675" cy="431800"/>
                </a:xfrm>
                <a:custGeom>
                  <a:avLst/>
                  <a:gdLst>
                    <a:gd name="T0" fmla="*/ 153 w 153"/>
                    <a:gd name="T1" fmla="*/ 38 h 115"/>
                    <a:gd name="T2" fmla="*/ 143 w 153"/>
                    <a:gd name="T3" fmla="*/ 0 h 115"/>
                    <a:gd name="T4" fmla="*/ 110 w 153"/>
                    <a:gd name="T5" fmla="*/ 18 h 115"/>
                    <a:gd name="T6" fmla="*/ 77 w 153"/>
                    <a:gd name="T7" fmla="*/ 0 h 115"/>
                    <a:gd name="T8" fmla="*/ 43 w 153"/>
                    <a:gd name="T9" fmla="*/ 18 h 115"/>
                    <a:gd name="T10" fmla="*/ 10 w 153"/>
                    <a:gd name="T11" fmla="*/ 0 h 115"/>
                    <a:gd name="T12" fmla="*/ 0 w 153"/>
                    <a:gd name="T13" fmla="*/ 38 h 115"/>
                    <a:gd name="T14" fmla="*/ 68 w 153"/>
                    <a:gd name="T15" fmla="*/ 114 h 115"/>
                    <a:gd name="T16" fmla="*/ 77 w 153"/>
                    <a:gd name="T17" fmla="*/ 115 h 115"/>
                    <a:gd name="T18" fmla="*/ 85 w 153"/>
                    <a:gd name="T19" fmla="*/ 114 h 115"/>
                    <a:gd name="T20" fmla="*/ 153 w 153"/>
                    <a:gd name="T21" fmla="*/ 3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5">
                      <a:moveTo>
                        <a:pt x="153" y="38"/>
                      </a:moveTo>
                      <a:cubicBezTo>
                        <a:pt x="153" y="24"/>
                        <a:pt x="150" y="11"/>
                        <a:pt x="143" y="0"/>
                      </a:cubicBezTo>
                      <a:cubicBezTo>
                        <a:pt x="110" y="18"/>
                        <a:pt x="110" y="18"/>
                        <a:pt x="110" y="18"/>
                      </a:cubicBezTo>
                      <a:cubicBezTo>
                        <a:pt x="77" y="0"/>
                        <a:pt x="77" y="0"/>
                        <a:pt x="77" y="0"/>
                      </a:cubicBezTo>
                      <a:cubicBezTo>
                        <a:pt x="43" y="18"/>
                        <a:pt x="43" y="18"/>
                        <a:pt x="43" y="18"/>
                      </a:cubicBezTo>
                      <a:cubicBezTo>
                        <a:pt x="10" y="0"/>
                        <a:pt x="10" y="0"/>
                        <a:pt x="10" y="0"/>
                      </a:cubicBezTo>
                      <a:cubicBezTo>
                        <a:pt x="3" y="11"/>
                        <a:pt x="0" y="24"/>
                        <a:pt x="0" y="38"/>
                      </a:cubicBezTo>
                      <a:cubicBezTo>
                        <a:pt x="0" y="77"/>
                        <a:pt x="30" y="110"/>
                        <a:pt x="68" y="114"/>
                      </a:cubicBezTo>
                      <a:cubicBezTo>
                        <a:pt x="71" y="114"/>
                        <a:pt x="74" y="115"/>
                        <a:pt x="77" y="115"/>
                      </a:cubicBezTo>
                      <a:cubicBezTo>
                        <a:pt x="79" y="115"/>
                        <a:pt x="82" y="114"/>
                        <a:pt x="85" y="114"/>
                      </a:cubicBezTo>
                      <a:cubicBezTo>
                        <a:pt x="123" y="110"/>
                        <a:pt x="153" y="77"/>
                        <a:pt x="15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0" name="Freeform 381"/>
                <p:cNvSpPr/>
                <p:nvPr/>
              </p:nvSpPr>
              <p:spPr bwMode="auto">
                <a:xfrm>
                  <a:off x="6915150" y="3108325"/>
                  <a:ext cx="119063" cy="119063"/>
                </a:xfrm>
                <a:custGeom>
                  <a:avLst/>
                  <a:gdLst>
                    <a:gd name="T0" fmla="*/ 31 w 32"/>
                    <a:gd name="T1" fmla="*/ 31 h 32"/>
                    <a:gd name="T2" fmla="*/ 24 w 32"/>
                    <a:gd name="T3" fmla="*/ 9 h 32"/>
                    <a:gd name="T4" fmla="*/ 1 w 32"/>
                    <a:gd name="T5" fmla="*/ 2 h 32"/>
                    <a:gd name="T6" fmla="*/ 8 w 32"/>
                    <a:gd name="T7" fmla="*/ 24 h 32"/>
                    <a:gd name="T8" fmla="*/ 31 w 32"/>
                    <a:gd name="T9" fmla="*/ 31 h 32"/>
                  </a:gdLst>
                  <a:ahLst/>
                  <a:cxnLst>
                    <a:cxn ang="0">
                      <a:pos x="T0" y="T1"/>
                    </a:cxn>
                    <a:cxn ang="0">
                      <a:pos x="T2" y="T3"/>
                    </a:cxn>
                    <a:cxn ang="0">
                      <a:pos x="T4" y="T5"/>
                    </a:cxn>
                    <a:cxn ang="0">
                      <a:pos x="T6" y="T7"/>
                    </a:cxn>
                    <a:cxn ang="0">
                      <a:pos x="T8" y="T9"/>
                    </a:cxn>
                  </a:cxnLst>
                  <a:rect l="0" t="0" r="r" b="b"/>
                  <a:pathLst>
                    <a:path w="32" h="32">
                      <a:moveTo>
                        <a:pt x="31" y="31"/>
                      </a:moveTo>
                      <a:cubicBezTo>
                        <a:pt x="32" y="23"/>
                        <a:pt x="30" y="15"/>
                        <a:pt x="24" y="9"/>
                      </a:cubicBezTo>
                      <a:cubicBezTo>
                        <a:pt x="18" y="3"/>
                        <a:pt x="9" y="0"/>
                        <a:pt x="1" y="2"/>
                      </a:cubicBezTo>
                      <a:cubicBezTo>
                        <a:pt x="0" y="10"/>
                        <a:pt x="2" y="18"/>
                        <a:pt x="8" y="24"/>
                      </a:cubicBezTo>
                      <a:cubicBezTo>
                        <a:pt x="14" y="30"/>
                        <a:pt x="23" y="32"/>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1" name="Freeform 382"/>
                <p:cNvSpPr/>
                <p:nvPr/>
              </p:nvSpPr>
              <p:spPr bwMode="auto">
                <a:xfrm>
                  <a:off x="7127875" y="3108325"/>
                  <a:ext cx="120650" cy="119063"/>
                </a:xfrm>
                <a:custGeom>
                  <a:avLst/>
                  <a:gdLst>
                    <a:gd name="T0" fmla="*/ 24 w 32"/>
                    <a:gd name="T1" fmla="*/ 24 h 32"/>
                    <a:gd name="T2" fmla="*/ 31 w 32"/>
                    <a:gd name="T3" fmla="*/ 2 h 32"/>
                    <a:gd name="T4" fmla="*/ 8 w 32"/>
                    <a:gd name="T5" fmla="*/ 9 h 32"/>
                    <a:gd name="T6" fmla="*/ 2 w 32"/>
                    <a:gd name="T7" fmla="*/ 31 h 32"/>
                    <a:gd name="T8" fmla="*/ 24 w 32"/>
                    <a:gd name="T9" fmla="*/ 24 h 32"/>
                  </a:gdLst>
                  <a:ahLst/>
                  <a:cxnLst>
                    <a:cxn ang="0">
                      <a:pos x="T0" y="T1"/>
                    </a:cxn>
                    <a:cxn ang="0">
                      <a:pos x="T2" y="T3"/>
                    </a:cxn>
                    <a:cxn ang="0">
                      <a:pos x="T4" y="T5"/>
                    </a:cxn>
                    <a:cxn ang="0">
                      <a:pos x="T6" y="T7"/>
                    </a:cxn>
                    <a:cxn ang="0">
                      <a:pos x="T8" y="T9"/>
                    </a:cxn>
                  </a:cxnLst>
                  <a:rect l="0" t="0" r="r" b="b"/>
                  <a:pathLst>
                    <a:path w="32" h="32">
                      <a:moveTo>
                        <a:pt x="24" y="24"/>
                      </a:moveTo>
                      <a:cubicBezTo>
                        <a:pt x="30" y="18"/>
                        <a:pt x="32" y="10"/>
                        <a:pt x="31" y="2"/>
                      </a:cubicBezTo>
                      <a:cubicBezTo>
                        <a:pt x="23" y="0"/>
                        <a:pt x="14" y="3"/>
                        <a:pt x="8" y="9"/>
                      </a:cubicBezTo>
                      <a:cubicBezTo>
                        <a:pt x="2" y="15"/>
                        <a:pt x="0" y="23"/>
                        <a:pt x="2" y="31"/>
                      </a:cubicBezTo>
                      <a:cubicBezTo>
                        <a:pt x="9" y="32"/>
                        <a:pt x="18" y="30"/>
                        <a:pt x="2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2" name="Freeform 383"/>
                <p:cNvSpPr/>
                <p:nvPr/>
              </p:nvSpPr>
              <p:spPr bwMode="auto">
                <a:xfrm>
                  <a:off x="6915150" y="3321050"/>
                  <a:ext cx="336550" cy="98425"/>
                </a:xfrm>
                <a:custGeom>
                  <a:avLst/>
                  <a:gdLst>
                    <a:gd name="T0" fmla="*/ 53 w 90"/>
                    <a:gd name="T1" fmla="*/ 0 h 26"/>
                    <a:gd name="T2" fmla="*/ 45 w 90"/>
                    <a:gd name="T3" fmla="*/ 0 h 26"/>
                    <a:gd name="T4" fmla="*/ 36 w 90"/>
                    <a:gd name="T5" fmla="*/ 0 h 26"/>
                    <a:gd name="T6" fmla="*/ 0 w 90"/>
                    <a:gd name="T7" fmla="*/ 26 h 26"/>
                    <a:gd name="T8" fmla="*/ 90 w 90"/>
                    <a:gd name="T9" fmla="*/ 26 h 26"/>
                    <a:gd name="T10" fmla="*/ 53 w 90"/>
                    <a:gd name="T11" fmla="*/ 0 h 26"/>
                  </a:gdLst>
                  <a:ahLst/>
                  <a:cxnLst>
                    <a:cxn ang="0">
                      <a:pos x="T0" y="T1"/>
                    </a:cxn>
                    <a:cxn ang="0">
                      <a:pos x="T2" y="T3"/>
                    </a:cxn>
                    <a:cxn ang="0">
                      <a:pos x="T4" y="T5"/>
                    </a:cxn>
                    <a:cxn ang="0">
                      <a:pos x="T6" y="T7"/>
                    </a:cxn>
                    <a:cxn ang="0">
                      <a:pos x="T8" y="T9"/>
                    </a:cxn>
                    <a:cxn ang="0">
                      <a:pos x="T10" y="T11"/>
                    </a:cxn>
                  </a:cxnLst>
                  <a:rect l="0" t="0" r="r" b="b"/>
                  <a:pathLst>
                    <a:path w="90" h="26">
                      <a:moveTo>
                        <a:pt x="53" y="0"/>
                      </a:moveTo>
                      <a:cubicBezTo>
                        <a:pt x="50" y="0"/>
                        <a:pt x="47" y="0"/>
                        <a:pt x="45" y="0"/>
                      </a:cubicBezTo>
                      <a:cubicBezTo>
                        <a:pt x="42" y="0"/>
                        <a:pt x="39" y="0"/>
                        <a:pt x="36" y="0"/>
                      </a:cubicBezTo>
                      <a:cubicBezTo>
                        <a:pt x="15" y="2"/>
                        <a:pt x="0" y="13"/>
                        <a:pt x="0" y="26"/>
                      </a:cubicBezTo>
                      <a:cubicBezTo>
                        <a:pt x="90" y="26"/>
                        <a:pt x="90" y="26"/>
                        <a:pt x="90" y="26"/>
                      </a:cubicBezTo>
                      <a:cubicBezTo>
                        <a:pt x="90" y="13"/>
                        <a:pt x="74" y="2"/>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3" name="Freeform 384"/>
                <p:cNvSpPr>
                  <a:spLocks noEditPoints="1"/>
                </p:cNvSpPr>
                <p:nvPr/>
              </p:nvSpPr>
              <p:spPr bwMode="auto">
                <a:xfrm>
                  <a:off x="10693400" y="139700"/>
                  <a:ext cx="555625" cy="279400"/>
                </a:xfrm>
                <a:custGeom>
                  <a:avLst/>
                  <a:gdLst>
                    <a:gd name="T0" fmla="*/ 127 w 148"/>
                    <a:gd name="T1" fmla="*/ 52 h 74"/>
                    <a:gd name="T2" fmla="*/ 148 w 148"/>
                    <a:gd name="T3" fmla="*/ 27 h 74"/>
                    <a:gd name="T4" fmla="*/ 127 w 148"/>
                    <a:gd name="T5" fmla="*/ 1 h 74"/>
                    <a:gd name="T6" fmla="*/ 127 w 148"/>
                    <a:gd name="T7" fmla="*/ 13 h 74"/>
                    <a:gd name="T8" fmla="*/ 137 w 148"/>
                    <a:gd name="T9" fmla="*/ 27 h 74"/>
                    <a:gd name="T10" fmla="*/ 127 w 148"/>
                    <a:gd name="T11" fmla="*/ 41 h 74"/>
                    <a:gd name="T12" fmla="*/ 127 w 148"/>
                    <a:gd name="T13" fmla="*/ 52 h 74"/>
                    <a:gd name="T14" fmla="*/ 62 w 148"/>
                    <a:gd name="T15" fmla="*/ 74 h 74"/>
                    <a:gd name="T16" fmla="*/ 111 w 148"/>
                    <a:gd name="T17" fmla="*/ 50 h 74"/>
                    <a:gd name="T18" fmla="*/ 122 w 148"/>
                    <a:gd name="T19" fmla="*/ 53 h 74"/>
                    <a:gd name="T20" fmla="*/ 127 w 148"/>
                    <a:gd name="T21" fmla="*/ 52 h 74"/>
                    <a:gd name="T22" fmla="*/ 127 w 148"/>
                    <a:gd name="T23" fmla="*/ 41 h 74"/>
                    <a:gd name="T24" fmla="*/ 122 w 148"/>
                    <a:gd name="T25" fmla="*/ 41 h 74"/>
                    <a:gd name="T26" fmla="*/ 117 w 148"/>
                    <a:gd name="T27" fmla="*/ 41 h 74"/>
                    <a:gd name="T28" fmla="*/ 124 w 148"/>
                    <a:gd name="T29" fmla="*/ 12 h 74"/>
                    <a:gd name="T30" fmla="*/ 124 w 148"/>
                    <a:gd name="T31" fmla="*/ 12 h 74"/>
                    <a:gd name="T32" fmla="*/ 124 w 148"/>
                    <a:gd name="T33" fmla="*/ 12 h 74"/>
                    <a:gd name="T34" fmla="*/ 127 w 148"/>
                    <a:gd name="T35" fmla="*/ 13 h 74"/>
                    <a:gd name="T36" fmla="*/ 127 w 148"/>
                    <a:gd name="T37" fmla="*/ 1 h 74"/>
                    <a:gd name="T38" fmla="*/ 123 w 148"/>
                    <a:gd name="T39" fmla="*/ 0 h 74"/>
                    <a:gd name="T40" fmla="*/ 123 w 148"/>
                    <a:gd name="T41" fmla="*/ 0 h 74"/>
                    <a:gd name="T42" fmla="*/ 1 w 148"/>
                    <a:gd name="T43" fmla="*/ 0 h 74"/>
                    <a:gd name="T44" fmla="*/ 0 w 148"/>
                    <a:gd name="T45" fmla="*/ 12 h 74"/>
                    <a:gd name="T46" fmla="*/ 62 w 148"/>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74">
                      <a:moveTo>
                        <a:pt x="127" y="52"/>
                      </a:moveTo>
                      <a:cubicBezTo>
                        <a:pt x="139" y="50"/>
                        <a:pt x="148" y="39"/>
                        <a:pt x="148" y="27"/>
                      </a:cubicBezTo>
                      <a:cubicBezTo>
                        <a:pt x="148" y="14"/>
                        <a:pt x="139" y="3"/>
                        <a:pt x="127" y="1"/>
                      </a:cubicBezTo>
                      <a:cubicBezTo>
                        <a:pt x="127" y="13"/>
                        <a:pt x="127" y="13"/>
                        <a:pt x="127" y="13"/>
                      </a:cubicBezTo>
                      <a:cubicBezTo>
                        <a:pt x="133" y="15"/>
                        <a:pt x="137" y="20"/>
                        <a:pt x="137" y="27"/>
                      </a:cubicBezTo>
                      <a:cubicBezTo>
                        <a:pt x="137" y="33"/>
                        <a:pt x="133" y="38"/>
                        <a:pt x="127" y="41"/>
                      </a:cubicBezTo>
                      <a:lnTo>
                        <a:pt x="127" y="52"/>
                      </a:lnTo>
                      <a:close/>
                      <a:moveTo>
                        <a:pt x="62" y="74"/>
                      </a:moveTo>
                      <a:cubicBezTo>
                        <a:pt x="82" y="74"/>
                        <a:pt x="100" y="65"/>
                        <a:pt x="111" y="50"/>
                      </a:cubicBezTo>
                      <a:cubicBezTo>
                        <a:pt x="114" y="52"/>
                        <a:pt x="118" y="53"/>
                        <a:pt x="122" y="53"/>
                      </a:cubicBezTo>
                      <a:cubicBezTo>
                        <a:pt x="124" y="53"/>
                        <a:pt x="125" y="53"/>
                        <a:pt x="127" y="52"/>
                      </a:cubicBezTo>
                      <a:cubicBezTo>
                        <a:pt x="127" y="41"/>
                        <a:pt x="127" y="41"/>
                        <a:pt x="127" y="41"/>
                      </a:cubicBezTo>
                      <a:cubicBezTo>
                        <a:pt x="125" y="41"/>
                        <a:pt x="124" y="41"/>
                        <a:pt x="122" y="41"/>
                      </a:cubicBezTo>
                      <a:cubicBezTo>
                        <a:pt x="120" y="41"/>
                        <a:pt x="119" y="41"/>
                        <a:pt x="117" y="41"/>
                      </a:cubicBezTo>
                      <a:cubicBezTo>
                        <a:pt x="122" y="32"/>
                        <a:pt x="124" y="22"/>
                        <a:pt x="124" y="12"/>
                      </a:cubicBezTo>
                      <a:cubicBezTo>
                        <a:pt x="124" y="12"/>
                        <a:pt x="124" y="12"/>
                        <a:pt x="124" y="12"/>
                      </a:cubicBezTo>
                      <a:cubicBezTo>
                        <a:pt x="124" y="12"/>
                        <a:pt x="124" y="12"/>
                        <a:pt x="124" y="12"/>
                      </a:cubicBezTo>
                      <a:cubicBezTo>
                        <a:pt x="125" y="12"/>
                        <a:pt x="126" y="12"/>
                        <a:pt x="127" y="13"/>
                      </a:cubicBezTo>
                      <a:cubicBezTo>
                        <a:pt x="127" y="1"/>
                        <a:pt x="127" y="1"/>
                        <a:pt x="127" y="1"/>
                      </a:cubicBezTo>
                      <a:cubicBezTo>
                        <a:pt x="126" y="0"/>
                        <a:pt x="124" y="0"/>
                        <a:pt x="123" y="0"/>
                      </a:cubicBezTo>
                      <a:cubicBezTo>
                        <a:pt x="123" y="0"/>
                        <a:pt x="123" y="0"/>
                        <a:pt x="123" y="0"/>
                      </a:cubicBezTo>
                      <a:cubicBezTo>
                        <a:pt x="1" y="0"/>
                        <a:pt x="1" y="0"/>
                        <a:pt x="1" y="0"/>
                      </a:cubicBezTo>
                      <a:cubicBezTo>
                        <a:pt x="0" y="4"/>
                        <a:pt x="0" y="8"/>
                        <a:pt x="0" y="12"/>
                      </a:cubicBezTo>
                      <a:cubicBezTo>
                        <a:pt x="0" y="46"/>
                        <a:pt x="28" y="74"/>
                        <a:pt x="62"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4" name="Rectangle 385"/>
                <p:cNvSpPr>
                  <a:spLocks noChangeArrowheads="1"/>
                </p:cNvSpPr>
                <p:nvPr/>
              </p:nvSpPr>
              <p:spPr bwMode="auto">
                <a:xfrm>
                  <a:off x="10693400" y="444500"/>
                  <a:ext cx="50323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5" name="Freeform 386"/>
                <p:cNvSpPr/>
                <p:nvPr/>
              </p:nvSpPr>
              <p:spPr bwMode="auto">
                <a:xfrm>
                  <a:off x="10810875" y="12700"/>
                  <a:ext cx="88900" cy="112713"/>
                </a:xfrm>
                <a:custGeom>
                  <a:avLst/>
                  <a:gdLst>
                    <a:gd name="T0" fmla="*/ 8 w 24"/>
                    <a:gd name="T1" fmla="*/ 15 h 30"/>
                    <a:gd name="T2" fmla="*/ 11 w 24"/>
                    <a:gd name="T3" fmla="*/ 28 h 30"/>
                    <a:gd name="T4" fmla="*/ 21 w 24"/>
                    <a:gd name="T5" fmla="*/ 6 h 30"/>
                    <a:gd name="T6" fmla="*/ 19 w 24"/>
                    <a:gd name="T7" fmla="*/ 0 h 30"/>
                    <a:gd name="T8" fmla="*/ 5 w 24"/>
                    <a:gd name="T9" fmla="*/ 0 h 30"/>
                    <a:gd name="T10" fmla="*/ 8 w 24"/>
                    <a:gd name="T11" fmla="*/ 15 h 30"/>
                  </a:gdLst>
                  <a:ahLst/>
                  <a:cxnLst>
                    <a:cxn ang="0">
                      <a:pos x="T0" y="T1"/>
                    </a:cxn>
                    <a:cxn ang="0">
                      <a:pos x="T2" y="T3"/>
                    </a:cxn>
                    <a:cxn ang="0">
                      <a:pos x="T4" y="T5"/>
                    </a:cxn>
                    <a:cxn ang="0">
                      <a:pos x="T6" y="T7"/>
                    </a:cxn>
                    <a:cxn ang="0">
                      <a:pos x="T8" y="T9"/>
                    </a:cxn>
                    <a:cxn ang="0">
                      <a:pos x="T10" y="T11"/>
                    </a:cxn>
                  </a:cxnLst>
                  <a:rect l="0" t="0" r="r" b="b"/>
                  <a:pathLst>
                    <a:path w="24" h="30">
                      <a:moveTo>
                        <a:pt x="8" y="15"/>
                      </a:moveTo>
                      <a:cubicBezTo>
                        <a:pt x="0" y="18"/>
                        <a:pt x="4" y="30"/>
                        <a:pt x="11" y="28"/>
                      </a:cubicBezTo>
                      <a:cubicBezTo>
                        <a:pt x="21" y="24"/>
                        <a:pt x="24" y="15"/>
                        <a:pt x="21" y="6"/>
                      </a:cubicBezTo>
                      <a:cubicBezTo>
                        <a:pt x="21" y="4"/>
                        <a:pt x="20" y="2"/>
                        <a:pt x="19" y="0"/>
                      </a:cubicBezTo>
                      <a:cubicBezTo>
                        <a:pt x="5" y="0"/>
                        <a:pt x="5" y="0"/>
                        <a:pt x="5" y="0"/>
                      </a:cubicBezTo>
                      <a:cubicBezTo>
                        <a:pt x="8" y="6"/>
                        <a:pt x="12" y="14"/>
                        <a:pt x="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6" name="Freeform 387"/>
                <p:cNvSpPr/>
                <p:nvPr/>
              </p:nvSpPr>
              <p:spPr bwMode="auto">
                <a:xfrm>
                  <a:off x="10941050" y="12700"/>
                  <a:ext cx="90488" cy="112713"/>
                </a:xfrm>
                <a:custGeom>
                  <a:avLst/>
                  <a:gdLst>
                    <a:gd name="T0" fmla="*/ 8 w 24"/>
                    <a:gd name="T1" fmla="*/ 15 h 30"/>
                    <a:gd name="T2" fmla="*/ 11 w 24"/>
                    <a:gd name="T3" fmla="*/ 28 h 30"/>
                    <a:gd name="T4" fmla="*/ 21 w 24"/>
                    <a:gd name="T5" fmla="*/ 6 h 30"/>
                    <a:gd name="T6" fmla="*/ 19 w 24"/>
                    <a:gd name="T7" fmla="*/ 0 h 30"/>
                    <a:gd name="T8" fmla="*/ 5 w 24"/>
                    <a:gd name="T9" fmla="*/ 0 h 30"/>
                    <a:gd name="T10" fmla="*/ 8 w 24"/>
                    <a:gd name="T11" fmla="*/ 15 h 30"/>
                  </a:gdLst>
                  <a:ahLst/>
                  <a:cxnLst>
                    <a:cxn ang="0">
                      <a:pos x="T0" y="T1"/>
                    </a:cxn>
                    <a:cxn ang="0">
                      <a:pos x="T2" y="T3"/>
                    </a:cxn>
                    <a:cxn ang="0">
                      <a:pos x="T4" y="T5"/>
                    </a:cxn>
                    <a:cxn ang="0">
                      <a:pos x="T6" y="T7"/>
                    </a:cxn>
                    <a:cxn ang="0">
                      <a:pos x="T8" y="T9"/>
                    </a:cxn>
                    <a:cxn ang="0">
                      <a:pos x="T10" y="T11"/>
                    </a:cxn>
                  </a:cxnLst>
                  <a:rect l="0" t="0" r="r" b="b"/>
                  <a:pathLst>
                    <a:path w="24" h="30">
                      <a:moveTo>
                        <a:pt x="8" y="15"/>
                      </a:moveTo>
                      <a:cubicBezTo>
                        <a:pt x="0" y="18"/>
                        <a:pt x="4" y="30"/>
                        <a:pt x="11" y="28"/>
                      </a:cubicBezTo>
                      <a:cubicBezTo>
                        <a:pt x="21" y="24"/>
                        <a:pt x="24" y="15"/>
                        <a:pt x="21" y="6"/>
                      </a:cubicBezTo>
                      <a:cubicBezTo>
                        <a:pt x="21" y="4"/>
                        <a:pt x="20" y="2"/>
                        <a:pt x="19" y="0"/>
                      </a:cubicBezTo>
                      <a:cubicBezTo>
                        <a:pt x="5" y="0"/>
                        <a:pt x="5" y="0"/>
                        <a:pt x="5" y="0"/>
                      </a:cubicBezTo>
                      <a:cubicBezTo>
                        <a:pt x="8" y="6"/>
                        <a:pt x="12" y="14"/>
                        <a:pt x="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7" name="Freeform 388"/>
                <p:cNvSpPr/>
                <p:nvPr/>
              </p:nvSpPr>
              <p:spPr bwMode="auto">
                <a:xfrm>
                  <a:off x="-17463" y="1477963"/>
                  <a:ext cx="303213" cy="327025"/>
                </a:xfrm>
                <a:custGeom>
                  <a:avLst/>
                  <a:gdLst>
                    <a:gd name="T0" fmla="*/ 35 w 81"/>
                    <a:gd name="T1" fmla="*/ 86 h 87"/>
                    <a:gd name="T2" fmla="*/ 38 w 81"/>
                    <a:gd name="T3" fmla="*/ 87 h 87"/>
                    <a:gd name="T4" fmla="*/ 81 w 81"/>
                    <a:gd name="T5" fmla="*/ 43 h 87"/>
                    <a:gd name="T6" fmla="*/ 38 w 81"/>
                    <a:gd name="T7" fmla="*/ 0 h 87"/>
                    <a:gd name="T8" fmla="*/ 0 w 81"/>
                    <a:gd name="T9" fmla="*/ 22 h 87"/>
                    <a:gd name="T10" fmla="*/ 0 w 81"/>
                    <a:gd name="T11" fmla="*/ 45 h 87"/>
                    <a:gd name="T12" fmla="*/ 18 w 81"/>
                    <a:gd name="T13" fmla="*/ 57 h 87"/>
                    <a:gd name="T14" fmla="*/ 35 w 81"/>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7">
                      <a:moveTo>
                        <a:pt x="35" y="86"/>
                      </a:moveTo>
                      <a:cubicBezTo>
                        <a:pt x="36" y="86"/>
                        <a:pt x="37" y="87"/>
                        <a:pt x="38" y="87"/>
                      </a:cubicBezTo>
                      <a:cubicBezTo>
                        <a:pt x="61" y="87"/>
                        <a:pt x="81" y="67"/>
                        <a:pt x="81" y="43"/>
                      </a:cubicBezTo>
                      <a:cubicBezTo>
                        <a:pt x="81" y="20"/>
                        <a:pt x="61" y="0"/>
                        <a:pt x="38" y="0"/>
                      </a:cubicBezTo>
                      <a:cubicBezTo>
                        <a:pt x="22" y="0"/>
                        <a:pt x="8" y="9"/>
                        <a:pt x="0" y="22"/>
                      </a:cubicBezTo>
                      <a:cubicBezTo>
                        <a:pt x="0" y="45"/>
                        <a:pt x="0" y="45"/>
                        <a:pt x="0" y="45"/>
                      </a:cubicBezTo>
                      <a:cubicBezTo>
                        <a:pt x="7" y="48"/>
                        <a:pt x="13" y="52"/>
                        <a:pt x="18" y="57"/>
                      </a:cubicBezTo>
                      <a:cubicBezTo>
                        <a:pt x="27" y="65"/>
                        <a:pt x="33" y="75"/>
                        <a:pt x="35"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8" name="Freeform 389"/>
                <p:cNvSpPr/>
                <p:nvPr/>
              </p:nvSpPr>
              <p:spPr bwMode="auto">
                <a:xfrm>
                  <a:off x="79375" y="1387475"/>
                  <a:ext cx="90488" cy="71438"/>
                </a:xfrm>
                <a:custGeom>
                  <a:avLst/>
                  <a:gdLst>
                    <a:gd name="T0" fmla="*/ 57 w 57"/>
                    <a:gd name="T1" fmla="*/ 45 h 45"/>
                    <a:gd name="T2" fmla="*/ 29 w 57"/>
                    <a:gd name="T3" fmla="*/ 0 h 45"/>
                    <a:gd name="T4" fmla="*/ 0 w 57"/>
                    <a:gd name="T5" fmla="*/ 45 h 45"/>
                    <a:gd name="T6" fmla="*/ 57 w 57"/>
                    <a:gd name="T7" fmla="*/ 45 h 45"/>
                  </a:gdLst>
                  <a:ahLst/>
                  <a:cxnLst>
                    <a:cxn ang="0">
                      <a:pos x="T0" y="T1"/>
                    </a:cxn>
                    <a:cxn ang="0">
                      <a:pos x="T2" y="T3"/>
                    </a:cxn>
                    <a:cxn ang="0">
                      <a:pos x="T4" y="T5"/>
                    </a:cxn>
                    <a:cxn ang="0">
                      <a:pos x="T6" y="T7"/>
                    </a:cxn>
                  </a:cxnLst>
                  <a:rect l="0" t="0" r="r" b="b"/>
                  <a:pathLst>
                    <a:path w="57" h="45">
                      <a:moveTo>
                        <a:pt x="57" y="45"/>
                      </a:moveTo>
                      <a:lnTo>
                        <a:pt x="29" y="0"/>
                      </a:lnTo>
                      <a:lnTo>
                        <a:pt x="0" y="45"/>
                      </a:lnTo>
                      <a:lnTo>
                        <a:pt x="5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69" name="Freeform 390"/>
                <p:cNvSpPr/>
                <p:nvPr/>
              </p:nvSpPr>
              <p:spPr bwMode="auto">
                <a:xfrm>
                  <a:off x="304800" y="1593850"/>
                  <a:ext cx="71438" cy="90488"/>
                </a:xfrm>
                <a:custGeom>
                  <a:avLst/>
                  <a:gdLst>
                    <a:gd name="T0" fmla="*/ 0 w 45"/>
                    <a:gd name="T1" fmla="*/ 57 h 57"/>
                    <a:gd name="T2" fmla="*/ 45 w 45"/>
                    <a:gd name="T3" fmla="*/ 28 h 57"/>
                    <a:gd name="T4" fmla="*/ 0 w 45"/>
                    <a:gd name="T5" fmla="*/ 0 h 57"/>
                    <a:gd name="T6" fmla="*/ 0 w 45"/>
                    <a:gd name="T7" fmla="*/ 57 h 57"/>
                  </a:gdLst>
                  <a:ahLst/>
                  <a:cxnLst>
                    <a:cxn ang="0">
                      <a:pos x="T0" y="T1"/>
                    </a:cxn>
                    <a:cxn ang="0">
                      <a:pos x="T2" y="T3"/>
                    </a:cxn>
                    <a:cxn ang="0">
                      <a:pos x="T4" y="T5"/>
                    </a:cxn>
                    <a:cxn ang="0">
                      <a:pos x="T6" y="T7"/>
                    </a:cxn>
                  </a:cxnLst>
                  <a:rect l="0" t="0" r="r" b="b"/>
                  <a:pathLst>
                    <a:path w="45" h="57">
                      <a:moveTo>
                        <a:pt x="0" y="57"/>
                      </a:moveTo>
                      <a:lnTo>
                        <a:pt x="45" y="28"/>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70" name="Freeform 391"/>
                <p:cNvSpPr/>
                <p:nvPr/>
              </p:nvSpPr>
              <p:spPr bwMode="auto">
                <a:xfrm>
                  <a:off x="222250" y="1462088"/>
                  <a:ext cx="82550" cy="79375"/>
                </a:xfrm>
                <a:custGeom>
                  <a:avLst/>
                  <a:gdLst>
                    <a:gd name="T0" fmla="*/ 0 w 52"/>
                    <a:gd name="T1" fmla="*/ 10 h 50"/>
                    <a:gd name="T2" fmla="*/ 40 w 52"/>
                    <a:gd name="T3" fmla="*/ 50 h 50"/>
                    <a:gd name="T4" fmla="*/ 52 w 52"/>
                    <a:gd name="T5" fmla="*/ 0 h 50"/>
                    <a:gd name="T6" fmla="*/ 0 w 52"/>
                    <a:gd name="T7" fmla="*/ 10 h 50"/>
                  </a:gdLst>
                  <a:ahLst/>
                  <a:cxnLst>
                    <a:cxn ang="0">
                      <a:pos x="T0" y="T1"/>
                    </a:cxn>
                    <a:cxn ang="0">
                      <a:pos x="T2" y="T3"/>
                    </a:cxn>
                    <a:cxn ang="0">
                      <a:pos x="T4" y="T5"/>
                    </a:cxn>
                    <a:cxn ang="0">
                      <a:pos x="T6" y="T7"/>
                    </a:cxn>
                  </a:cxnLst>
                  <a:rect l="0" t="0" r="r" b="b"/>
                  <a:pathLst>
                    <a:path w="52" h="50">
                      <a:moveTo>
                        <a:pt x="0" y="10"/>
                      </a:moveTo>
                      <a:lnTo>
                        <a:pt x="40" y="50"/>
                      </a:lnTo>
                      <a:lnTo>
                        <a:pt x="52"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71" name="Freeform 392"/>
                <p:cNvSpPr/>
                <p:nvPr/>
              </p:nvSpPr>
              <p:spPr bwMode="auto">
                <a:xfrm>
                  <a:off x="222250" y="1736725"/>
                  <a:ext cx="82550" cy="82550"/>
                </a:xfrm>
                <a:custGeom>
                  <a:avLst/>
                  <a:gdLst>
                    <a:gd name="T0" fmla="*/ 40 w 52"/>
                    <a:gd name="T1" fmla="*/ 0 h 52"/>
                    <a:gd name="T2" fmla="*/ 0 w 52"/>
                    <a:gd name="T3" fmla="*/ 40 h 52"/>
                    <a:gd name="T4" fmla="*/ 52 w 52"/>
                    <a:gd name="T5" fmla="*/ 52 h 52"/>
                    <a:gd name="T6" fmla="*/ 40 w 52"/>
                    <a:gd name="T7" fmla="*/ 0 h 52"/>
                  </a:gdLst>
                  <a:ahLst/>
                  <a:cxnLst>
                    <a:cxn ang="0">
                      <a:pos x="T0" y="T1"/>
                    </a:cxn>
                    <a:cxn ang="0">
                      <a:pos x="T2" y="T3"/>
                    </a:cxn>
                    <a:cxn ang="0">
                      <a:pos x="T4" y="T5"/>
                    </a:cxn>
                    <a:cxn ang="0">
                      <a:pos x="T6" y="T7"/>
                    </a:cxn>
                  </a:cxnLst>
                  <a:rect l="0" t="0" r="r" b="b"/>
                  <a:pathLst>
                    <a:path w="52" h="52">
                      <a:moveTo>
                        <a:pt x="40" y="0"/>
                      </a:moveTo>
                      <a:lnTo>
                        <a:pt x="0" y="40"/>
                      </a:lnTo>
                      <a:lnTo>
                        <a:pt x="52" y="52"/>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72" name="Freeform 393"/>
                <p:cNvSpPr/>
                <p:nvPr/>
              </p:nvSpPr>
              <p:spPr bwMode="auto">
                <a:xfrm>
                  <a:off x="-17463" y="1470025"/>
                  <a:ext cx="44450" cy="52388"/>
                </a:xfrm>
                <a:custGeom>
                  <a:avLst/>
                  <a:gdLst>
                    <a:gd name="T0" fmla="*/ 0 w 28"/>
                    <a:gd name="T1" fmla="*/ 33 h 33"/>
                    <a:gd name="T2" fmla="*/ 28 w 28"/>
                    <a:gd name="T3" fmla="*/ 5 h 33"/>
                    <a:gd name="T4" fmla="*/ 0 w 28"/>
                    <a:gd name="T5" fmla="*/ 0 h 33"/>
                    <a:gd name="T6" fmla="*/ 0 w 28"/>
                    <a:gd name="T7" fmla="*/ 33 h 33"/>
                  </a:gdLst>
                  <a:ahLst/>
                  <a:cxnLst>
                    <a:cxn ang="0">
                      <a:pos x="T0" y="T1"/>
                    </a:cxn>
                    <a:cxn ang="0">
                      <a:pos x="T2" y="T3"/>
                    </a:cxn>
                    <a:cxn ang="0">
                      <a:pos x="T4" y="T5"/>
                    </a:cxn>
                    <a:cxn ang="0">
                      <a:pos x="T6" y="T7"/>
                    </a:cxn>
                  </a:cxnLst>
                  <a:rect l="0" t="0" r="r" b="b"/>
                  <a:pathLst>
                    <a:path w="28" h="33">
                      <a:moveTo>
                        <a:pt x="0" y="33"/>
                      </a:moveTo>
                      <a:lnTo>
                        <a:pt x="28" y="5"/>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sp>
              <p:nvSpPr>
                <p:cNvPr id="473" name="Freeform 394"/>
                <p:cNvSpPr/>
                <p:nvPr/>
              </p:nvSpPr>
              <p:spPr bwMode="auto">
                <a:xfrm>
                  <a:off x="-17463" y="1668463"/>
                  <a:ext cx="327025" cy="409575"/>
                </a:xfrm>
                <a:custGeom>
                  <a:avLst/>
                  <a:gdLst>
                    <a:gd name="T0" fmla="*/ 54 w 87"/>
                    <a:gd name="T1" fmla="*/ 42 h 109"/>
                    <a:gd name="T2" fmla="*/ 49 w 87"/>
                    <a:gd name="T3" fmla="*/ 43 h 109"/>
                    <a:gd name="T4" fmla="*/ 32 w 87"/>
                    <a:gd name="T5" fmla="*/ 50 h 109"/>
                    <a:gd name="T6" fmla="*/ 31 w 87"/>
                    <a:gd name="T7" fmla="*/ 41 h 109"/>
                    <a:gd name="T8" fmla="*/ 30 w 87"/>
                    <a:gd name="T9" fmla="*/ 35 h 109"/>
                    <a:gd name="T10" fmla="*/ 0 w 87"/>
                    <a:gd name="T11" fmla="*/ 0 h 109"/>
                    <a:gd name="T12" fmla="*/ 0 w 87"/>
                    <a:gd name="T13" fmla="*/ 109 h 109"/>
                    <a:gd name="T14" fmla="*/ 54 w 87"/>
                    <a:gd name="T15" fmla="*/ 109 h 109"/>
                    <a:gd name="T16" fmla="*/ 87 w 87"/>
                    <a:gd name="T17" fmla="*/ 76 h 109"/>
                    <a:gd name="T18" fmla="*/ 54 w 87"/>
                    <a:gd name="T19" fmla="*/ 4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09">
                      <a:moveTo>
                        <a:pt x="54" y="42"/>
                      </a:moveTo>
                      <a:cubicBezTo>
                        <a:pt x="52" y="42"/>
                        <a:pt x="50" y="42"/>
                        <a:pt x="49" y="43"/>
                      </a:cubicBezTo>
                      <a:cubicBezTo>
                        <a:pt x="42" y="44"/>
                        <a:pt x="37" y="46"/>
                        <a:pt x="32" y="50"/>
                      </a:cubicBezTo>
                      <a:cubicBezTo>
                        <a:pt x="32" y="47"/>
                        <a:pt x="32" y="44"/>
                        <a:pt x="31" y="41"/>
                      </a:cubicBezTo>
                      <a:cubicBezTo>
                        <a:pt x="31" y="39"/>
                        <a:pt x="30" y="37"/>
                        <a:pt x="30" y="35"/>
                      </a:cubicBezTo>
                      <a:cubicBezTo>
                        <a:pt x="25" y="19"/>
                        <a:pt x="14" y="7"/>
                        <a:pt x="0" y="0"/>
                      </a:cubicBezTo>
                      <a:cubicBezTo>
                        <a:pt x="0" y="109"/>
                        <a:pt x="0" y="109"/>
                        <a:pt x="0" y="109"/>
                      </a:cubicBezTo>
                      <a:cubicBezTo>
                        <a:pt x="54" y="109"/>
                        <a:pt x="54" y="109"/>
                        <a:pt x="54" y="109"/>
                      </a:cubicBezTo>
                      <a:cubicBezTo>
                        <a:pt x="72" y="109"/>
                        <a:pt x="87" y="94"/>
                        <a:pt x="87" y="76"/>
                      </a:cubicBezTo>
                      <a:cubicBezTo>
                        <a:pt x="87" y="57"/>
                        <a:pt x="72" y="42"/>
                        <a:pt x="5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id-ID" sz="1350">
                    <a:latin typeface="+mn-lt"/>
                    <a:ea typeface="+mn-ea"/>
                  </a:endParaRPr>
                </a:p>
              </p:txBody>
            </p:sp>
          </p:grpSp>
        </p:grpSp>
      </p:grpSp>
      <p:cxnSp>
        <p:nvCxnSpPr>
          <p:cNvPr id="4" name="直接连接符 3"/>
          <p:cNvCxnSpPr/>
          <p:nvPr/>
        </p:nvCxnSpPr>
        <p:spPr bwMode="auto">
          <a:xfrm>
            <a:off x="5745283" y="4848225"/>
            <a:ext cx="56021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5729275" y="4841875"/>
            <a:ext cx="2181225" cy="6350"/>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rot="5400000">
            <a:off x="11270456" y="4218782"/>
            <a:ext cx="823913" cy="152400"/>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hasCustomPrompt="1"/>
          </p:nvPr>
        </p:nvSpPr>
        <p:spPr>
          <a:xfrm>
            <a:off x="5730713" y="3415689"/>
            <a:ext cx="5616737" cy="1325563"/>
          </a:xfrm>
        </p:spPr>
        <p:txBody>
          <a:bodyPr anchor="b"/>
          <a:lstStyle>
            <a:lvl1pPr algn="dist">
              <a:defRPr sz="4800"/>
            </a:lvl1pPr>
          </a:lstStyle>
          <a:p>
            <a:r>
              <a:rPr lang="zh-CN" altLang="en-US" dirty="0"/>
              <a:t>编辑标题</a:t>
            </a:r>
            <a:endParaRPr lang="zh-CN" altLang="en-US" dirty="0"/>
          </a:p>
        </p:txBody>
      </p:sp>
      <p:sp>
        <p:nvSpPr>
          <p:cNvPr id="388" name="日期占位符 3"/>
          <p:cNvSpPr>
            <a:spLocks noGrp="1"/>
          </p:cNvSpPr>
          <p:nvPr>
            <p:ph type="dt" sz="half" idx="10"/>
          </p:nvPr>
        </p:nvSpPr>
        <p:spPr/>
        <p:txBody>
          <a:bodyPr/>
          <a:lstStyle>
            <a:lvl1pPr>
              <a:defRPr/>
            </a:lvl1pPr>
          </a:lstStyle>
          <a:p>
            <a:pPr>
              <a:defRPr/>
            </a:pPr>
            <a:fld id="{B558BCE1-F1C7-46DA-9BE0-1AF530A31A3F}" type="datetimeFigureOut">
              <a:rPr lang="zh-CN" altLang="en-US"/>
            </a:fld>
            <a:endParaRPr lang="zh-CN" altLang="en-US"/>
          </a:p>
        </p:txBody>
      </p:sp>
      <p:sp>
        <p:nvSpPr>
          <p:cNvPr id="389" name="页脚占位符 4"/>
          <p:cNvSpPr>
            <a:spLocks noGrp="1"/>
          </p:cNvSpPr>
          <p:nvPr>
            <p:ph type="ftr" sz="quarter" idx="11"/>
          </p:nvPr>
        </p:nvSpPr>
        <p:spPr/>
        <p:txBody>
          <a:bodyPr/>
          <a:lstStyle>
            <a:lvl1pPr>
              <a:defRPr/>
            </a:lvl1pPr>
          </a:lstStyle>
          <a:p>
            <a:pPr>
              <a:defRPr/>
            </a:pPr>
            <a:endParaRPr lang="zh-CN" altLang="en-US"/>
          </a:p>
        </p:txBody>
      </p:sp>
      <p:sp>
        <p:nvSpPr>
          <p:cNvPr id="390" name="灯片编号占位符 5"/>
          <p:cNvSpPr>
            <a:spLocks noGrp="1"/>
          </p:cNvSpPr>
          <p:nvPr>
            <p:ph type="sldNum" sz="quarter" idx="12"/>
          </p:nvPr>
        </p:nvSpPr>
        <p:spPr/>
        <p:txBody>
          <a:bodyPr/>
          <a:lstStyle>
            <a:lvl1pPr>
              <a:defRPr/>
            </a:lvl1pPr>
          </a:lstStyle>
          <a:p>
            <a:pPr>
              <a:defRPr/>
            </a:pPr>
            <a:fld id="{4DF37E22-D5AA-4DE2-92CE-0F7BF9732EBE}" type="slidenum">
              <a:rPr lang="zh-CN" altLang="en-US"/>
            </a:fld>
            <a:endParaRPr lang="zh-CN" altLang="en-US"/>
          </a:p>
        </p:txBody>
      </p:sp>
      <p:sp>
        <p:nvSpPr>
          <p:cNvPr id="395" name="内容占位符 394"/>
          <p:cNvSpPr>
            <a:spLocks noGrp="1"/>
          </p:cNvSpPr>
          <p:nvPr>
            <p:ph sz="quarter" idx="13" hasCustomPrompt="1"/>
          </p:nvPr>
        </p:nvSpPr>
        <p:spPr>
          <a:xfrm>
            <a:off x="5738777" y="4938713"/>
            <a:ext cx="5615023" cy="630940"/>
          </a:xfrm>
        </p:spPr>
        <p:txBody>
          <a:bodyPr/>
          <a:lstStyle>
            <a:lvl1pPr marL="0" indent="0" algn="dist">
              <a:buFontTx/>
              <a:buNone/>
              <a:defRPr sz="1800">
                <a:solidFill>
                  <a:schemeClr val="bg1"/>
                </a:solidFill>
              </a:defRPr>
            </a:lvl1pPr>
            <a:lvl2pPr>
              <a:defRPr sz="1800"/>
            </a:lvl2pPr>
            <a:lvl3pPr>
              <a:defRPr sz="1800"/>
            </a:lvl3pPr>
            <a:lvl4pPr>
              <a:defRPr sz="1800"/>
            </a:lvl4pPr>
            <a:lvl5pPr>
              <a:defRPr sz="1800"/>
            </a:lvl5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7ACE0FF-29F7-48B4-87F1-CE7CAC6ADB1D}"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CA56A5F-3738-4791-ADE0-6324B586185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77721AC9-3F77-49AF-BFBC-5D9D01843E1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83BEE95-4F6A-4D3B-9418-F18B4AF0806B}"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797142" y="365125"/>
            <a:ext cx="1556657"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99" y="365125"/>
            <a:ext cx="8755743"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E48B634-AC60-40EC-8F5D-A670E9479D9A}"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2F61AFC-BE47-4720-BC97-EBA56E1A499D}"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0">
              <a:schemeClr val="tx1">
                <a:lumMod val="65000"/>
                <a:lumOff val="35000"/>
              </a:schemeClr>
            </a:gs>
            <a:gs pos="0">
              <a:srgbClr val="2C2F36"/>
            </a:gs>
            <a:gs pos="97000">
              <a:schemeClr val="tx1"/>
            </a:gs>
          </a:gsLst>
          <a:path path="circle">
            <a:fillToRect l="50000" t="50000" r="50000" b="50000"/>
          </a:path>
        </a:gradFill>
        <a:effectLst/>
      </p:bgPr>
    </p:bg>
    <p:spTree>
      <p:nvGrpSpPr>
        <p:cNvPr id="1" name=""/>
        <p:cNvGrpSpPr/>
        <p:nvPr/>
      </p:nvGrpSpPr>
      <p:grpSpPr>
        <a:xfrm>
          <a:off x="0" y="0"/>
          <a:ext cx="0" cy="0"/>
          <a:chOff x="0" y="0"/>
          <a:chExt cx="0" cy="0"/>
        </a:xfrm>
      </p:grpSpPr>
      <p:sp>
        <p:nvSpPr>
          <p:cNvPr id="1029" name="标题占位符 1"/>
          <p:cNvSpPr>
            <a:spLocks noGrp="1"/>
          </p:cNvSpPr>
          <p:nvPr>
            <p:ph type="title"/>
            <p:custDataLst>
              <p:tags r:id="rId11"/>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30" name="文本占位符 2"/>
          <p:cNvSpPr>
            <a:spLocks noGrp="1"/>
          </p:cNvSpPr>
          <p:nvPr>
            <p:ph type="body" idx="1"/>
            <p:custDataLst>
              <p:tags r:id="rId12"/>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E6AFC06-DD47-4B8E-94ED-1DF103F96C3B}"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B5F5AB8E-072B-412D-8982-C84717FEEC23}" type="slidenum">
              <a:rPr lang="zh-CN" altLang="en-US"/>
            </a:fld>
            <a:endParaRPr lang="zh-CN" altLang="en-US"/>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lnSpc>
          <a:spcPct val="90000"/>
        </a:lnSpc>
        <a:spcBef>
          <a:spcPct val="0"/>
        </a:spcBef>
        <a:spcAft>
          <a:spcPct val="0"/>
        </a:spcAft>
        <a:defRPr sz="3600" kern="1200">
          <a:solidFill>
            <a:srgbClr val="F7B902"/>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600">
          <a:solidFill>
            <a:schemeClr val="bg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a:defRPr/>
            </a:pPr>
            <a:fld id="{4E6AFC06-DD47-4B8E-94ED-1DF103F96C3B}" type="datetimeFigureOut">
              <a:rPr lang="zh-CN" altLang="en-US" smtClean="0"/>
            </a:fld>
            <a:endParaRPr lang="zh-CN"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a:defRPr/>
            </a:pPr>
            <a:fld id="{B5F5AB8E-072B-412D-8982-C84717FEEC23}" type="slidenum">
              <a:rPr lang="zh-CN" altLang="en-US" smtClean="0"/>
            </a:fld>
            <a:endParaRPr lang="zh-CN" alt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hyperlink" Target="mailto:zhudd@chinatelling.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hyperlink" Target="mailto:2850370160@qq.com"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hyperlink" Target="mailto:2287191448@qq.com"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hyperlink" Target="mailto:&#35831;&#25237;&#36882;&#31616;&#21382;&#33267;sxyy@yonyou.com" TargetMode="Externa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hyperlink" Target="mailto:Evp@resourcepro.com.c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4.jpeg"/><Relationship Id="rId1" Type="http://schemas.openxmlformats.org/officeDocument/2006/relationships/hyperlink" Target="http://campus.hikvision.co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89251" y="2673277"/>
            <a:ext cx="6863583" cy="1230531"/>
          </a:xfrm>
        </p:spPr>
        <p:txBody>
          <a:bodyPr/>
          <a:lstStyle/>
          <a:p>
            <a:r>
              <a:rPr lang="zh-CN" altLang="en-US" sz="9600"/>
              <a:t>秋季双选会</a:t>
            </a:r>
            <a:endParaRPr lang="zh-CN" altLang="en-US" sz="9600"/>
          </a:p>
        </p:txBody>
      </p:sp>
      <p:sp>
        <p:nvSpPr>
          <p:cNvPr id="3" name="副标题 2"/>
          <p:cNvSpPr>
            <a:spLocks noGrp="1"/>
          </p:cNvSpPr>
          <p:nvPr>
            <p:ph type="subTitle" idx="1"/>
          </p:nvPr>
        </p:nvSpPr>
        <p:spPr>
          <a:xfrm>
            <a:off x="4002405" y="4168140"/>
            <a:ext cx="7250430" cy="2428875"/>
          </a:xfrm>
        </p:spPr>
        <p:txBody>
          <a:bodyPr/>
          <a:lstStyle/>
          <a:p>
            <a:r>
              <a:rPr lang="zh-CN" altLang="en-US" sz="4400" b="1"/>
              <a:t>中北大学经济与管理学院</a:t>
            </a:r>
            <a:endParaRPr lang="zh-CN" altLang="en-US" sz="4400" b="1"/>
          </a:p>
          <a:p>
            <a:pPr algn="r"/>
            <a:r>
              <a:rPr lang="en-US" altLang="zh-CN" sz="3200" b="1"/>
              <a:t>10</a:t>
            </a:r>
            <a:r>
              <a:rPr lang="zh-CN" altLang="en-US" sz="3200" b="1"/>
              <a:t>月</a:t>
            </a:r>
            <a:r>
              <a:rPr lang="en-US" altLang="zh-CN" sz="3200" b="1"/>
              <a:t>27</a:t>
            </a:r>
            <a:r>
              <a:rPr lang="zh-CN" altLang="en-US" sz="3200" b="1"/>
              <a:t>日上午九点</a:t>
            </a:r>
            <a:endParaRPr lang="zh-CN" altLang="en-US" sz="3200" b="1"/>
          </a:p>
          <a:p>
            <a:pPr algn="r"/>
            <a:r>
              <a:rPr lang="en-US" altLang="zh-CN" sz="3600" b="1"/>
              <a:t>15</a:t>
            </a:r>
            <a:r>
              <a:rPr lang="zh-CN" altLang="en-US" sz="3600" b="1"/>
              <a:t>号楼南楼</a:t>
            </a:r>
            <a:r>
              <a:rPr lang="en-US" altLang="zh-CN" sz="3600" b="1"/>
              <a:t>301</a:t>
            </a:r>
            <a:r>
              <a:rPr lang="zh-CN" altLang="en-US" sz="3600" b="1"/>
              <a:t>会议室</a:t>
            </a:r>
            <a:endParaRPr lang="zh-CN" altLang="en-US" sz="3600" b="1"/>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59293"/>
            <a:ext cx="10515600" cy="1145220"/>
          </a:xfrm>
        </p:spPr>
        <p:txBody>
          <a:bodyPr/>
          <a:lstStyle/>
          <a:p>
            <a:pPr algn="ctr"/>
            <a:r>
              <a:rPr lang="zh-CN" altLang="en-US" dirty="0"/>
              <a:t>北京链家</a:t>
            </a:r>
            <a:endParaRPr lang="zh-CN" altLang="en-US" dirty="0"/>
          </a:p>
        </p:txBody>
      </p:sp>
      <p:sp>
        <p:nvSpPr>
          <p:cNvPr id="3" name="内容占位符 2"/>
          <p:cNvSpPr>
            <a:spLocks noGrp="1"/>
          </p:cNvSpPr>
          <p:nvPr>
            <p:ph idx="1"/>
          </p:nvPr>
        </p:nvSpPr>
        <p:spPr>
          <a:xfrm>
            <a:off x="1384917" y="2112885"/>
            <a:ext cx="8851036" cy="4745115"/>
          </a:xfrm>
        </p:spPr>
        <p:txBody>
          <a:bodyPr>
            <a:normAutofit/>
          </a:bodyPr>
          <a:lstStyle/>
          <a:p>
            <a:pPr indent="281305">
              <a:lnSpc>
                <a:spcPts val="1900"/>
              </a:lnSpc>
              <a:spcAft>
                <a:spcPts val="0"/>
              </a:spcAft>
            </a:pPr>
            <a:r>
              <a:rPr lang="zh-CN" altLang="en-US" sz="1600" dirty="0">
                <a:latin typeface="+mn-ea"/>
              </a:rPr>
              <a:t>公司简介：链家，成立于2001年，是一家集房产交易服务、资产管理服务为一体以数据驱动的全价值链房产服务平台，业务覆盖二手房交易、海外资产交易、新房交易、租赁、装修服务等。链家目前已覆盖北京、上海、广州、深圳、天津、成都、青岛、重庆、大连等32个地区，全国门店数量约8000家，旗下经纪人超过15万名。为不断提高购房服务体验，链家积极布局线上平台。目前线上已覆盖PC端、链家APP、链家网手机版等终端，是具备集房源信息搜索、产品研发、大数据处理、服务标准建立为一体的房产服务平台。</a:t>
            </a:r>
            <a:endParaRPr lang="zh-CN" altLang="en-US" sz="1600" dirty="0">
              <a:latin typeface="+mn-ea"/>
            </a:endParaRPr>
          </a:p>
          <a:p>
            <a:r>
              <a:rPr lang="zh-CN" altLang="en-US" sz="1600" dirty="0">
                <a:latin typeface="+mn-ea"/>
              </a:rPr>
              <a:t>招聘岗位</a:t>
            </a:r>
            <a:r>
              <a:rPr lang="en-US" altLang="zh-CN" sz="1600" dirty="0">
                <a:latin typeface="+mn-ea"/>
              </a:rPr>
              <a:t>: </a:t>
            </a:r>
            <a:r>
              <a:rPr lang="zh-CN" altLang="en-US" sz="1600" dirty="0">
                <a:latin typeface="+mn-ea"/>
              </a:rPr>
              <a:t>房地产经纪人</a:t>
            </a:r>
            <a:r>
              <a:rPr lang="en-US" altLang="zh-CN" sz="1600" dirty="0">
                <a:latin typeface="+mn-ea"/>
              </a:rPr>
              <a:t>/</a:t>
            </a:r>
            <a:r>
              <a:rPr lang="zh-CN" altLang="en-US" sz="1600" dirty="0">
                <a:latin typeface="+mn-ea"/>
              </a:rPr>
              <a:t>储备</a:t>
            </a:r>
            <a:r>
              <a:rPr lang="en-US" altLang="zh-CN" sz="1600" dirty="0">
                <a:latin typeface="+mn-ea"/>
              </a:rPr>
              <a:t>MVP (</a:t>
            </a:r>
            <a:r>
              <a:rPr lang="zh-CN" altLang="en-US" sz="1600" dirty="0">
                <a:latin typeface="+mn-ea"/>
              </a:rPr>
              <a:t>新房</a:t>
            </a:r>
            <a:r>
              <a:rPr lang="en-US" altLang="zh-CN" sz="1600" dirty="0">
                <a:latin typeface="+mn-ea"/>
              </a:rPr>
              <a:t>/</a:t>
            </a:r>
            <a:r>
              <a:rPr lang="zh-CN" altLang="en-US" sz="1600" dirty="0">
                <a:latin typeface="+mn-ea"/>
              </a:rPr>
              <a:t>二手房</a:t>
            </a:r>
            <a:r>
              <a:rPr lang="en-US" altLang="zh-CN" sz="1600" dirty="0">
                <a:latin typeface="+mn-ea"/>
              </a:rPr>
              <a:t>/</a:t>
            </a:r>
            <a:r>
              <a:rPr lang="zh-CN" altLang="en-US" sz="1600" dirty="0">
                <a:latin typeface="+mn-ea"/>
              </a:rPr>
              <a:t>金融海外综合业务方向</a:t>
            </a:r>
            <a:r>
              <a:rPr lang="en-US" altLang="zh-CN" sz="1600" dirty="0">
                <a:latin typeface="+mn-ea"/>
              </a:rPr>
              <a:t>)</a:t>
            </a:r>
            <a:endParaRPr lang="en-US" altLang="zh-CN" sz="1600" dirty="0">
              <a:latin typeface="+mn-ea"/>
            </a:endParaRPr>
          </a:p>
          <a:p>
            <a:r>
              <a:rPr lang="zh-CN" altLang="en-US" sz="1600" dirty="0">
                <a:latin typeface="+mn-ea"/>
              </a:rPr>
              <a:t>业务内容：一手房交易</a:t>
            </a:r>
            <a:r>
              <a:rPr lang="en-US" altLang="zh-CN" sz="1600" dirty="0">
                <a:latin typeface="+mn-ea"/>
              </a:rPr>
              <a:t>+</a:t>
            </a:r>
            <a:r>
              <a:rPr lang="zh-CN" altLang="en-US" sz="1600" dirty="0">
                <a:latin typeface="+mn-ea"/>
              </a:rPr>
              <a:t>二手房交易</a:t>
            </a:r>
            <a:r>
              <a:rPr lang="en-US" altLang="zh-CN" sz="1600" dirty="0">
                <a:latin typeface="+mn-ea"/>
              </a:rPr>
              <a:t>+</a:t>
            </a:r>
            <a:r>
              <a:rPr lang="zh-CN" altLang="en-US" sz="1600" dirty="0">
                <a:latin typeface="+mn-ea"/>
              </a:rPr>
              <a:t>租赁业务</a:t>
            </a:r>
            <a:r>
              <a:rPr lang="en-US" altLang="zh-CN" sz="1600" dirty="0">
                <a:latin typeface="+mn-ea"/>
              </a:rPr>
              <a:t>+</a:t>
            </a:r>
            <a:r>
              <a:rPr lang="zh-CN" altLang="en-US" sz="1600" dirty="0">
                <a:latin typeface="+mn-ea"/>
              </a:rPr>
              <a:t>资产管理业务</a:t>
            </a:r>
            <a:r>
              <a:rPr lang="en-US" altLang="zh-CN" sz="1600" dirty="0">
                <a:latin typeface="+mn-ea"/>
              </a:rPr>
              <a:t>+</a:t>
            </a:r>
            <a:r>
              <a:rPr lang="zh-CN" altLang="en-US" sz="1600" dirty="0">
                <a:latin typeface="+mn-ea"/>
              </a:rPr>
              <a:t>装饰推荐业务</a:t>
            </a:r>
            <a:r>
              <a:rPr lang="en-US" altLang="zh-CN" sz="1600" dirty="0">
                <a:latin typeface="+mn-ea"/>
              </a:rPr>
              <a:t>+</a:t>
            </a:r>
            <a:r>
              <a:rPr lang="zh-CN" altLang="en-US" sz="1600" dirty="0">
                <a:latin typeface="+mn-ea"/>
              </a:rPr>
              <a:t>海外置业</a:t>
            </a:r>
            <a:endParaRPr lang="zh-CN" altLang="en-US" sz="1600" dirty="0">
              <a:latin typeface="+mn-ea"/>
            </a:endParaRPr>
          </a:p>
          <a:p>
            <a:r>
              <a:rPr lang="zh-CN" altLang="en-US" sz="1600" dirty="0">
                <a:latin typeface="+mn-ea"/>
              </a:rPr>
              <a:t>作业工具：</a:t>
            </a:r>
            <a:r>
              <a:rPr lang="en-US" altLang="zh-CN" sz="1600" dirty="0">
                <a:latin typeface="+mn-ea"/>
              </a:rPr>
              <a:t>LINK</a:t>
            </a:r>
            <a:r>
              <a:rPr lang="zh-CN" altLang="en-US" sz="1600" dirty="0">
                <a:latin typeface="+mn-ea"/>
              </a:rPr>
              <a:t>系统</a:t>
            </a:r>
            <a:r>
              <a:rPr lang="en-US" altLang="zh-CN" sz="1600" dirty="0">
                <a:latin typeface="+mn-ea"/>
              </a:rPr>
              <a:t>+</a:t>
            </a:r>
            <a:r>
              <a:rPr lang="zh-CN" altLang="en-US" sz="1600" dirty="0">
                <a:latin typeface="+mn-ea"/>
              </a:rPr>
              <a:t>掌上链家</a:t>
            </a:r>
            <a:r>
              <a:rPr lang="en-US" altLang="zh-CN" sz="1600" dirty="0">
                <a:latin typeface="+mn-ea"/>
              </a:rPr>
              <a:t>+</a:t>
            </a:r>
            <a:r>
              <a:rPr lang="zh-CN" altLang="en-US" sz="1600" dirty="0">
                <a:latin typeface="+mn-ea"/>
              </a:rPr>
              <a:t>商机</a:t>
            </a:r>
            <a:r>
              <a:rPr lang="en-US" altLang="zh-CN" sz="1600" dirty="0">
                <a:latin typeface="+mn-ea"/>
              </a:rPr>
              <a:t>+E</a:t>
            </a:r>
            <a:r>
              <a:rPr lang="zh-CN" altLang="en-US" sz="1600" dirty="0">
                <a:latin typeface="+mn-ea"/>
              </a:rPr>
              <a:t>张房源纸</a:t>
            </a:r>
            <a:r>
              <a:rPr lang="en-US" altLang="zh-CN" sz="1600" dirty="0">
                <a:latin typeface="+mn-ea"/>
              </a:rPr>
              <a:t>+</a:t>
            </a:r>
            <a:r>
              <a:rPr lang="zh-CN" altLang="en-US" sz="1600" dirty="0">
                <a:latin typeface="+mn-ea"/>
              </a:rPr>
              <a:t>链家加油站等发展方向：</a:t>
            </a:r>
            <a:endParaRPr lang="zh-CN" altLang="en-US" sz="1600" dirty="0">
              <a:latin typeface="+mn-ea"/>
            </a:endParaRPr>
          </a:p>
          <a:p>
            <a:r>
              <a:rPr lang="en-US" altLang="zh-CN" sz="1600" dirty="0">
                <a:latin typeface="+mn-ea"/>
              </a:rPr>
              <a:t>1.</a:t>
            </a:r>
            <a:r>
              <a:rPr lang="zh-CN" altLang="en-US" sz="1600" dirty="0">
                <a:latin typeface="+mn-ea"/>
              </a:rPr>
              <a:t>经纪人</a:t>
            </a:r>
            <a:r>
              <a:rPr lang="en-US" altLang="zh-CN" sz="1600" dirty="0">
                <a:latin typeface="+mn-ea"/>
              </a:rPr>
              <a:t>-</a:t>
            </a:r>
            <a:r>
              <a:rPr lang="zh-CN" altLang="en-US" sz="1600" dirty="0">
                <a:latin typeface="+mn-ea"/>
              </a:rPr>
              <a:t>店经理</a:t>
            </a:r>
            <a:r>
              <a:rPr lang="en-US" altLang="zh-CN" sz="1600" dirty="0">
                <a:latin typeface="+mn-ea"/>
              </a:rPr>
              <a:t>-MVP</a:t>
            </a:r>
            <a:r>
              <a:rPr lang="zh-CN" altLang="en-US" sz="1600" dirty="0">
                <a:latin typeface="+mn-ea"/>
              </a:rPr>
              <a:t>俱乐部成员</a:t>
            </a:r>
            <a:r>
              <a:rPr lang="en-US" altLang="zh-CN" sz="1600" dirty="0">
                <a:latin typeface="+mn-ea"/>
              </a:rPr>
              <a:t>-</a:t>
            </a:r>
            <a:r>
              <a:rPr lang="zh-CN" altLang="en-US" sz="1600" dirty="0">
                <a:latin typeface="+mn-ea"/>
              </a:rPr>
              <a:t>商圈经理</a:t>
            </a:r>
            <a:r>
              <a:rPr lang="en-US" altLang="zh-CN" sz="1600" dirty="0">
                <a:latin typeface="+mn-ea"/>
              </a:rPr>
              <a:t>-</a:t>
            </a:r>
            <a:r>
              <a:rPr lang="zh-CN" altLang="en-US" sz="1600" dirty="0">
                <a:latin typeface="+mn-ea"/>
              </a:rPr>
              <a:t>营销总监</a:t>
            </a:r>
            <a:r>
              <a:rPr lang="en-US" altLang="zh-CN" sz="1600" dirty="0">
                <a:latin typeface="+mn-ea"/>
              </a:rPr>
              <a:t>-</a:t>
            </a:r>
            <a:r>
              <a:rPr lang="zh-CN" altLang="en-US" sz="1600" dirty="0">
                <a:latin typeface="+mn-ea"/>
              </a:rPr>
              <a:t>城市分公司总经理</a:t>
            </a:r>
            <a:endParaRPr lang="zh-CN" altLang="en-US" sz="1600" dirty="0">
              <a:latin typeface="+mn-ea"/>
            </a:endParaRPr>
          </a:p>
          <a:p>
            <a:r>
              <a:rPr lang="en-US" altLang="zh-CN" sz="1600" dirty="0">
                <a:latin typeface="+mn-ea"/>
              </a:rPr>
              <a:t>2.</a:t>
            </a:r>
            <a:r>
              <a:rPr lang="zh-CN" altLang="en-US" sz="1600" dirty="0">
                <a:latin typeface="+mn-ea"/>
              </a:rPr>
              <a:t>经纪人</a:t>
            </a:r>
            <a:r>
              <a:rPr lang="en-US" altLang="zh-CN" sz="1600" dirty="0">
                <a:latin typeface="+mn-ea"/>
              </a:rPr>
              <a:t>-</a:t>
            </a:r>
            <a:r>
              <a:rPr lang="zh-CN" altLang="en-US" sz="1600" dirty="0">
                <a:latin typeface="+mn-ea"/>
              </a:rPr>
              <a:t>职能专员</a:t>
            </a:r>
            <a:r>
              <a:rPr lang="en-US" altLang="zh-CN" sz="1600" dirty="0">
                <a:latin typeface="+mn-ea"/>
              </a:rPr>
              <a:t>-</a:t>
            </a:r>
            <a:r>
              <a:rPr lang="zh-CN" altLang="en-US" sz="1600" dirty="0">
                <a:latin typeface="+mn-ea"/>
              </a:rPr>
              <a:t>职能主管</a:t>
            </a:r>
            <a:r>
              <a:rPr lang="en-US" altLang="zh-CN" sz="1600" dirty="0">
                <a:latin typeface="+mn-ea"/>
              </a:rPr>
              <a:t>-</a:t>
            </a:r>
            <a:r>
              <a:rPr lang="zh-CN" altLang="en-US" sz="1600" dirty="0">
                <a:latin typeface="+mn-ea"/>
              </a:rPr>
              <a:t>部门经理</a:t>
            </a:r>
            <a:r>
              <a:rPr lang="en-US" altLang="zh-CN" sz="1600" dirty="0">
                <a:latin typeface="+mn-ea"/>
              </a:rPr>
              <a:t>-</a:t>
            </a:r>
            <a:r>
              <a:rPr lang="zh-CN" altLang="en-US" sz="1600" dirty="0">
                <a:latin typeface="+mn-ea"/>
              </a:rPr>
              <a:t>中心总监</a:t>
            </a:r>
            <a:r>
              <a:rPr lang="en-US" altLang="zh-CN" sz="1600" dirty="0">
                <a:latin typeface="+mn-ea"/>
              </a:rPr>
              <a:t>-</a:t>
            </a:r>
            <a:r>
              <a:rPr lang="zh-CN" altLang="en-US" sz="1600" dirty="0">
                <a:latin typeface="+mn-ea"/>
              </a:rPr>
              <a:t>副总裁</a:t>
            </a:r>
            <a:endParaRPr lang="zh-CN" altLang="en-US" sz="1600" dirty="0">
              <a:latin typeface="+mn-ea"/>
            </a:endParaRPr>
          </a:p>
          <a:p>
            <a:r>
              <a:rPr lang="en-US" altLang="zh-CN" sz="1600" dirty="0">
                <a:latin typeface="+mn-ea"/>
              </a:rPr>
              <a:t>3.</a:t>
            </a:r>
            <a:r>
              <a:rPr lang="zh-CN" altLang="en-US" sz="1600" dirty="0">
                <a:latin typeface="+mn-ea"/>
              </a:rPr>
              <a:t>经纪人</a:t>
            </a:r>
            <a:r>
              <a:rPr lang="en-US" altLang="zh-CN" sz="1600" dirty="0">
                <a:latin typeface="+mn-ea"/>
              </a:rPr>
              <a:t>-</a:t>
            </a:r>
            <a:r>
              <a:rPr lang="zh-CN" altLang="en-US" sz="1600" dirty="0">
                <a:latin typeface="+mn-ea"/>
              </a:rPr>
              <a:t>分公司</a:t>
            </a:r>
            <a:r>
              <a:rPr lang="en-US" altLang="zh-CN" sz="1600" dirty="0">
                <a:latin typeface="+mn-ea"/>
              </a:rPr>
              <a:t>/</a:t>
            </a:r>
            <a:r>
              <a:rPr lang="zh-CN" altLang="en-US" sz="1600" dirty="0">
                <a:latin typeface="+mn-ea"/>
              </a:rPr>
              <a:t>事业</a:t>
            </a:r>
            <a:r>
              <a:rPr lang="zh-CN" altLang="en-US" sz="1600" b="1" dirty="0">
                <a:latin typeface="+mn-ea"/>
              </a:rPr>
              <a:t>部</a:t>
            </a:r>
            <a:endParaRPr lang="zh-CN" altLang="en-US" sz="1600" b="1" dirty="0">
              <a:latin typeface="+mn-ea"/>
            </a:endParaRPr>
          </a:p>
          <a:p>
            <a:endParaRPr lang="zh-CN" altLang="en-US" sz="1600" b="1" dirty="0">
              <a:latin typeface="+mj-ea"/>
              <a:ea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2875" y="470516"/>
            <a:ext cx="7901126" cy="5016758"/>
          </a:xfrm>
          <a:prstGeom prst="rect">
            <a:avLst/>
          </a:prstGeom>
        </p:spPr>
        <p:txBody>
          <a:bodyPr wrap="square">
            <a:spAutoFit/>
          </a:bodyPr>
          <a:lstStyle/>
          <a:p>
            <a:r>
              <a:rPr lang="zh-CN" altLang="en-US" sz="1600" dirty="0">
                <a:latin typeface="+mn-ea"/>
              </a:rPr>
              <a:t>培训体系：</a:t>
            </a:r>
            <a:endParaRPr lang="zh-CN" altLang="en-US" sz="1600" dirty="0">
              <a:latin typeface="+mn-ea"/>
            </a:endParaRPr>
          </a:p>
          <a:p>
            <a:r>
              <a:rPr lang="zh-CN" altLang="en-US" sz="1600" dirty="0">
                <a:latin typeface="+mn-ea"/>
              </a:rPr>
              <a:t>链家学院：岗前新人训</a:t>
            </a:r>
            <a:r>
              <a:rPr lang="en-US" altLang="zh-CN" sz="1600" dirty="0">
                <a:latin typeface="+mn-ea"/>
              </a:rPr>
              <a:t>-</a:t>
            </a:r>
            <a:r>
              <a:rPr lang="zh-CN" altLang="en-US" sz="1600" dirty="0">
                <a:latin typeface="+mn-ea"/>
              </a:rPr>
              <a:t>处级衔接训</a:t>
            </a:r>
            <a:r>
              <a:rPr lang="en-US" altLang="zh-CN" sz="1600" dirty="0">
                <a:latin typeface="+mn-ea"/>
              </a:rPr>
              <a:t>-</a:t>
            </a:r>
            <a:r>
              <a:rPr lang="zh-CN" altLang="en-US" sz="1600" dirty="0">
                <a:latin typeface="+mn-ea"/>
              </a:rPr>
              <a:t>中级衔接训</a:t>
            </a:r>
            <a:r>
              <a:rPr lang="en-US" altLang="zh-CN" sz="1600" dirty="0">
                <a:latin typeface="+mn-ea"/>
              </a:rPr>
              <a:t>-</a:t>
            </a:r>
            <a:r>
              <a:rPr lang="zh-CN" altLang="en-US" sz="1600" dirty="0">
                <a:latin typeface="+mn-ea"/>
              </a:rPr>
              <a:t>高级衔接训</a:t>
            </a:r>
            <a:endParaRPr lang="zh-CN" altLang="en-US" sz="1600" dirty="0">
              <a:latin typeface="+mn-ea"/>
            </a:endParaRPr>
          </a:p>
          <a:p>
            <a:r>
              <a:rPr lang="zh-CN" altLang="en-US" sz="1600" dirty="0">
                <a:latin typeface="+mn-ea"/>
              </a:rPr>
              <a:t>培训中心：线上培训</a:t>
            </a:r>
            <a:r>
              <a:rPr lang="en-US" altLang="zh-CN" sz="1600" dirty="0">
                <a:latin typeface="+mn-ea"/>
              </a:rPr>
              <a:t>-</a:t>
            </a:r>
            <a:r>
              <a:rPr lang="zh-CN" altLang="en-US" sz="1600" dirty="0">
                <a:latin typeface="+mn-ea"/>
              </a:rPr>
              <a:t>科技产品培训</a:t>
            </a:r>
            <a:r>
              <a:rPr lang="en-US" altLang="zh-CN" sz="1600" dirty="0">
                <a:latin typeface="+mn-ea"/>
              </a:rPr>
              <a:t>-</a:t>
            </a:r>
            <a:r>
              <a:rPr lang="zh-CN" altLang="en-US" sz="1600" dirty="0">
                <a:latin typeface="+mn-ea"/>
              </a:rPr>
              <a:t>产品培训</a:t>
            </a:r>
            <a:endParaRPr lang="zh-CN" altLang="en-US" sz="1600" dirty="0">
              <a:latin typeface="+mn-ea"/>
            </a:endParaRPr>
          </a:p>
          <a:p>
            <a:r>
              <a:rPr lang="zh-CN" altLang="en-US" sz="1600" dirty="0">
                <a:latin typeface="+mn-ea"/>
              </a:rPr>
              <a:t>搏学考试：每年两次，全国数十万人同时参考</a:t>
            </a:r>
            <a:endParaRPr lang="zh-CN" altLang="en-US" sz="1600" dirty="0">
              <a:latin typeface="+mn-ea"/>
            </a:endParaRPr>
          </a:p>
          <a:p>
            <a:r>
              <a:rPr lang="zh-CN" altLang="en-US" sz="1600" dirty="0">
                <a:latin typeface="+mn-ea"/>
              </a:rPr>
              <a:t>申请条件：</a:t>
            </a:r>
            <a:endParaRPr lang="zh-CN" altLang="en-US" sz="1600" dirty="0">
              <a:latin typeface="+mn-ea"/>
            </a:endParaRPr>
          </a:p>
          <a:p>
            <a:r>
              <a:rPr lang="en-US" altLang="zh-CN" sz="1600" dirty="0">
                <a:latin typeface="+mn-ea"/>
              </a:rPr>
              <a:t>1.</a:t>
            </a:r>
            <a:r>
              <a:rPr lang="zh-CN" altLang="en-US" sz="1600" dirty="0">
                <a:latin typeface="+mn-ea"/>
              </a:rPr>
              <a:t>国家全日制统招本科及以上学历，专业不限</a:t>
            </a:r>
            <a:endParaRPr lang="zh-CN" altLang="en-US" sz="1600" dirty="0">
              <a:latin typeface="+mn-ea"/>
            </a:endParaRPr>
          </a:p>
          <a:p>
            <a:r>
              <a:rPr lang="en-US" altLang="zh-CN" sz="1600" dirty="0">
                <a:latin typeface="+mn-ea"/>
              </a:rPr>
              <a:t>2.</a:t>
            </a:r>
            <a:r>
              <a:rPr lang="zh-CN" altLang="en-US" sz="1600" dirty="0">
                <a:latin typeface="+mn-ea"/>
              </a:rPr>
              <a:t>形象阳光向上，具备较强的逻辑思维能力和沟通能力</a:t>
            </a:r>
            <a:endParaRPr lang="zh-CN" altLang="en-US" sz="1600" dirty="0">
              <a:latin typeface="+mn-ea"/>
            </a:endParaRPr>
          </a:p>
          <a:p>
            <a:r>
              <a:rPr lang="en-US" altLang="zh-CN" sz="1600" dirty="0">
                <a:latin typeface="+mn-ea"/>
              </a:rPr>
              <a:t>3.</a:t>
            </a:r>
            <a:r>
              <a:rPr lang="zh-CN" altLang="en-US" sz="1600" dirty="0">
                <a:latin typeface="+mn-ea"/>
              </a:rPr>
              <a:t>诚实守信、勤奋主动，具有高度的工作热情和团队合作意识。</a:t>
            </a:r>
            <a:endParaRPr lang="zh-CN" altLang="en-US" sz="1600" dirty="0">
              <a:latin typeface="+mn-ea"/>
            </a:endParaRPr>
          </a:p>
          <a:p>
            <a:r>
              <a:rPr lang="en-US" altLang="zh-CN" sz="1600" dirty="0">
                <a:latin typeface="+mn-ea"/>
              </a:rPr>
              <a:t>4.</a:t>
            </a:r>
            <a:r>
              <a:rPr lang="zh-CN" altLang="en-US" sz="1600" dirty="0">
                <a:latin typeface="+mn-ea"/>
              </a:rPr>
              <a:t>有销售、客户服务或学生社团干部经验者优先考虑；    </a:t>
            </a:r>
            <a:endParaRPr lang="zh-CN" altLang="en-US" sz="1600" dirty="0">
              <a:latin typeface="+mn-ea"/>
            </a:endParaRPr>
          </a:p>
          <a:p>
            <a:r>
              <a:rPr lang="zh-CN" altLang="en-US" sz="1600" dirty="0">
                <a:latin typeface="+mn-ea"/>
              </a:rPr>
              <a:t>申请条件：</a:t>
            </a:r>
            <a:endParaRPr lang="zh-CN" altLang="en-US" sz="1600" dirty="0">
              <a:latin typeface="+mn-ea"/>
            </a:endParaRPr>
          </a:p>
          <a:p>
            <a:r>
              <a:rPr lang="en-US" altLang="zh-CN" sz="1600" dirty="0">
                <a:latin typeface="+mn-ea"/>
              </a:rPr>
              <a:t>1.</a:t>
            </a:r>
            <a:r>
              <a:rPr lang="zh-CN" altLang="en-US" sz="1600" dirty="0">
                <a:latin typeface="+mn-ea"/>
              </a:rPr>
              <a:t>国家全日制统招本科及以上学历，专业不限</a:t>
            </a:r>
            <a:endParaRPr lang="zh-CN" altLang="en-US" sz="1600" dirty="0">
              <a:latin typeface="+mn-ea"/>
            </a:endParaRPr>
          </a:p>
          <a:p>
            <a:r>
              <a:rPr lang="en-US" altLang="zh-CN" sz="1600" dirty="0">
                <a:latin typeface="+mn-ea"/>
              </a:rPr>
              <a:t>2.</a:t>
            </a:r>
            <a:r>
              <a:rPr lang="zh-CN" altLang="en-US" sz="1600" dirty="0">
                <a:latin typeface="+mn-ea"/>
              </a:rPr>
              <a:t>形象阳光向上，具备较强的逻辑思维能力和沟通能力</a:t>
            </a:r>
            <a:endParaRPr lang="zh-CN" altLang="en-US" sz="1600" dirty="0">
              <a:latin typeface="+mn-ea"/>
            </a:endParaRPr>
          </a:p>
          <a:p>
            <a:r>
              <a:rPr lang="en-US" altLang="zh-CN" sz="1600" dirty="0">
                <a:latin typeface="+mn-ea"/>
              </a:rPr>
              <a:t>3.</a:t>
            </a:r>
            <a:r>
              <a:rPr lang="zh-CN" altLang="en-US" sz="1600" dirty="0">
                <a:latin typeface="+mn-ea"/>
              </a:rPr>
              <a:t>诚实守信、勤奋主动，具有高度的工作热情和团队合作意识。</a:t>
            </a:r>
            <a:endParaRPr lang="zh-CN" altLang="en-US" sz="1600" dirty="0">
              <a:latin typeface="+mn-ea"/>
            </a:endParaRPr>
          </a:p>
          <a:p>
            <a:r>
              <a:rPr lang="en-US" altLang="zh-CN" sz="1600" dirty="0">
                <a:latin typeface="+mn-ea"/>
              </a:rPr>
              <a:t>4.</a:t>
            </a:r>
            <a:r>
              <a:rPr lang="zh-CN" altLang="en-US" sz="1600" dirty="0">
                <a:latin typeface="+mn-ea"/>
              </a:rPr>
              <a:t>有销售、客户服务或学生社团干部经验者优先考虑；    </a:t>
            </a:r>
            <a:endParaRPr lang="zh-CN" altLang="en-US" sz="1600" dirty="0">
              <a:latin typeface="+mn-ea"/>
            </a:endParaRPr>
          </a:p>
          <a:p>
            <a:r>
              <a:rPr lang="zh-CN" altLang="en-US" sz="1600" dirty="0">
                <a:latin typeface="+mn-ea"/>
              </a:rPr>
              <a:t>薪酬福利：</a:t>
            </a:r>
            <a:endParaRPr lang="zh-CN" altLang="en-US" sz="1600" dirty="0">
              <a:latin typeface="+mn-ea"/>
            </a:endParaRPr>
          </a:p>
          <a:p>
            <a:r>
              <a:rPr lang="en-US" altLang="zh-CN" sz="1600" dirty="0">
                <a:latin typeface="+mn-ea"/>
              </a:rPr>
              <a:t>-</a:t>
            </a:r>
            <a:r>
              <a:rPr lang="zh-CN" altLang="en-US" sz="1600" dirty="0">
                <a:latin typeface="+mn-ea"/>
              </a:rPr>
              <a:t>实习期 无责任底薪</a:t>
            </a:r>
            <a:r>
              <a:rPr lang="en-US" altLang="zh-CN" sz="1600" dirty="0">
                <a:latin typeface="+mn-ea"/>
              </a:rPr>
              <a:t>4000</a:t>
            </a:r>
            <a:r>
              <a:rPr lang="zh-CN" altLang="en-US" sz="1600" dirty="0">
                <a:latin typeface="+mn-ea"/>
              </a:rPr>
              <a:t>元（</a:t>
            </a:r>
            <a:r>
              <a:rPr lang="en-US" altLang="zh-CN" sz="1600" dirty="0">
                <a:latin typeface="+mn-ea"/>
              </a:rPr>
              <a:t>1-6</a:t>
            </a:r>
            <a:r>
              <a:rPr lang="zh-CN" altLang="en-US" sz="1600" dirty="0">
                <a:latin typeface="+mn-ea"/>
              </a:rPr>
              <a:t>个月）</a:t>
            </a:r>
            <a:endParaRPr lang="zh-CN" altLang="en-US" sz="1600" dirty="0">
              <a:latin typeface="+mn-ea"/>
            </a:endParaRPr>
          </a:p>
          <a:p>
            <a:r>
              <a:rPr lang="en-US" altLang="zh-CN" sz="1600" dirty="0">
                <a:latin typeface="+mn-ea"/>
              </a:rPr>
              <a:t>-</a:t>
            </a:r>
            <a:r>
              <a:rPr lang="zh-CN" altLang="en-US" sz="1600" dirty="0">
                <a:latin typeface="+mn-ea"/>
              </a:rPr>
              <a:t>转正后 （</a:t>
            </a:r>
            <a:r>
              <a:rPr lang="en-US" altLang="zh-CN" sz="1600" dirty="0">
                <a:latin typeface="+mn-ea"/>
              </a:rPr>
              <a:t>30%-75%</a:t>
            </a:r>
            <a:r>
              <a:rPr lang="zh-CN" altLang="en-US" sz="1600" dirty="0">
                <a:latin typeface="+mn-ea"/>
              </a:rPr>
              <a:t>）提成</a:t>
            </a:r>
            <a:r>
              <a:rPr lang="en-US" altLang="zh-CN" sz="1600" dirty="0">
                <a:latin typeface="+mn-ea"/>
              </a:rPr>
              <a:t>+</a:t>
            </a:r>
            <a:r>
              <a:rPr lang="zh-CN" altLang="en-US" sz="1600" dirty="0">
                <a:latin typeface="+mn-ea"/>
              </a:rPr>
              <a:t>五险</a:t>
            </a:r>
            <a:r>
              <a:rPr lang="en-US" altLang="zh-CN" sz="1600" dirty="0">
                <a:latin typeface="+mn-ea"/>
              </a:rPr>
              <a:t>+</a:t>
            </a:r>
            <a:r>
              <a:rPr lang="zh-CN" altLang="en-US" sz="1600" dirty="0">
                <a:latin typeface="+mn-ea"/>
              </a:rPr>
              <a:t>公积金（自选）</a:t>
            </a:r>
            <a:r>
              <a:rPr lang="en-US" altLang="zh-CN" sz="1600" dirty="0">
                <a:latin typeface="+mn-ea"/>
              </a:rPr>
              <a:t>+</a:t>
            </a:r>
            <a:r>
              <a:rPr lang="zh-CN" altLang="en-US" sz="1600" dirty="0">
                <a:latin typeface="+mn-ea"/>
              </a:rPr>
              <a:t>商保（自选）</a:t>
            </a:r>
            <a:endParaRPr lang="zh-CN" altLang="en-US" sz="1600" dirty="0">
              <a:latin typeface="+mn-ea"/>
            </a:endParaRPr>
          </a:p>
          <a:p>
            <a:r>
              <a:rPr lang="en-US" altLang="zh-CN" sz="1600" dirty="0">
                <a:latin typeface="+mn-ea"/>
              </a:rPr>
              <a:t>-</a:t>
            </a:r>
            <a:r>
              <a:rPr lang="zh-CN" altLang="en-US" sz="1600" dirty="0">
                <a:latin typeface="+mn-ea"/>
              </a:rPr>
              <a:t>内部员工合租优惠</a:t>
            </a:r>
            <a:r>
              <a:rPr lang="en-US" altLang="zh-CN" sz="1600" dirty="0">
                <a:latin typeface="+mn-ea"/>
              </a:rPr>
              <a:t>,600-800</a:t>
            </a:r>
            <a:r>
              <a:rPr lang="zh-CN" altLang="en-US" sz="1600" dirty="0">
                <a:latin typeface="+mn-ea"/>
              </a:rPr>
              <a:t>元</a:t>
            </a:r>
            <a:r>
              <a:rPr lang="en-US" altLang="zh-CN" sz="1600" dirty="0">
                <a:latin typeface="+mn-ea"/>
              </a:rPr>
              <a:t>/</a:t>
            </a:r>
            <a:r>
              <a:rPr lang="zh-CN" altLang="en-US" sz="1600" dirty="0">
                <a:latin typeface="+mn-ea"/>
              </a:rPr>
              <a:t>月</a:t>
            </a:r>
            <a:r>
              <a:rPr lang="en-US" altLang="zh-CN" sz="1600" dirty="0">
                <a:latin typeface="+mn-ea"/>
              </a:rPr>
              <a:t>/</a:t>
            </a:r>
            <a:r>
              <a:rPr lang="zh-CN" altLang="en-US" sz="1600" dirty="0">
                <a:latin typeface="+mn-ea"/>
              </a:rPr>
              <a:t>人</a:t>
            </a:r>
            <a:endParaRPr lang="zh-CN" altLang="en-US" sz="1600" dirty="0">
              <a:latin typeface="+mn-ea"/>
            </a:endParaRPr>
          </a:p>
          <a:p>
            <a:r>
              <a:rPr lang="en-US" altLang="zh-CN" sz="1600" dirty="0">
                <a:latin typeface="+mn-ea"/>
              </a:rPr>
              <a:t>-</a:t>
            </a:r>
            <a:r>
              <a:rPr lang="zh-CN" altLang="en-US" sz="1600" dirty="0">
                <a:latin typeface="+mn-ea"/>
              </a:rPr>
              <a:t>精英社成员享有出国游</a:t>
            </a:r>
            <a:endParaRPr lang="zh-CN" altLang="en-US" sz="1600" dirty="0">
              <a:latin typeface="+mn-ea"/>
            </a:endParaRPr>
          </a:p>
          <a:p>
            <a:r>
              <a:rPr lang="en-US" altLang="zh-CN" sz="1600" dirty="0">
                <a:latin typeface="+mn-ea"/>
              </a:rPr>
              <a:t>-</a:t>
            </a:r>
            <a:r>
              <a:rPr lang="zh-CN" altLang="en-US" sz="1600" dirty="0">
                <a:latin typeface="+mn-ea"/>
              </a:rPr>
              <a:t>公司激励活动</a:t>
            </a:r>
            <a:r>
              <a:rPr lang="en-US" altLang="zh-CN" sz="1600" dirty="0">
                <a:latin typeface="+mn-ea"/>
              </a:rPr>
              <a:t>,</a:t>
            </a:r>
            <a:r>
              <a:rPr lang="zh-CN" altLang="en-US" sz="1600" dirty="0">
                <a:latin typeface="+mn-ea"/>
              </a:rPr>
              <a:t>与父母一起在人民大会堂共进晚餐</a:t>
            </a:r>
            <a:r>
              <a:rPr lang="en-US" altLang="zh-CN" sz="1600" dirty="0">
                <a:latin typeface="+mn-ea"/>
              </a:rPr>
              <a:t>,</a:t>
            </a:r>
            <a:r>
              <a:rPr lang="zh-CN" altLang="en-US" sz="1600" dirty="0">
                <a:latin typeface="+mn-ea"/>
              </a:rPr>
              <a:t>且报销往返路费</a:t>
            </a:r>
            <a:endParaRPr lang="zh-CN" altLang="en-US" sz="1600" dirty="0">
              <a:latin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59798"/>
            <a:ext cx="10515600" cy="1047565"/>
          </a:xfrm>
        </p:spPr>
        <p:txBody>
          <a:bodyPr>
            <a:normAutofit fontScale="90000"/>
          </a:bodyPr>
          <a:lstStyle/>
          <a:p>
            <a:pPr algn="ctr"/>
            <a:r>
              <a:rPr lang="zh-CN" altLang="zh-CN" dirty="0"/>
              <a:t>国信证券股份有限公司</a:t>
            </a:r>
            <a:br>
              <a:rPr lang="zh-CN" altLang="zh-CN" dirty="0"/>
            </a:br>
            <a:endParaRPr lang="zh-CN" altLang="en-US" dirty="0"/>
          </a:p>
        </p:txBody>
      </p:sp>
      <p:sp>
        <p:nvSpPr>
          <p:cNvPr id="3" name="内容占位符 2"/>
          <p:cNvSpPr>
            <a:spLocks noGrp="1"/>
          </p:cNvSpPr>
          <p:nvPr>
            <p:ph idx="1"/>
          </p:nvPr>
        </p:nvSpPr>
        <p:spPr>
          <a:xfrm>
            <a:off x="1045845" y="1069827"/>
            <a:ext cx="10515600" cy="5837068"/>
          </a:xfrm>
        </p:spPr>
        <p:txBody>
          <a:bodyPr>
            <a:normAutofit fontScale="92500" lnSpcReduction="10000"/>
          </a:bodyPr>
          <a:lstStyle/>
          <a:p>
            <a:r>
              <a:rPr lang="zh-CN" altLang="en-US" sz="1700" dirty="0">
                <a:latin typeface="+mn-ea"/>
              </a:rPr>
              <a:t>公司简介：</a:t>
            </a:r>
            <a:r>
              <a:rPr lang="en-US" altLang="zh-CN" sz="1700" dirty="0">
                <a:solidFill>
                  <a:srgbClr val="676767"/>
                </a:solidFill>
                <a:effectLst/>
                <a:latin typeface="+mn-ea"/>
                <a:cs typeface="Helvetica" panose="020B0604020202020204" pitchFamily="34" charset="0"/>
              </a:rPr>
              <a:t> </a:t>
            </a:r>
            <a:r>
              <a:rPr lang="zh-CN" altLang="zh-CN" sz="1700" dirty="0">
                <a:solidFill>
                  <a:srgbClr val="676767"/>
                </a:solidFill>
                <a:effectLst/>
                <a:latin typeface="+mn-ea"/>
                <a:cs typeface="Helvetica" panose="020B0604020202020204" pitchFamily="34" charset="0"/>
              </a:rPr>
              <a:t>国信证券股份有限公司山西分公司于</a:t>
            </a:r>
            <a:r>
              <a:rPr lang="en-US" altLang="zh-CN" sz="1700" dirty="0">
                <a:solidFill>
                  <a:srgbClr val="676767"/>
                </a:solidFill>
                <a:effectLst/>
                <a:latin typeface="+mn-ea"/>
                <a:cs typeface="Helvetica" panose="020B0604020202020204" pitchFamily="34" charset="0"/>
              </a:rPr>
              <a:t>2009</a:t>
            </a:r>
            <a:r>
              <a:rPr lang="zh-CN" altLang="zh-CN" sz="1700" dirty="0">
                <a:solidFill>
                  <a:srgbClr val="676767"/>
                </a:solidFill>
                <a:effectLst/>
                <a:latin typeface="+mn-ea"/>
                <a:cs typeface="Helvetica" panose="020B0604020202020204" pitchFamily="34" charset="0"/>
              </a:rPr>
              <a:t>年</a:t>
            </a:r>
            <a:r>
              <a:rPr lang="en-US" altLang="zh-CN" sz="1700" dirty="0">
                <a:solidFill>
                  <a:srgbClr val="676767"/>
                </a:solidFill>
                <a:effectLst/>
                <a:latin typeface="+mn-ea"/>
                <a:cs typeface="Helvetica" panose="020B0604020202020204" pitchFamily="34" charset="0"/>
              </a:rPr>
              <a:t>6</a:t>
            </a:r>
            <a:r>
              <a:rPr lang="zh-CN" altLang="zh-CN" sz="1700" dirty="0">
                <a:solidFill>
                  <a:srgbClr val="676767"/>
                </a:solidFill>
                <a:effectLst/>
                <a:latin typeface="+mn-ea"/>
                <a:cs typeface="Helvetica" panose="020B0604020202020204" pitchFamily="34" charset="0"/>
              </a:rPr>
              <a:t>月隆重开业。坐落于汾河岸边长风商务区长兴南街</a:t>
            </a:r>
            <a:r>
              <a:rPr lang="en-US" altLang="zh-CN" sz="1700" dirty="0">
                <a:solidFill>
                  <a:srgbClr val="676767"/>
                </a:solidFill>
                <a:effectLst/>
                <a:latin typeface="+mn-ea"/>
                <a:cs typeface="Helvetica" panose="020B0604020202020204" pitchFamily="34" charset="0"/>
              </a:rPr>
              <a:t>8</a:t>
            </a:r>
            <a:r>
              <a:rPr lang="zh-CN" altLang="zh-CN" sz="1700" dirty="0">
                <a:solidFill>
                  <a:srgbClr val="676767"/>
                </a:solidFill>
                <a:effectLst/>
                <a:latin typeface="+mn-ea"/>
                <a:cs typeface="Helvetica" panose="020B0604020202020204" pitchFamily="34" charset="0"/>
              </a:rPr>
              <a:t>号环球金融中心，紧邻滨河西路。交通便利，营业面积</a:t>
            </a:r>
            <a:r>
              <a:rPr lang="en-US" altLang="zh-CN" sz="1700" dirty="0">
                <a:solidFill>
                  <a:srgbClr val="676767"/>
                </a:solidFill>
                <a:effectLst/>
                <a:latin typeface="+mn-ea"/>
                <a:cs typeface="Helvetica" panose="020B0604020202020204" pitchFamily="34" charset="0"/>
              </a:rPr>
              <a:t>1500</a:t>
            </a:r>
            <a:r>
              <a:rPr lang="zh-CN" altLang="zh-CN" sz="1700" dirty="0">
                <a:solidFill>
                  <a:srgbClr val="676767"/>
                </a:solidFill>
                <a:effectLst/>
                <a:latin typeface="+mn-ea"/>
                <a:cs typeface="Helvetica" panose="020B0604020202020204" pitchFamily="34" charset="0"/>
              </a:rPr>
              <a:t>平方米，室内宽敞明亮，舒适雅致</a:t>
            </a:r>
            <a:r>
              <a:rPr lang="zh-CN" altLang="en-US" sz="1700" dirty="0">
                <a:solidFill>
                  <a:srgbClr val="676767"/>
                </a:solidFill>
                <a:effectLst/>
                <a:latin typeface="+mn-ea"/>
                <a:cs typeface="Helvetica" panose="020B0604020202020204" pitchFamily="34" charset="0"/>
              </a:rPr>
              <a:t>。</a:t>
            </a:r>
            <a:r>
              <a:rPr lang="en-US" altLang="zh-CN" sz="1700" dirty="0">
                <a:solidFill>
                  <a:srgbClr val="676767"/>
                </a:solidFill>
                <a:effectLst/>
                <a:latin typeface="+mn-ea"/>
                <a:cs typeface="Helvetica" panose="020B0604020202020204" pitchFamily="34" charset="0"/>
              </a:rPr>
              <a:t> </a:t>
            </a:r>
            <a:r>
              <a:rPr lang="zh-CN" altLang="zh-CN" sz="1700" dirty="0">
                <a:solidFill>
                  <a:srgbClr val="676767"/>
                </a:solidFill>
                <a:effectLst/>
                <a:latin typeface="+mn-ea"/>
                <a:cs typeface="Helvetica" panose="020B0604020202020204" pitchFamily="34" charset="0"/>
              </a:rPr>
              <a:t>营业部秉承国信证券“创造价值、成就你我”核心理念。借助国信证券领先的证券交易系统、完善的客户服务体系，依托国信总部、研究所及各营业部的强大研发力量为您提供专业、周到、个性化投资咨询服务。国信证券山西分公司由四个营业部组成，分别为：太原府西街证券营业部、大同永泰南路证券营业部、临汾鼓楼北大街证券营业部、长治解放西街证券营业部。</a:t>
            </a:r>
            <a:endParaRPr lang="en-US" altLang="zh-CN" sz="1700" dirty="0">
              <a:solidFill>
                <a:srgbClr val="676767"/>
              </a:solidFill>
              <a:effectLst/>
              <a:latin typeface="+mn-ea"/>
              <a:cs typeface="Helvetica" panose="020B0604020202020204" pitchFamily="34" charset="0"/>
            </a:endParaRPr>
          </a:p>
          <a:p>
            <a:r>
              <a:rPr lang="zh-CN" altLang="zh-CN" sz="1700" b="1" dirty="0">
                <a:latin typeface="+mn-ea"/>
              </a:rPr>
              <a:t>一、客户经理（</a:t>
            </a:r>
            <a:r>
              <a:rPr lang="en-US" altLang="zh-CN" sz="1700" b="1" dirty="0">
                <a:latin typeface="+mn-ea"/>
              </a:rPr>
              <a:t>30</a:t>
            </a:r>
            <a:r>
              <a:rPr lang="zh-CN" altLang="zh-CN" sz="1700" b="1" dirty="0">
                <a:latin typeface="+mn-ea"/>
              </a:rPr>
              <a:t>名）工作地点：太原、长治、临汾、大同</a:t>
            </a:r>
            <a:endParaRPr lang="zh-CN" altLang="zh-CN" sz="1700" dirty="0">
              <a:latin typeface="+mn-ea"/>
            </a:endParaRPr>
          </a:p>
          <a:p>
            <a:r>
              <a:rPr lang="zh-CN" altLang="zh-CN" sz="1700" b="1" dirty="0">
                <a:latin typeface="+mn-ea"/>
              </a:rPr>
              <a:t>岗位职责：</a:t>
            </a:r>
            <a:endParaRPr lang="zh-CN" altLang="zh-CN" sz="1700" dirty="0">
              <a:latin typeface="+mn-ea"/>
            </a:endParaRPr>
          </a:p>
          <a:p>
            <a:r>
              <a:rPr lang="en-US" altLang="zh-CN" sz="1700" dirty="0">
                <a:latin typeface="+mn-ea"/>
              </a:rPr>
              <a:t>1</a:t>
            </a:r>
            <a:r>
              <a:rPr lang="zh-CN" altLang="zh-CN" sz="1700" dirty="0">
                <a:latin typeface="+mn-ea"/>
              </a:rPr>
              <a:t>、依据制度规定及其流程要求，办理经授权的开户及其他相关业务</a:t>
            </a:r>
            <a:r>
              <a:rPr lang="en-US" altLang="zh-CN" sz="1700" dirty="0">
                <a:latin typeface="+mn-ea"/>
              </a:rPr>
              <a:t>.</a:t>
            </a:r>
            <a:endParaRPr lang="zh-CN" altLang="zh-CN" sz="1700" dirty="0">
              <a:latin typeface="+mn-ea"/>
            </a:endParaRPr>
          </a:p>
          <a:p>
            <a:r>
              <a:rPr lang="en-US" altLang="zh-CN" sz="1700" dirty="0">
                <a:latin typeface="+mn-ea"/>
              </a:rPr>
              <a:t>2</a:t>
            </a:r>
            <a:r>
              <a:rPr lang="zh-CN" altLang="zh-CN" sz="1700" dirty="0">
                <a:latin typeface="+mn-ea"/>
              </a:rPr>
              <a:t>、按要求对所有办理业务的客户进行投资者风险教育，并解答客户的疑问</a:t>
            </a:r>
            <a:r>
              <a:rPr lang="en-US" altLang="zh-CN" sz="1700" dirty="0">
                <a:latin typeface="+mn-ea"/>
              </a:rPr>
              <a:t>.</a:t>
            </a:r>
            <a:endParaRPr lang="zh-CN" altLang="zh-CN" sz="1700" dirty="0">
              <a:latin typeface="+mn-ea"/>
            </a:endParaRPr>
          </a:p>
          <a:p>
            <a:r>
              <a:rPr lang="en-US" altLang="zh-CN" sz="1700" dirty="0">
                <a:latin typeface="+mn-ea"/>
              </a:rPr>
              <a:t>3</a:t>
            </a:r>
            <a:r>
              <a:rPr lang="zh-CN" altLang="zh-CN" sz="1700" dirty="0">
                <a:latin typeface="+mn-ea"/>
              </a:rPr>
              <a:t>、严格控制风险及防止各种纠纷的发生，保证柜台业务开展的顺利进行</a:t>
            </a:r>
            <a:r>
              <a:rPr lang="en-US" altLang="zh-CN" sz="1700" dirty="0">
                <a:latin typeface="+mn-ea"/>
              </a:rPr>
              <a:t>.</a:t>
            </a:r>
            <a:endParaRPr lang="zh-CN" altLang="zh-CN" sz="1700" dirty="0">
              <a:latin typeface="+mn-ea"/>
            </a:endParaRPr>
          </a:p>
          <a:p>
            <a:r>
              <a:rPr lang="en-US" altLang="zh-CN" sz="1700" dirty="0">
                <a:latin typeface="+mn-ea"/>
              </a:rPr>
              <a:t>4</a:t>
            </a:r>
            <a:r>
              <a:rPr lang="zh-CN" altLang="zh-CN" sz="1700" dirty="0">
                <a:latin typeface="+mn-ea"/>
              </a:rPr>
              <a:t>、体现服务质量，维护公司形象。</a:t>
            </a:r>
            <a:endParaRPr lang="zh-CN" altLang="zh-CN" sz="1700" dirty="0">
              <a:latin typeface="+mn-ea"/>
            </a:endParaRPr>
          </a:p>
          <a:p>
            <a:r>
              <a:rPr lang="zh-CN" altLang="zh-CN" sz="1700" b="1" dirty="0">
                <a:latin typeface="+mn-ea"/>
              </a:rPr>
              <a:t>任职要求：</a:t>
            </a:r>
            <a:endParaRPr lang="zh-CN" altLang="zh-CN" sz="1700" dirty="0">
              <a:latin typeface="+mn-ea"/>
            </a:endParaRPr>
          </a:p>
          <a:p>
            <a:r>
              <a:rPr lang="en-US" altLang="zh-CN" sz="1700" dirty="0">
                <a:latin typeface="+mn-ea"/>
              </a:rPr>
              <a:t>1</a:t>
            </a:r>
            <a:r>
              <a:rPr lang="zh-CN" altLang="zh-CN" sz="1700" dirty="0">
                <a:latin typeface="+mn-ea"/>
              </a:rPr>
              <a:t>、大专以上学历的应届毕业生，专业不限，有证券从业资格优先录用。</a:t>
            </a:r>
            <a:endParaRPr lang="zh-CN" altLang="zh-CN" sz="1700" dirty="0">
              <a:latin typeface="+mn-ea"/>
            </a:endParaRPr>
          </a:p>
          <a:p>
            <a:r>
              <a:rPr lang="en-US" altLang="zh-CN" sz="1700" dirty="0">
                <a:latin typeface="+mn-ea"/>
              </a:rPr>
              <a:t>2</a:t>
            </a:r>
            <a:r>
              <a:rPr lang="zh-CN" altLang="zh-CN" sz="1700" dirty="0">
                <a:latin typeface="+mn-ea"/>
              </a:rPr>
              <a:t>、品行端正，具备较高的个人综合素质。</a:t>
            </a:r>
            <a:endParaRPr lang="zh-CN" altLang="zh-CN" sz="1700" dirty="0">
              <a:latin typeface="+mn-ea"/>
            </a:endParaRPr>
          </a:p>
          <a:p>
            <a:r>
              <a:rPr lang="en-US" altLang="zh-CN" sz="1700" dirty="0">
                <a:latin typeface="+mn-ea"/>
              </a:rPr>
              <a:t>3</a:t>
            </a:r>
            <a:r>
              <a:rPr lang="zh-CN" altLang="zh-CN" sz="1700" dirty="0">
                <a:latin typeface="+mn-ea"/>
              </a:rPr>
              <a:t>、有敏锐的市场观察力，较强的沟通力和语言表达力。</a:t>
            </a:r>
            <a:endParaRPr lang="zh-CN" altLang="zh-CN" sz="1700" dirty="0">
              <a:latin typeface="+mn-ea"/>
            </a:endParaRPr>
          </a:p>
          <a:p>
            <a:r>
              <a:rPr lang="en-US" altLang="zh-CN" sz="1700" dirty="0">
                <a:latin typeface="+mn-ea"/>
              </a:rPr>
              <a:t>4</a:t>
            </a:r>
            <a:r>
              <a:rPr lang="zh-CN" altLang="zh-CN" sz="1700" dirty="0">
                <a:latin typeface="+mn-ea"/>
              </a:rPr>
              <a:t>、认同国信的企业精神 核心理念的发展目标 ，具有强烈的责任感，职业道德和进取心，具有超越同业，竞争胜出，追求卓越的信念与实力；具备较强的再学历能力，能通过主动学习与钻研来提升自己。</a:t>
            </a:r>
            <a:endParaRPr lang="zh-CN" altLang="zh-CN" sz="1700" dirty="0">
              <a:latin typeface="+mn-ea"/>
            </a:endParaRPr>
          </a:p>
          <a:p>
            <a:pPr>
              <a:lnSpc>
                <a:spcPts val="3000"/>
              </a:lnSpc>
              <a:spcAft>
                <a:spcPts val="1000"/>
              </a:spcAft>
            </a:pPr>
            <a:endParaRPr lang="en-US" altLang="zh-CN" sz="1600" dirty="0">
              <a:solidFill>
                <a:srgbClr val="676767"/>
              </a:solidFill>
              <a:effectLst/>
              <a:latin typeface="+mn-ea"/>
              <a:cs typeface="Helvetica" panose="020B0604020202020204" pitchFamily="34" charset="0"/>
            </a:endParaRPr>
          </a:p>
          <a:p>
            <a:pPr>
              <a:lnSpc>
                <a:spcPts val="3000"/>
              </a:lnSpc>
              <a:spcAft>
                <a:spcPts val="1000"/>
              </a:spcAft>
            </a:pPr>
            <a:endParaRPr lang="en-US" altLang="zh-CN" sz="1600" dirty="0">
              <a:solidFill>
                <a:srgbClr val="676767"/>
              </a:solidFill>
              <a:effectLst/>
              <a:ea typeface="仿宋_GB2312"/>
              <a:cs typeface="Helvetica" panose="020B0604020202020204" pitchFamily="34" charset="0"/>
            </a:endParaRPr>
          </a:p>
          <a:p>
            <a:pPr>
              <a:lnSpc>
                <a:spcPts val="3000"/>
              </a:lnSpc>
              <a:spcAft>
                <a:spcPts val="1000"/>
              </a:spcAft>
            </a:pPr>
            <a:endParaRPr lang="zh-CN" alt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77048"/>
            <a:ext cx="10515600" cy="932155"/>
          </a:xfrm>
        </p:spPr>
        <p:txBody>
          <a:bodyPr>
            <a:normAutofit fontScale="90000"/>
          </a:bodyPr>
          <a:lstStyle/>
          <a:p>
            <a:pPr algn="ctr"/>
            <a:r>
              <a:rPr lang="zh-CN" altLang="zh-CN" dirty="0"/>
              <a:t>国金黄金股份有限公司</a:t>
            </a:r>
            <a:br>
              <a:rPr lang="zh-CN" altLang="zh-CN" dirty="0"/>
            </a:br>
            <a:endParaRPr lang="zh-CN" altLang="en-US" dirty="0"/>
          </a:p>
        </p:txBody>
      </p:sp>
      <p:sp>
        <p:nvSpPr>
          <p:cNvPr id="3" name="内容占位符 2"/>
          <p:cNvSpPr>
            <a:spLocks noGrp="1"/>
          </p:cNvSpPr>
          <p:nvPr>
            <p:ph idx="1"/>
          </p:nvPr>
        </p:nvSpPr>
        <p:spPr>
          <a:xfrm>
            <a:off x="838200" y="1775534"/>
            <a:ext cx="10515600" cy="4944861"/>
          </a:xfrm>
        </p:spPr>
        <p:txBody>
          <a:bodyPr>
            <a:normAutofit/>
          </a:bodyPr>
          <a:lstStyle/>
          <a:p>
            <a:pPr indent="304800">
              <a:lnSpc>
                <a:spcPts val="2400"/>
              </a:lnSpc>
            </a:pPr>
            <a:r>
              <a:rPr lang="zh-CN" altLang="zh-CN" sz="1600" dirty="0"/>
              <a:t>公司简介：国金黄金股份有限公司成立于2008年，是一家集贵金属艺术品研发、设计、生产与销售于一体的股份制企业，目前正在主板拟上市公司排队候审中。</a:t>
            </a:r>
            <a:endParaRPr lang="zh-CN" altLang="zh-CN" sz="1600" dirty="0"/>
          </a:p>
          <a:p>
            <a:pPr indent="304800">
              <a:lnSpc>
                <a:spcPts val="2400"/>
              </a:lnSpc>
            </a:pPr>
            <a:r>
              <a:rPr lang="zh-CN" altLang="zh-CN" sz="1600" dirty="0"/>
              <a:t>公司注册资本为3.6亿，总部设在北京市通州区万达广场，在全国各地设有300多家分支机构，现有员工5000余人，年销售额30余亿元人民币（2016年销售额达到45余亿元人民币）。</a:t>
            </a:r>
            <a:endParaRPr lang="zh-CN" altLang="zh-CN" sz="1600" dirty="0"/>
          </a:p>
          <a:p>
            <a:pPr indent="304800">
              <a:lnSpc>
                <a:spcPts val="2400"/>
              </a:lnSpc>
            </a:pPr>
            <a:r>
              <a:rPr lang="zh-CN" altLang="zh-CN" sz="1600" dirty="0"/>
              <a:t>公司拥有2家创新型工厂、5个专业实验室和1个在建产业基地（总占地面积近20万平方米），首期投入2000余万元实施的SAP及BPM系统即将投入运行，公司拥有实用新型专利、外观专利等200余项，获得国家及本行业各类奖励与荣誉百余项。</a:t>
            </a:r>
            <a:endParaRPr lang="zh-CN" altLang="zh-CN" sz="1600" dirty="0"/>
          </a:p>
          <a:p>
            <a:pPr indent="304800">
              <a:lnSpc>
                <a:spcPts val="2400"/>
              </a:lnSpc>
            </a:pPr>
            <a:r>
              <a:rPr lang="zh-CN" altLang="zh-CN" sz="1600" dirty="0"/>
              <a:t>公司专注于服务银行贵金属业务，目前已进入了工行、农行、中行、建行、交行、招行等100多家银行贵金属业务体系，覆盖全国近70%的银行网点。未来两年内合作的银行将增至200家，基本涵盖银行业绝大多数网点。</a:t>
            </a:r>
            <a:endParaRPr lang="zh-CN" altLang="zh-CN" sz="1600" dirty="0"/>
          </a:p>
          <a:p>
            <a:pPr indent="304800" algn="just">
              <a:lnSpc>
                <a:spcPts val="2400"/>
              </a:lnSpc>
              <a:spcAft>
                <a:spcPts val="0"/>
              </a:spcAft>
            </a:pPr>
            <a:r>
              <a:rPr lang="zh-CN" altLang="zh-CN" sz="1600" dirty="0"/>
              <a:t>公司重视每位员工的培训、晋升与成长，建立了人才培训、培养、考核、晋升、激励等机制。公司的人才理念是：选拔和培养合适的人才，让每个员工在公司平台上共同奋斗，共同为客户创造价值，为自己创造价值，为社会创造价值，在关爱、互助、竞争中成长。目前已有160余名员工成为股份公司首批合伙人，其中绝大多数都是近几年从各高校招聘来的优秀毕业生。</a:t>
            </a:r>
            <a:endParaRPr lang="zh-CN" altLang="zh-CN" sz="1600" dirty="0"/>
          </a:p>
          <a:p>
            <a:endParaRPr lang="zh-CN" alt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61747" y="450209"/>
            <a:ext cx="6096000" cy="1323439"/>
          </a:xfrm>
          <a:prstGeom prst="rect">
            <a:avLst/>
          </a:prstGeom>
        </p:spPr>
        <p:txBody>
          <a:bodyPr>
            <a:spAutoFit/>
          </a:bodyPr>
          <a:lstStyle/>
          <a:p>
            <a:pPr algn="just">
              <a:lnSpc>
                <a:spcPts val="2400"/>
              </a:lnSpc>
              <a:spcBef>
                <a:spcPts val="600"/>
              </a:spcBef>
              <a:spcAft>
                <a:spcPts val="0"/>
              </a:spcAft>
            </a:pPr>
            <a:r>
              <a:rPr lang="zh-CN" altLang="zh-CN" sz="2000" b="1" kern="100" dirty="0">
                <a:effectLst/>
                <a:latin typeface="Calibri" panose="020F0502020204030204" charset="0"/>
                <a:ea typeface="微软雅黑" panose="020B0503020204020204" charset="-122"/>
                <a:cs typeface="微软雅黑" panose="020B0503020204020204" charset="-122"/>
              </a:rPr>
              <a:t>一、招聘对象</a:t>
            </a:r>
            <a:endParaRPr lang="zh-CN" altLang="zh-CN" sz="1400" kern="100" dirty="0">
              <a:effectLst/>
              <a:latin typeface="Calibri" panose="020F0502020204030204" charset="0"/>
              <a:ea typeface="宋体" panose="02010600030101010101" pitchFamily="2" charset="-122"/>
              <a:cs typeface="Times New Roman" panose="02020603050405020304" pitchFamily="18" charset="0"/>
            </a:endParaRPr>
          </a:p>
          <a:p>
            <a:pPr marL="228600" indent="266700">
              <a:lnSpc>
                <a:spcPts val="2400"/>
              </a:lnSpc>
            </a:pPr>
            <a:r>
              <a:rPr lang="en-US" altLang="zh-CN" sz="1600" kern="100" dirty="0">
                <a:solidFill>
                  <a:srgbClr val="000000"/>
                </a:solidFill>
                <a:latin typeface="+mn-ea"/>
              </a:rPr>
              <a:t>2018</a:t>
            </a:r>
            <a:r>
              <a:rPr lang="zh-CN" altLang="zh-CN" sz="1600" kern="100" dirty="0">
                <a:solidFill>
                  <a:srgbClr val="000000"/>
                </a:solidFill>
                <a:latin typeface="+mn-ea"/>
              </a:rPr>
              <a:t>届优秀专科及以上毕业生，专业不限，经济学类、金融学类、经济与贸易类、工商管理类专业及学生干部优先；</a:t>
            </a:r>
            <a:endParaRPr lang="en-US" altLang="zh-CN" sz="1600" kern="100" dirty="0">
              <a:solidFill>
                <a:srgbClr val="000000"/>
              </a:solidFill>
              <a:latin typeface="+mn-ea"/>
            </a:endParaRPr>
          </a:p>
          <a:p>
            <a:pPr marL="228600" indent="266700">
              <a:lnSpc>
                <a:spcPts val="2400"/>
              </a:lnSpc>
            </a:pPr>
            <a:endParaRPr lang="zh-CN" altLang="zh-CN" sz="1400" kern="100" dirty="0">
              <a:effectLst/>
              <a:latin typeface="Times New Roman" panose="02020603050405020304" pitchFamily="18" charset="0"/>
              <a:ea typeface="宋体" panose="02010600030101010101" pitchFamily="2" charset="-122"/>
            </a:endParaRPr>
          </a:p>
        </p:txBody>
      </p:sp>
      <p:graphicFrame>
        <p:nvGraphicFramePr>
          <p:cNvPr id="5" name="表格 4"/>
          <p:cNvGraphicFramePr>
            <a:graphicFrameLocks noGrp="1"/>
          </p:cNvGraphicFramePr>
          <p:nvPr/>
        </p:nvGraphicFramePr>
        <p:xfrm>
          <a:off x="1822577" y="2171040"/>
          <a:ext cx="7683374" cy="4052270"/>
        </p:xfrm>
        <a:graphic>
          <a:graphicData uri="http://schemas.openxmlformats.org/drawingml/2006/table">
            <a:tbl>
              <a:tblPr firstRow="1" firstCol="1" bandRow="1"/>
              <a:tblGrid>
                <a:gridCol w="616145"/>
                <a:gridCol w="1403192"/>
                <a:gridCol w="2589608"/>
                <a:gridCol w="1362715"/>
                <a:gridCol w="1711714"/>
              </a:tblGrid>
              <a:tr h="494030">
                <a:tc>
                  <a:txBody>
                    <a:bodyPr/>
                    <a:lstStyle/>
                    <a:p>
                      <a:pPr algn="ctr">
                        <a:spcAft>
                          <a:spcPts val="0"/>
                        </a:spcAft>
                      </a:pPr>
                      <a:r>
                        <a:rPr lang="zh-CN" sz="1600" b="1" kern="100">
                          <a:effectLst/>
                          <a:latin typeface="+mn-ea"/>
                          <a:ea typeface="+mn-ea"/>
                          <a:cs typeface="Times New Roman" panose="02020603050405020304" pitchFamily="18" charset="0"/>
                        </a:rPr>
                        <a:t>序号</a:t>
                      </a:r>
                      <a:endParaRPr lang="zh-CN" sz="1600" b="1"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effectLst/>
                          <a:latin typeface="+mn-ea"/>
                          <a:ea typeface="+mn-ea"/>
                          <a:cs typeface="Times New Roman" panose="02020603050405020304" pitchFamily="18" charset="0"/>
                        </a:rPr>
                        <a:t>职位名称</a:t>
                      </a:r>
                      <a:endParaRPr lang="zh-CN" sz="1600" b="1"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effectLst/>
                          <a:latin typeface="+mn-ea"/>
                          <a:ea typeface="+mn-ea"/>
                          <a:cs typeface="Times New Roman" panose="02020603050405020304" pitchFamily="18" charset="0"/>
                        </a:rPr>
                        <a:t>需求专业</a:t>
                      </a:r>
                      <a:endParaRPr lang="zh-CN" sz="1600" b="1"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mn-ea"/>
                          <a:ea typeface="+mn-ea"/>
                          <a:cs typeface="Times New Roman" panose="02020603050405020304" pitchFamily="18" charset="0"/>
                        </a:rPr>
                        <a:t>数量</a:t>
                      </a:r>
                      <a:endParaRPr lang="zh-CN" sz="1600" b="1"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mn-ea"/>
                          <a:ea typeface="+mn-ea"/>
                          <a:cs typeface="Times New Roman" panose="02020603050405020304" pitchFamily="18" charset="0"/>
                        </a:rPr>
                        <a:t>工作地区</a:t>
                      </a:r>
                      <a:endParaRPr lang="zh-CN" sz="1600" b="1"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186">
                <a:tc>
                  <a:txBody>
                    <a:bodyPr/>
                    <a:lstStyle/>
                    <a:p>
                      <a:pPr algn="ctr">
                        <a:spcAft>
                          <a:spcPts val="0"/>
                        </a:spcAft>
                      </a:pPr>
                      <a:r>
                        <a:rPr lang="en-US" sz="1600" kern="100">
                          <a:effectLst/>
                          <a:latin typeface="+mn-ea"/>
                          <a:ea typeface="+mn-ea"/>
                          <a:cs typeface="Times New Roman" panose="02020603050405020304" pitchFamily="18" charset="0"/>
                        </a:rPr>
                        <a:t>1</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mn-ea"/>
                          <a:ea typeface="+mn-ea"/>
                          <a:cs typeface="Times New Roman" panose="02020603050405020304" pitchFamily="18" charset="0"/>
                        </a:rPr>
                        <a:t>银行渠道专员</a:t>
                      </a:r>
                      <a:endParaRPr lang="zh-CN"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mn-ea"/>
                          <a:ea typeface="+mn-ea"/>
                          <a:cs typeface="Times New Roman" panose="02020603050405020304" pitchFamily="18" charset="0"/>
                        </a:rPr>
                        <a:t>专业不限</a:t>
                      </a:r>
                      <a:r>
                        <a:rPr lang="en-US" sz="1600" kern="100" dirty="0">
                          <a:effectLst/>
                          <a:latin typeface="+mn-ea"/>
                          <a:ea typeface="+mn-ea"/>
                          <a:cs typeface="Times New Roman" panose="02020603050405020304" pitchFamily="18" charset="0"/>
                        </a:rPr>
                        <a:t>/</a:t>
                      </a:r>
                      <a:r>
                        <a:rPr lang="zh-CN" sz="1600" kern="100" dirty="0">
                          <a:effectLst/>
                          <a:latin typeface="+mn-ea"/>
                          <a:ea typeface="+mn-ea"/>
                          <a:cs typeface="Times New Roman" panose="02020603050405020304" pitchFamily="18" charset="0"/>
                        </a:rPr>
                        <a:t>市场营销类、金融类、经济与贸易类、工商管理类专业优先</a:t>
                      </a:r>
                      <a:endParaRPr lang="zh-CN"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mn-ea"/>
                          <a:ea typeface="+mn-ea"/>
                          <a:cs typeface="Times New Roman" panose="02020603050405020304" pitchFamily="18" charset="0"/>
                        </a:rPr>
                        <a:t>30</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全国各省会城市</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186">
                <a:tc>
                  <a:txBody>
                    <a:bodyPr/>
                    <a:lstStyle/>
                    <a:p>
                      <a:pPr algn="ctr">
                        <a:spcAft>
                          <a:spcPts val="0"/>
                        </a:spcAft>
                      </a:pPr>
                      <a:r>
                        <a:rPr lang="en-US" sz="1600" kern="100">
                          <a:effectLst/>
                          <a:latin typeface="+mn-ea"/>
                          <a:ea typeface="+mn-ea"/>
                          <a:cs typeface="Times New Roman" panose="02020603050405020304" pitchFamily="18" charset="0"/>
                        </a:rPr>
                        <a:t>2</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mn-ea"/>
                          <a:ea typeface="+mn-ea"/>
                          <a:cs typeface="Times New Roman" panose="02020603050405020304" pitchFamily="18" charset="0"/>
                        </a:rPr>
                        <a:t>管培生</a:t>
                      </a:r>
                      <a:endParaRPr lang="zh-CN"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mn-ea"/>
                          <a:ea typeface="+mn-ea"/>
                          <a:cs typeface="Times New Roman" panose="02020603050405020304" pitchFamily="18" charset="0"/>
                        </a:rPr>
                        <a:t>专业不限</a:t>
                      </a:r>
                      <a:r>
                        <a:rPr lang="en-US" sz="1600" kern="100" dirty="0">
                          <a:effectLst/>
                          <a:latin typeface="+mn-ea"/>
                          <a:ea typeface="+mn-ea"/>
                          <a:cs typeface="Times New Roman" panose="02020603050405020304" pitchFamily="18" charset="0"/>
                        </a:rPr>
                        <a:t>/</a:t>
                      </a:r>
                      <a:r>
                        <a:rPr lang="zh-CN" sz="1600" kern="100" dirty="0">
                          <a:effectLst/>
                          <a:latin typeface="+mn-ea"/>
                          <a:ea typeface="+mn-ea"/>
                          <a:cs typeface="Times New Roman" panose="02020603050405020304" pitchFamily="18" charset="0"/>
                        </a:rPr>
                        <a:t>市场营销类、金融类、经济与贸易类、工商管理类专业优先</a:t>
                      </a:r>
                      <a:endParaRPr lang="zh-CN"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mn-ea"/>
                          <a:ea typeface="+mn-ea"/>
                          <a:cs typeface="Times New Roman" panose="02020603050405020304" pitchFamily="18" charset="0"/>
                        </a:rPr>
                        <a:t>10</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全国各省会城市</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967">
                <a:tc>
                  <a:txBody>
                    <a:bodyPr/>
                    <a:lstStyle/>
                    <a:p>
                      <a:pPr algn="ctr">
                        <a:spcAft>
                          <a:spcPts val="0"/>
                        </a:spcAft>
                      </a:pPr>
                      <a:r>
                        <a:rPr lang="en-US" sz="1600" kern="100">
                          <a:effectLst/>
                          <a:latin typeface="+mn-ea"/>
                          <a:ea typeface="+mn-ea"/>
                          <a:cs typeface="Times New Roman" panose="02020603050405020304" pitchFamily="18" charset="0"/>
                        </a:rPr>
                        <a:t>3</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资产管理员</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财务管理</a:t>
                      </a:r>
                      <a:r>
                        <a:rPr lang="en-US" sz="1600" kern="100">
                          <a:effectLst/>
                          <a:latin typeface="+mn-ea"/>
                          <a:ea typeface="+mn-ea"/>
                          <a:cs typeface="Times New Roman" panose="02020603050405020304" pitchFamily="18" charset="0"/>
                        </a:rPr>
                        <a:t>/</a:t>
                      </a:r>
                      <a:r>
                        <a:rPr lang="zh-CN" sz="1600" kern="100">
                          <a:effectLst/>
                          <a:latin typeface="+mn-ea"/>
                          <a:ea typeface="+mn-ea"/>
                          <a:cs typeface="Times New Roman" panose="02020603050405020304" pitchFamily="18" charset="0"/>
                        </a:rPr>
                        <a:t>统计学</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mn-ea"/>
                          <a:ea typeface="+mn-ea"/>
                          <a:cs typeface="Times New Roman" panose="02020603050405020304" pitchFamily="18" charset="0"/>
                        </a:rPr>
                        <a:t>5</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全国各省会城市</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967">
                <a:tc>
                  <a:txBody>
                    <a:bodyPr/>
                    <a:lstStyle/>
                    <a:p>
                      <a:pPr algn="ctr">
                        <a:spcAft>
                          <a:spcPts val="0"/>
                        </a:spcAft>
                      </a:pPr>
                      <a:r>
                        <a:rPr lang="en-US" sz="1600" kern="100">
                          <a:effectLst/>
                          <a:latin typeface="+mn-ea"/>
                          <a:ea typeface="+mn-ea"/>
                          <a:cs typeface="Times New Roman" panose="02020603050405020304" pitchFamily="18" charset="0"/>
                        </a:rPr>
                        <a:t>4</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人事助理</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人力资源管理</a:t>
                      </a:r>
                      <a:r>
                        <a:rPr lang="en-US" sz="1600" kern="100">
                          <a:effectLst/>
                          <a:latin typeface="+mn-ea"/>
                          <a:ea typeface="+mn-ea"/>
                          <a:cs typeface="Times New Roman" panose="02020603050405020304" pitchFamily="18" charset="0"/>
                        </a:rPr>
                        <a:t>/</a:t>
                      </a:r>
                      <a:r>
                        <a:rPr lang="zh-CN" sz="1600" kern="100">
                          <a:effectLst/>
                          <a:latin typeface="+mn-ea"/>
                          <a:ea typeface="+mn-ea"/>
                          <a:cs typeface="Times New Roman" panose="02020603050405020304" pitchFamily="18" charset="0"/>
                        </a:rPr>
                        <a:t>工商管理</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mn-ea"/>
                          <a:ea typeface="+mn-ea"/>
                          <a:cs typeface="Times New Roman" panose="02020603050405020304" pitchFamily="18" charset="0"/>
                        </a:rPr>
                        <a:t>5</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北京</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967">
                <a:tc>
                  <a:txBody>
                    <a:bodyPr/>
                    <a:lstStyle/>
                    <a:p>
                      <a:pPr algn="ctr">
                        <a:spcAft>
                          <a:spcPts val="0"/>
                        </a:spcAft>
                      </a:pPr>
                      <a:r>
                        <a:rPr lang="en-US" sz="1600" kern="100">
                          <a:effectLst/>
                          <a:latin typeface="+mn-ea"/>
                          <a:ea typeface="+mn-ea"/>
                          <a:cs typeface="Times New Roman" panose="02020603050405020304" pitchFamily="18" charset="0"/>
                        </a:rPr>
                        <a:t>5</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mn-ea"/>
                          <a:ea typeface="+mn-ea"/>
                          <a:cs typeface="Times New Roman" panose="02020603050405020304" pitchFamily="18" charset="0"/>
                        </a:rPr>
                        <a:t>物流专员</a:t>
                      </a:r>
                      <a:endParaRPr lang="zh-CN"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物流管理</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mn-ea"/>
                          <a:ea typeface="+mn-ea"/>
                          <a:cs typeface="Times New Roman" panose="02020603050405020304" pitchFamily="18" charset="0"/>
                        </a:rPr>
                        <a:t>5</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北京、广东</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967">
                <a:tc>
                  <a:txBody>
                    <a:bodyPr/>
                    <a:lstStyle/>
                    <a:p>
                      <a:pPr algn="ctr">
                        <a:spcAft>
                          <a:spcPts val="0"/>
                        </a:spcAft>
                      </a:pPr>
                      <a:r>
                        <a:rPr lang="en-US" sz="1600" kern="100">
                          <a:effectLst/>
                          <a:latin typeface="+mn-ea"/>
                          <a:ea typeface="+mn-ea"/>
                          <a:cs typeface="Times New Roman" panose="02020603050405020304" pitchFamily="18" charset="0"/>
                        </a:rPr>
                        <a:t>6</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mn-ea"/>
                          <a:ea typeface="+mn-ea"/>
                          <a:cs typeface="Times New Roman" panose="02020603050405020304" pitchFamily="18" charset="0"/>
                        </a:rPr>
                        <a:t>产品研发设计</a:t>
                      </a:r>
                      <a:endParaRPr lang="zh-CN"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mn-ea"/>
                          <a:ea typeface="+mn-ea"/>
                          <a:cs typeface="Times New Roman" panose="02020603050405020304" pitchFamily="18" charset="0"/>
                        </a:rPr>
                        <a:t>产品设计</a:t>
                      </a:r>
                      <a:r>
                        <a:rPr lang="en-US" sz="1600" kern="100" dirty="0">
                          <a:effectLst/>
                          <a:latin typeface="+mn-ea"/>
                          <a:ea typeface="+mn-ea"/>
                          <a:cs typeface="Times New Roman" panose="02020603050405020304" pitchFamily="18" charset="0"/>
                        </a:rPr>
                        <a:t>/</a:t>
                      </a:r>
                      <a:r>
                        <a:rPr lang="zh-CN" sz="1600" kern="100" dirty="0">
                          <a:effectLst/>
                          <a:latin typeface="+mn-ea"/>
                          <a:ea typeface="+mn-ea"/>
                          <a:cs typeface="Times New Roman" panose="02020603050405020304" pitchFamily="18" charset="0"/>
                        </a:rPr>
                        <a:t>视觉传达艺术设计</a:t>
                      </a:r>
                      <a:endParaRPr lang="zh-CN"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mn-ea"/>
                          <a:ea typeface="+mn-ea"/>
                          <a:cs typeface="Times New Roman" panose="02020603050405020304" pitchFamily="18" charset="0"/>
                        </a:rPr>
                        <a:t>5</a:t>
                      </a:r>
                      <a:endParaRPr lang="en-US" sz="160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mn-ea"/>
                          <a:ea typeface="+mn-ea"/>
                          <a:cs typeface="Times New Roman" panose="02020603050405020304" pitchFamily="18" charset="0"/>
                        </a:rPr>
                        <a:t>北京</a:t>
                      </a:r>
                      <a:endParaRPr lang="zh-CN"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896112" y="1708054"/>
            <a:ext cx="1444269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000" b="1"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二、招聘岗位</a:t>
            </a:r>
            <a:endParaRPr kumimoji="0" lang="zh-CN" altLang="zh-CN" sz="2000" b="0" i="0" u="none" strike="noStrike" cap="none" normalizeH="0" baseline="0" dirty="0">
              <a:ln>
                <a:noFill/>
              </a:ln>
              <a:solidFill>
                <a:schemeClr val="tx1"/>
              </a:solidFill>
              <a:effectLst/>
              <a:latin typeface="微软雅黑" panose="020B0503020204020204" charset="-122"/>
              <a:ea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99581" y="766316"/>
            <a:ext cx="8460419" cy="5632311"/>
          </a:xfrm>
          <a:prstGeom prst="rect">
            <a:avLst/>
          </a:prstGeom>
        </p:spPr>
        <p:txBody>
          <a:bodyPr wrap="square">
            <a:spAutoFit/>
          </a:bodyPr>
          <a:lstStyle/>
          <a:p>
            <a:pPr algn="just">
              <a:lnSpc>
                <a:spcPts val="2400"/>
              </a:lnSpc>
              <a:spcAft>
                <a:spcPts val="0"/>
              </a:spcAft>
            </a:pPr>
            <a:r>
              <a:rPr lang="zh-CN" altLang="zh-CN" sz="2000" b="1" kern="100" dirty="0">
                <a:effectLst/>
                <a:latin typeface="Calibri" panose="020F0502020204030204" charset="0"/>
                <a:ea typeface="微软雅黑" panose="020B0503020204020204" charset="-122"/>
                <a:cs typeface="微软雅黑" panose="020B0503020204020204" charset="-122"/>
              </a:rPr>
              <a:t>三、薪资福利</a:t>
            </a:r>
            <a:endParaRPr lang="zh-CN" altLang="zh-CN" sz="2000" b="1" kern="100" dirty="0">
              <a:effectLst/>
              <a:latin typeface="Calibri" panose="020F0502020204030204" charset="0"/>
              <a:ea typeface="微软雅黑" panose="020B0503020204020204" charset="-122"/>
              <a:cs typeface="微软雅黑" panose="020B0503020204020204" charset="-122"/>
            </a:endParaRPr>
          </a:p>
          <a:p>
            <a:pPr algn="just">
              <a:lnSpc>
                <a:spcPts val="2400"/>
              </a:lnSpc>
              <a:spcAft>
                <a:spcPts val="0"/>
              </a:spcAft>
            </a:pPr>
            <a:endParaRPr lang="zh-CN" altLang="zh-CN" sz="2000" kern="100" dirty="0">
              <a:effectLst/>
              <a:latin typeface="Calibri" panose="020F0502020204030204" charset="0"/>
              <a:ea typeface="宋体" panose="02010600030101010101" pitchFamily="2" charset="-122"/>
              <a:cs typeface="Times New Roman" panose="02020603050405020304" pitchFamily="18" charset="0"/>
            </a:endParaRPr>
          </a:p>
          <a:p>
            <a:pPr>
              <a:lnSpc>
                <a:spcPts val="2400"/>
              </a:lnSpc>
            </a:pPr>
            <a:r>
              <a:rPr lang="zh-CN" altLang="zh-CN" sz="2000" b="1" kern="100" dirty="0">
                <a:effectLst/>
                <a:latin typeface="Calibri" panose="020F0502020204030204" charset="0"/>
                <a:ea typeface="微软雅黑" panose="020B0503020204020204" charset="-122"/>
                <a:cs typeface="?????"/>
              </a:rPr>
              <a:t>【</a:t>
            </a:r>
            <a:r>
              <a:rPr lang="zh-CN" altLang="zh-CN" sz="2000" b="1" kern="100" dirty="0">
                <a:solidFill>
                  <a:srgbClr val="000000"/>
                </a:solidFill>
                <a:effectLst/>
                <a:latin typeface="Calibri" panose="020F0502020204030204" charset="0"/>
                <a:ea typeface="微软雅黑" panose="020B0503020204020204" charset="-122"/>
                <a:cs typeface="Times New Roman" panose="02020603050405020304" pitchFamily="18" charset="0"/>
              </a:rPr>
              <a:t>薪酬待遇</a:t>
            </a:r>
            <a:r>
              <a:rPr lang="zh-CN" altLang="zh-CN" sz="2000" b="1" kern="100" dirty="0">
                <a:effectLst/>
                <a:latin typeface="Calibri" panose="020F0502020204030204" charset="0"/>
                <a:ea typeface="微软雅黑" panose="020B0503020204020204" charset="-122"/>
                <a:cs typeface="?????"/>
              </a:rPr>
              <a:t>】</a:t>
            </a:r>
            <a:endParaRPr lang="zh-CN" altLang="zh-CN" sz="2000" kern="100" dirty="0">
              <a:effectLst/>
              <a:latin typeface="Calibri" panose="020F0502020204030204" charset="0"/>
              <a:ea typeface="宋体" panose="02010600030101010101" pitchFamily="2" charset="-122"/>
              <a:cs typeface="Times New Roman" panose="02020603050405020304" pitchFamily="18" charset="0"/>
            </a:endParaRPr>
          </a:p>
          <a:p>
            <a:pPr indent="266700">
              <a:lnSpc>
                <a:spcPts val="2400"/>
              </a:lnSpc>
            </a:pPr>
            <a:r>
              <a:rPr lang="zh-CN" sz="2400" kern="100" dirty="0">
                <a:effectLst/>
                <a:latin typeface="Calibri" panose="020F0502020204030204" charset="0"/>
                <a:ea typeface="宋体" panose="02010600030101010101" pitchFamily="2" charset="-122"/>
                <a:cs typeface="Times New Roman" panose="02020603050405020304" pitchFamily="18" charset="0"/>
              </a:rPr>
              <a:t>1.</a:t>
            </a:r>
            <a:r>
              <a:rPr lang="zh-CN" sz="1600" kern="100" dirty="0">
                <a:effectLst/>
                <a:latin typeface="+mn-ea"/>
                <a:cs typeface="Times New Roman" panose="02020603050405020304" pitchFamily="18" charset="0"/>
              </a:rPr>
              <a:t>银行渠道专员转正薪资：</a:t>
            </a:r>
            <a:endParaRPr lang="zh-CN" sz="1600" kern="100" dirty="0">
              <a:effectLst/>
              <a:latin typeface="+mn-ea"/>
              <a:cs typeface="Times New Roman" panose="02020603050405020304" pitchFamily="18" charset="0"/>
            </a:endParaRPr>
          </a:p>
          <a:p>
            <a:pPr indent="266700">
              <a:lnSpc>
                <a:spcPts val="2400"/>
              </a:lnSpc>
            </a:pPr>
            <a:r>
              <a:rPr lang="zh-CN" sz="1600" kern="100" dirty="0">
                <a:effectLst/>
                <a:latin typeface="+mn-ea"/>
                <a:cs typeface="Times New Roman" panose="02020603050405020304" pitchFamily="18" charset="0"/>
              </a:rPr>
              <a:t>一类城市：无责任底薪5000元+赚钱计划收入+提成+过程激励+六险一金；</a:t>
            </a:r>
            <a:endParaRPr lang="zh-CN" sz="1600" kern="100" dirty="0">
              <a:effectLst/>
              <a:latin typeface="+mn-ea"/>
              <a:cs typeface="Times New Roman" panose="02020603050405020304" pitchFamily="18" charset="0"/>
            </a:endParaRPr>
          </a:p>
          <a:p>
            <a:pPr indent="266700">
              <a:lnSpc>
                <a:spcPts val="2400"/>
              </a:lnSpc>
            </a:pPr>
            <a:r>
              <a:rPr lang="zh-CN" sz="1600" kern="100" dirty="0">
                <a:effectLst/>
                <a:latin typeface="+mn-ea"/>
                <a:cs typeface="Times New Roman" panose="02020603050405020304" pitchFamily="18" charset="0"/>
              </a:rPr>
              <a:t>二类城市：无责任底薪4500元+赚钱计划收入+提成+过程激励+六险一金；</a:t>
            </a:r>
            <a:endParaRPr lang="zh-CN" sz="1600" kern="100" dirty="0">
              <a:effectLst/>
              <a:latin typeface="+mn-ea"/>
              <a:cs typeface="Times New Roman" panose="02020603050405020304" pitchFamily="18" charset="0"/>
            </a:endParaRPr>
          </a:p>
          <a:p>
            <a:pPr indent="266700">
              <a:lnSpc>
                <a:spcPts val="2400"/>
              </a:lnSpc>
            </a:pPr>
            <a:r>
              <a:rPr lang="zh-CN" sz="1600" kern="100" dirty="0">
                <a:effectLst/>
                <a:latin typeface="+mn-ea"/>
                <a:cs typeface="Times New Roman" panose="02020603050405020304" pitchFamily="18" charset="0"/>
              </a:rPr>
              <a:t>试用期为2个月，试用期薪资为转正薪资的80%</a:t>
            </a:r>
            <a:endParaRPr lang="zh-CN" sz="1600" kern="100" dirty="0">
              <a:effectLst/>
              <a:latin typeface="+mn-ea"/>
              <a:cs typeface="Times New Roman" panose="02020603050405020304" pitchFamily="18" charset="0"/>
            </a:endParaRPr>
          </a:p>
          <a:p>
            <a:pPr indent="266700">
              <a:lnSpc>
                <a:spcPts val="2400"/>
              </a:lnSpc>
            </a:pPr>
            <a:r>
              <a:rPr lang="zh-CN" sz="1600" kern="100" dirty="0">
                <a:effectLst/>
                <a:latin typeface="+mn-ea"/>
                <a:cs typeface="Times New Roman" panose="02020603050405020304" pitchFamily="18" charset="0"/>
              </a:rPr>
              <a:t>2.管培生转正薪资同上</a:t>
            </a:r>
            <a:endParaRPr lang="zh-CN" sz="1600" kern="100" dirty="0">
              <a:effectLst/>
              <a:latin typeface="+mn-ea"/>
              <a:cs typeface="Times New Roman" panose="02020603050405020304" pitchFamily="18" charset="0"/>
            </a:endParaRPr>
          </a:p>
          <a:p>
            <a:pPr indent="266700">
              <a:lnSpc>
                <a:spcPts val="2400"/>
              </a:lnSpc>
            </a:pPr>
            <a:r>
              <a:rPr lang="zh-CN" sz="1600" kern="100" dirty="0">
                <a:effectLst/>
                <a:latin typeface="+mn-ea"/>
                <a:cs typeface="Times New Roman" panose="02020603050405020304" pitchFamily="18" charset="0"/>
              </a:rPr>
              <a:t>3.资产管理员岗位转正薪资：</a:t>
            </a:r>
            <a:endParaRPr lang="zh-CN" sz="1600" kern="100" dirty="0">
              <a:effectLst/>
              <a:latin typeface="+mn-ea"/>
              <a:cs typeface="Times New Roman" panose="02020603050405020304" pitchFamily="18" charset="0"/>
            </a:endParaRPr>
          </a:p>
          <a:p>
            <a:pPr indent="266700">
              <a:lnSpc>
                <a:spcPts val="2400"/>
              </a:lnSpc>
            </a:pPr>
            <a:r>
              <a:rPr lang="zh-CN" sz="1600" kern="100" dirty="0">
                <a:effectLst/>
                <a:latin typeface="+mn-ea"/>
                <a:cs typeface="Times New Roman" panose="02020603050405020304" pitchFamily="18" charset="0"/>
              </a:rPr>
              <a:t>一类城市：无责任底薪5000元+绩效奖金； </a:t>
            </a:r>
            <a:endParaRPr lang="zh-CN" sz="1600" kern="100" dirty="0">
              <a:effectLst/>
              <a:latin typeface="+mn-ea"/>
              <a:cs typeface="Times New Roman" panose="02020603050405020304" pitchFamily="18" charset="0"/>
            </a:endParaRPr>
          </a:p>
          <a:p>
            <a:pPr indent="266700">
              <a:lnSpc>
                <a:spcPts val="2400"/>
              </a:lnSpc>
            </a:pPr>
            <a:r>
              <a:rPr lang="zh-CN" sz="1600" kern="100" dirty="0">
                <a:effectLst/>
                <a:latin typeface="+mn-ea"/>
                <a:cs typeface="Times New Roman" panose="02020603050405020304" pitchFamily="18" charset="0"/>
              </a:rPr>
              <a:t>二类城市：无责任底薪4500元+绩效奖金；</a:t>
            </a:r>
            <a:endParaRPr lang="zh-CN" sz="1600" kern="100" dirty="0">
              <a:effectLst/>
              <a:latin typeface="+mn-ea"/>
              <a:cs typeface="Times New Roman" panose="02020603050405020304" pitchFamily="18" charset="0"/>
            </a:endParaRPr>
          </a:p>
          <a:p>
            <a:pPr indent="266700">
              <a:lnSpc>
                <a:spcPts val="2400"/>
              </a:lnSpc>
            </a:pPr>
            <a:r>
              <a:rPr lang="zh-CN" sz="1600" kern="100" dirty="0">
                <a:effectLst/>
                <a:latin typeface="+mn-ea"/>
                <a:cs typeface="Times New Roman" panose="02020603050405020304" pitchFamily="18" charset="0"/>
              </a:rPr>
              <a:t>试用期为2个月，试用期薪酬是转正后薪酬的80%</a:t>
            </a:r>
            <a:endParaRPr lang="zh-CN" sz="1600" kern="100" dirty="0">
              <a:effectLst/>
              <a:latin typeface="+mn-ea"/>
              <a:cs typeface="Times New Roman" panose="02020603050405020304" pitchFamily="18" charset="0"/>
            </a:endParaRPr>
          </a:p>
          <a:p>
            <a:pPr indent="266700">
              <a:lnSpc>
                <a:spcPts val="2400"/>
              </a:lnSpc>
            </a:pPr>
            <a:r>
              <a:rPr lang="zh-CN" sz="1600" kern="100" dirty="0">
                <a:effectLst/>
                <a:latin typeface="+mn-ea"/>
                <a:cs typeface="Times New Roman" panose="02020603050405020304" pitchFamily="18" charset="0"/>
              </a:rPr>
              <a:t>4.其他职能岗位转正薪资：3500-5000元</a:t>
            </a:r>
            <a:endParaRPr lang="zh-CN" sz="1600" kern="100" dirty="0">
              <a:effectLst/>
              <a:latin typeface="+mn-ea"/>
              <a:cs typeface="Times New Roman" panose="02020603050405020304" pitchFamily="18" charset="0"/>
            </a:endParaRPr>
          </a:p>
          <a:p>
            <a:pPr indent="266700">
              <a:lnSpc>
                <a:spcPts val="2400"/>
              </a:lnSpc>
            </a:pPr>
            <a:r>
              <a:rPr lang="zh-CN" sz="1600" kern="100" dirty="0">
                <a:effectLst/>
                <a:latin typeface="+mn-ea"/>
                <a:cs typeface="Times New Roman" panose="02020603050405020304" pitchFamily="18" charset="0"/>
              </a:rPr>
              <a:t>试用期2个月，试用期薪资为转正薪资的80%</a:t>
            </a:r>
            <a:endParaRPr lang="zh-CN" sz="1600" kern="100" dirty="0">
              <a:effectLst/>
              <a:latin typeface="+mn-ea"/>
              <a:cs typeface="Times New Roman" panose="02020603050405020304" pitchFamily="18" charset="0"/>
            </a:endParaRPr>
          </a:p>
          <a:p>
            <a:pPr>
              <a:lnSpc>
                <a:spcPts val="2400"/>
              </a:lnSpc>
            </a:pPr>
            <a:r>
              <a:rPr lang="zh-CN" sz="1600" kern="100" dirty="0">
                <a:effectLst/>
                <a:latin typeface="+mn-ea"/>
                <a:cs typeface="Times New Roman" panose="02020603050405020304" pitchFamily="18" charset="0"/>
              </a:rPr>
              <a:t>备注：一类城市为：北京、天津、广州、深圳、上海、江苏、浙江，剩余均为二类城市。</a:t>
            </a:r>
            <a:endParaRPr lang="zh-CN" sz="1600" kern="100" dirty="0">
              <a:effectLst/>
              <a:latin typeface="+mn-ea"/>
              <a:cs typeface="Times New Roman" panose="02020603050405020304" pitchFamily="18" charset="0"/>
            </a:endParaRPr>
          </a:p>
          <a:p>
            <a:pPr>
              <a:lnSpc>
                <a:spcPts val="2400"/>
              </a:lnSpc>
            </a:pPr>
            <a:r>
              <a:rPr lang="en-US" altLang="zh-CN" sz="2400" b="1" kern="100" dirty="0">
                <a:solidFill>
                  <a:srgbClr val="000000"/>
                </a:solidFill>
                <a:effectLst/>
                <a:latin typeface="微软雅黑" panose="020B0503020204020204" charset="-122"/>
                <a:ea typeface="宋体" panose="02010600030101010101" pitchFamily="2" charset="-122"/>
                <a:cs typeface="Times New Roman" panose="02020603050405020304" pitchFamily="18" charset="0"/>
              </a:rPr>
              <a:t> </a:t>
            </a:r>
            <a:endParaRPr lang="zh-CN" altLang="zh-CN" sz="2400" kern="100" dirty="0">
              <a:effectLst/>
              <a:latin typeface="Calibri" panose="020F0502020204030204" charset="0"/>
              <a:ea typeface="宋体" panose="02010600030101010101" pitchFamily="2" charset="-122"/>
              <a:cs typeface="Times New Roman" panose="02020603050405020304" pitchFamily="18" charset="0"/>
            </a:endParaRPr>
          </a:p>
          <a:p>
            <a:pPr indent="266700">
              <a:lnSpc>
                <a:spcPts val="2400"/>
              </a:lnSpc>
            </a:pPr>
            <a:endParaRPr lang="en-US" altLang="zh-CN" sz="2400" kern="100" dirty="0">
              <a:solidFill>
                <a:srgbClr val="000000"/>
              </a:solidFill>
              <a:effectLst/>
              <a:latin typeface="Times New Roman" panose="02020603050405020304" pitchFamily="18" charset="0"/>
              <a:ea typeface="微软雅黑" panose="020B0503020204020204" charset="-122"/>
            </a:endParaRPr>
          </a:p>
          <a:p>
            <a:pPr indent="266700">
              <a:lnSpc>
                <a:spcPts val="2400"/>
              </a:lnSpc>
            </a:pPr>
            <a:endParaRPr lang="zh-CN" altLang="zh-CN" sz="1050" kern="100" dirty="0">
              <a:effectLst/>
              <a:latin typeface="Times New Roman" panose="02020603050405020304" pitchFamily="18"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3290" y="45086"/>
            <a:ext cx="10515600" cy="753460"/>
          </a:xfrm>
        </p:spPr>
        <p:txBody>
          <a:bodyPr>
            <a:normAutofit fontScale="90000"/>
          </a:bodyPr>
          <a:lstStyle/>
          <a:p>
            <a:pPr algn="ctr"/>
            <a:r>
              <a:rPr lang="zh-CN" altLang="zh-CN" b="1" dirty="0"/>
              <a:t>山西新世宇商贸有限公司</a:t>
            </a:r>
            <a:br>
              <a:rPr lang="zh-CN" altLang="zh-CN" dirty="0"/>
            </a:br>
            <a:endParaRPr lang="zh-CN" altLang="en-US" dirty="0"/>
          </a:p>
        </p:txBody>
      </p:sp>
      <p:sp>
        <p:nvSpPr>
          <p:cNvPr id="3" name="内容占位符 2"/>
          <p:cNvSpPr>
            <a:spLocks noGrp="1"/>
          </p:cNvSpPr>
          <p:nvPr>
            <p:ph idx="1"/>
          </p:nvPr>
        </p:nvSpPr>
        <p:spPr>
          <a:xfrm>
            <a:off x="838200" y="985420"/>
            <a:ext cx="10515600" cy="5734975"/>
          </a:xfrm>
        </p:spPr>
        <p:txBody>
          <a:bodyPr>
            <a:normAutofit fontScale="60000" lnSpcReduction="20000"/>
          </a:bodyPr>
          <a:lstStyle/>
          <a:p>
            <a:pPr indent="304800" algn="just">
              <a:lnSpc>
                <a:spcPts val="2600"/>
              </a:lnSpc>
              <a:spcAft>
                <a:spcPts val="0"/>
              </a:spcAft>
            </a:pPr>
            <a:r>
              <a:rPr lang="zh-CN" sz="2400" kern="100" dirty="0">
                <a:solidFill>
                  <a:schemeClr val="tx1"/>
                </a:solidFill>
                <a:effectLst/>
                <a:latin typeface="+mn-ea"/>
                <a:cs typeface="Times New Roman" panose="02020603050405020304" pitchFamily="18" charset="0"/>
              </a:rPr>
              <a:t>公司简介：山西新世宇商贸有限公司是一家工贸一体型企业，成立于2008年，主要生产和出口各种灰铁、球铁、铸钢、有色金属等普通配件和各种精密机加工零配件。始终坚持质量为本，顾客至上，已发展成为一个拥有先进的铸造，机加工工艺，装备完善的质量控制手段和质量保证能力的一流的综合铸造机加工企业。产品远销法国、德国、美国、澳大利亚、加拿大等几十个国家和地区。工厂占地7000多平方米，其中建筑面积5000多平方米，有标准化铸造、机加工、装配车 间及库房、办公场所，员工250多人，拥有各类中高级专业技术职称的人员20多人，具有研发、设计多种产品的能力，年产各种零配件5000多吨。工厂通过了ISO9001:2000国际质量体系认证。 我们坚持以“市场经济为导向，科学技术为动力，狠抓质量求发展，顾客满意为目的”的企业宗旨，不断增强国内，国际市场的竞争力。让我们携起手来共获双赢！</a:t>
            </a:r>
            <a:endParaRPr lang="zh-CN" sz="2400" kern="100" dirty="0">
              <a:solidFill>
                <a:schemeClr val="tx1"/>
              </a:solidFill>
              <a:effectLst/>
              <a:latin typeface="+mn-ea"/>
              <a:cs typeface="Times New Roman" panose="02020603050405020304" pitchFamily="18" charset="0"/>
            </a:endParaRPr>
          </a:p>
          <a:p>
            <a:pPr>
              <a:spcAft>
                <a:spcPts val="1000"/>
              </a:spcAft>
            </a:pPr>
            <a:r>
              <a:rPr lang="zh-CN" altLang="zh-CN" sz="2400" b="1" dirty="0">
                <a:solidFill>
                  <a:srgbClr val="FF0000"/>
                </a:solidFill>
                <a:latin typeface="+mn-ea"/>
                <a:cs typeface="宋体" panose="02010600030101010101" pitchFamily="2" charset="-122"/>
              </a:rPr>
              <a:t>机械工程师</a:t>
            </a:r>
            <a:r>
              <a:rPr lang="en-US" altLang="zh-CN" sz="2400" b="1" dirty="0">
                <a:solidFill>
                  <a:srgbClr val="FF0000"/>
                </a:solidFill>
                <a:latin typeface="+mn-ea"/>
                <a:cs typeface="宋体" panose="02010600030101010101" pitchFamily="2" charset="-122"/>
              </a:rPr>
              <a:t> 10</a:t>
            </a:r>
            <a:r>
              <a:rPr lang="zh-CN" altLang="zh-CN" sz="2400" b="1" dirty="0">
                <a:solidFill>
                  <a:srgbClr val="FF0000"/>
                </a:solidFill>
                <a:latin typeface="+mn-ea"/>
                <a:cs typeface="宋体" panose="02010600030101010101" pitchFamily="2" charset="-122"/>
              </a:rPr>
              <a:t>人</a:t>
            </a:r>
            <a:endParaRPr lang="zh-CN" altLang="zh-CN" sz="2400" dirty="0">
              <a:effectLst/>
              <a:latin typeface="+mn-ea"/>
              <a:cs typeface="Times New Roman" panose="02020603050405020304" pitchFamily="18" charset="0"/>
            </a:endParaRPr>
          </a:p>
          <a:p>
            <a:pPr>
              <a:spcAft>
                <a:spcPts val="1000"/>
              </a:spcAft>
            </a:pPr>
            <a:r>
              <a:rPr lang="zh-CN" altLang="zh-CN" sz="2400" b="1" dirty="0">
                <a:effectLst/>
                <a:latin typeface="+mn-ea"/>
                <a:cs typeface="宋体" panose="02010600030101010101" pitchFamily="2" charset="-122"/>
              </a:rPr>
              <a:t>岗位职责：</a:t>
            </a:r>
            <a:endParaRPr lang="zh-CN" altLang="zh-CN" sz="2400" dirty="0">
              <a:effectLst/>
              <a:latin typeface="+mn-ea"/>
              <a:cs typeface="Times New Roman" panose="02020603050405020304" pitchFamily="18" charset="0"/>
            </a:endParaRPr>
          </a:p>
          <a:p>
            <a:pPr>
              <a:lnSpc>
                <a:spcPct val="150000"/>
              </a:lnSpc>
              <a:spcAft>
                <a:spcPts val="1000"/>
              </a:spcAft>
            </a:pPr>
            <a:r>
              <a:rPr lang="zh-CN" sz="2400" kern="100" dirty="0">
                <a:solidFill>
                  <a:schemeClr val="tx1"/>
                </a:solidFill>
                <a:effectLst/>
                <a:latin typeface="+mn-ea"/>
                <a:cs typeface="Times New Roman" panose="02020603050405020304" pitchFamily="18" charset="0"/>
              </a:rPr>
              <a:t>1.审核图纸、将客户的三维图纸准确的导出平面图纸、设计和绘制简单的图纸；</a:t>
            </a:r>
            <a:endParaRPr lang="zh-CN" sz="2400" kern="100" dirty="0">
              <a:solidFill>
                <a:schemeClr val="tx1"/>
              </a:solidFill>
              <a:effectLst/>
              <a:latin typeface="+mn-ea"/>
              <a:cs typeface="Times New Roman" panose="02020603050405020304" pitchFamily="18" charset="0"/>
            </a:endParaRPr>
          </a:p>
          <a:p>
            <a:pPr>
              <a:lnSpc>
                <a:spcPct val="150000"/>
              </a:lnSpc>
              <a:spcAft>
                <a:spcPts val="1000"/>
              </a:spcAft>
            </a:pPr>
            <a:r>
              <a:rPr lang="zh-CN" sz="2400" kern="100" dirty="0">
                <a:solidFill>
                  <a:schemeClr val="tx1"/>
                </a:solidFill>
                <a:effectLst/>
                <a:latin typeface="+mn-ea"/>
                <a:cs typeface="Times New Roman" panose="02020603050405020304" pitchFamily="18" charset="0"/>
              </a:rPr>
              <a:t>2.严格对照图纸尺寸和符号，对铸造模具，样品、批量产品等进行检验测量并出具质检报告；</a:t>
            </a:r>
            <a:endParaRPr lang="zh-CN" sz="2400" kern="100" dirty="0">
              <a:solidFill>
                <a:schemeClr val="tx1"/>
              </a:solidFill>
              <a:effectLst/>
              <a:latin typeface="+mn-ea"/>
              <a:cs typeface="Times New Roman" panose="02020603050405020304" pitchFamily="18" charset="0"/>
            </a:endParaRPr>
          </a:p>
          <a:p>
            <a:pPr>
              <a:lnSpc>
                <a:spcPct val="150000"/>
              </a:lnSpc>
              <a:spcAft>
                <a:spcPts val="1000"/>
              </a:spcAft>
            </a:pPr>
            <a:r>
              <a:rPr lang="zh-CN" sz="2400" kern="100" dirty="0">
                <a:solidFill>
                  <a:schemeClr val="tx1"/>
                </a:solidFill>
                <a:effectLst/>
                <a:latin typeface="+mn-ea"/>
                <a:cs typeface="Times New Roman" panose="02020603050405020304" pitchFamily="18" charset="0"/>
              </a:rPr>
              <a:t>3.跟踪生产进度，及时与业务员进行沟通；</a:t>
            </a:r>
            <a:endParaRPr lang="zh-CN" sz="2400" kern="100" dirty="0">
              <a:solidFill>
                <a:schemeClr val="tx1"/>
              </a:solidFill>
              <a:effectLst/>
              <a:latin typeface="+mn-ea"/>
              <a:cs typeface="Times New Roman" panose="02020603050405020304" pitchFamily="18" charset="0"/>
            </a:endParaRPr>
          </a:p>
          <a:p>
            <a:pPr>
              <a:lnSpc>
                <a:spcPct val="150000"/>
              </a:lnSpc>
              <a:spcAft>
                <a:spcPts val="1000"/>
              </a:spcAft>
            </a:pPr>
            <a:r>
              <a:rPr lang="zh-CN" sz="2400" kern="100" dirty="0">
                <a:solidFill>
                  <a:schemeClr val="tx1"/>
                </a:solidFill>
                <a:effectLst/>
                <a:latin typeface="+mn-ea"/>
                <a:cs typeface="Times New Roman" panose="02020603050405020304" pitchFamily="18" charset="0"/>
              </a:rPr>
              <a:t>4.保持与生产厂家的良好沟通，确保货物合格、按时出口。</a:t>
            </a:r>
            <a:endParaRPr lang="zh-CN" sz="2400" kern="100" dirty="0">
              <a:solidFill>
                <a:schemeClr val="tx1"/>
              </a:solidFill>
              <a:effectLst/>
              <a:latin typeface="+mn-ea"/>
              <a:cs typeface="Times New Roman" panose="02020603050405020304" pitchFamily="18" charset="0"/>
            </a:endParaRPr>
          </a:p>
          <a:p>
            <a:pPr marL="0" indent="0">
              <a:buNone/>
            </a:pPr>
            <a:endParaRPr lang="zh-CN" sz="1800" kern="100" dirty="0">
              <a:solidFill>
                <a:schemeClr val="tx1"/>
              </a:solidFill>
              <a:effectLst/>
              <a:latin typeface="Calibri" panose="020F0502020204030204" charset="0"/>
              <a:ea typeface="宋体" panose="0201060003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6443" y="258273"/>
            <a:ext cx="10280613" cy="5570756"/>
          </a:xfrm>
          <a:prstGeom prst="rect">
            <a:avLst/>
          </a:prstGeom>
        </p:spPr>
        <p:txBody>
          <a:bodyPr wrap="square">
            <a:spAutoFit/>
          </a:bodyPr>
          <a:lstStyle/>
          <a:p>
            <a:pPr indent="0" fontAlgn="auto">
              <a:lnSpc>
                <a:spcPct val="100000"/>
              </a:lnSpc>
              <a:spcAft>
                <a:spcPts val="1000"/>
              </a:spcAft>
            </a:pPr>
            <a:r>
              <a:rPr lang="zh-CN" altLang="zh-CN" sz="1600" b="1" dirty="0">
                <a:effectLst/>
                <a:latin typeface="微软雅黑" panose="020B0503020204020204" charset="-122"/>
                <a:ea typeface="微软雅黑" panose="020B0503020204020204" charset="-122"/>
                <a:cs typeface="宋体" panose="02010600030101010101" pitchFamily="2" charset="-122"/>
              </a:rPr>
              <a:t>任职资格：</a:t>
            </a:r>
            <a:endParaRPr lang="zh-CN" altLang="zh-CN" sz="1600" dirty="0">
              <a:effectLst/>
              <a:latin typeface="微软雅黑" panose="020B0503020204020204" charset="-122"/>
              <a:ea typeface="微软雅黑" panose="020B0503020204020204" charset="-122"/>
              <a:cs typeface="Times New Roman" panose="02020603050405020304" pitchFamily="18" charset="0"/>
            </a:endParaRPr>
          </a:p>
          <a:p>
            <a:pPr indent="0" fontAlgn="auto">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600" dirty="0">
                <a:effectLst/>
                <a:latin typeface="+mn-ea"/>
                <a:cs typeface="宋体" panose="02010600030101010101" pitchFamily="2" charset="-122"/>
              </a:rPr>
              <a:t>1.</a:t>
            </a:r>
            <a:r>
              <a:rPr lang="zh-CN" altLang="zh-CN" sz="1600" dirty="0">
                <a:effectLst/>
                <a:latin typeface="+mn-ea"/>
                <a:cs typeface="宋体" panose="02010600030101010101" pitchFamily="2" charset="-122"/>
              </a:rPr>
              <a:t>学历专业要求：专科以上学历；机械设计制造及自动化和材料成型及控制工程</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zh-CN" altLang="zh-CN" sz="1600" dirty="0">
                <a:effectLst/>
                <a:latin typeface="+mn-ea"/>
                <a:cs typeface="宋体" panose="02010600030101010101" pitchFamily="2" charset="-122"/>
              </a:rPr>
              <a:t>专业；性别：男</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en-US" altLang="zh-CN" sz="1600" dirty="0">
                <a:effectLst/>
                <a:latin typeface="+mn-ea"/>
                <a:cs typeface="宋体" panose="02010600030101010101" pitchFamily="2" charset="-122"/>
              </a:rPr>
              <a:t>2. </a:t>
            </a:r>
            <a:r>
              <a:rPr lang="zh-CN" altLang="zh-CN" sz="1600" dirty="0">
                <a:effectLst/>
                <a:latin typeface="+mn-ea"/>
                <a:cs typeface="宋体" panose="02010600030101010101" pitchFamily="2" charset="-122"/>
              </a:rPr>
              <a:t>对铸件设计及机加工有一定的了解，主要是对于铸件及机加工件的工艺性要有所了解，设计出的产品是确实适合铸造或者方便加工。</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en-US" altLang="zh-CN" sz="1600" dirty="0">
                <a:effectLst/>
                <a:latin typeface="+mn-ea"/>
                <a:cs typeface="宋体" panose="02010600030101010101" pitchFamily="2" charset="-122"/>
              </a:rPr>
              <a:t>3. </a:t>
            </a:r>
            <a:r>
              <a:rPr lang="zh-CN" altLang="zh-CN" sz="1600" dirty="0">
                <a:effectLst/>
                <a:latin typeface="+mn-ea"/>
                <a:cs typeface="宋体" panose="02010600030101010101" pitchFamily="2" charset="-122"/>
              </a:rPr>
              <a:t>理解公差及互换性方面的知识，对于一般的公差配合，会根据国标进行标注，对于关键的公差配合，可以理解并自己确定配合。</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en-US" altLang="zh-CN" sz="1600" dirty="0">
                <a:effectLst/>
                <a:latin typeface="+mn-ea"/>
                <a:cs typeface="宋体" panose="02010600030101010101" pitchFamily="2" charset="-122"/>
              </a:rPr>
              <a:t>4. </a:t>
            </a:r>
            <a:r>
              <a:rPr lang="zh-CN" altLang="zh-CN" sz="1600" dirty="0">
                <a:effectLst/>
                <a:latin typeface="+mn-ea"/>
                <a:cs typeface="宋体" panose="02010600030101010101" pitchFamily="2" charset="-122"/>
              </a:rPr>
              <a:t>精通机械原理、机械制图、公差测量与互换性、金属成型与材料热处理等课程。</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en-US" altLang="zh-CN" sz="1600" dirty="0">
                <a:effectLst/>
                <a:latin typeface="+mn-ea"/>
                <a:cs typeface="宋体" panose="02010600030101010101" pitchFamily="2" charset="-122"/>
              </a:rPr>
              <a:t>5. </a:t>
            </a:r>
            <a:r>
              <a:rPr lang="zh-CN" altLang="zh-CN" sz="1600" dirty="0">
                <a:effectLst/>
                <a:latin typeface="+mn-ea"/>
                <a:cs typeface="宋体" panose="02010600030101010101" pitchFamily="2" charset="-122"/>
              </a:rPr>
              <a:t>熟练掌握</a:t>
            </a:r>
            <a:r>
              <a:rPr lang="en-US" altLang="zh-CN" sz="1600" dirty="0">
                <a:effectLst/>
                <a:latin typeface="+mn-ea"/>
                <a:cs typeface="宋体" panose="02010600030101010101" pitchFamily="2" charset="-122"/>
              </a:rPr>
              <a:t>AutoCAD</a:t>
            </a:r>
            <a:r>
              <a:rPr lang="zh-CN" altLang="zh-CN" sz="1600" dirty="0">
                <a:effectLst/>
                <a:latin typeface="+mn-ea"/>
                <a:cs typeface="宋体" panose="02010600030101010101" pitchFamily="2" charset="-122"/>
              </a:rPr>
              <a:t>，</a:t>
            </a:r>
            <a:r>
              <a:rPr lang="en-US" altLang="zh-CN" sz="1600" dirty="0" err="1">
                <a:effectLst/>
                <a:latin typeface="+mn-ea"/>
                <a:cs typeface="宋体" panose="02010600030101010101" pitchFamily="2" charset="-122"/>
              </a:rPr>
              <a:t>Solidworks</a:t>
            </a:r>
            <a:r>
              <a:rPr lang="zh-CN" altLang="zh-CN" sz="1600" dirty="0">
                <a:effectLst/>
                <a:latin typeface="+mn-ea"/>
                <a:cs typeface="宋体" panose="02010600030101010101" pitchFamily="2" charset="-122"/>
              </a:rPr>
              <a:t>及</a:t>
            </a:r>
            <a:r>
              <a:rPr lang="en-US" altLang="zh-CN" sz="1600" dirty="0">
                <a:effectLst/>
                <a:latin typeface="+mn-ea"/>
                <a:cs typeface="宋体" panose="02010600030101010101" pitchFamily="2" charset="-122"/>
              </a:rPr>
              <a:t>Pro/E</a:t>
            </a:r>
            <a:r>
              <a:rPr lang="zh-CN" altLang="zh-CN" sz="1600" dirty="0">
                <a:effectLst/>
                <a:latin typeface="+mn-ea"/>
                <a:cs typeface="宋体" panose="02010600030101010101" pitchFamily="2" charset="-122"/>
              </a:rPr>
              <a:t>等绘图软件；</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en-US" altLang="zh-CN" sz="1600" dirty="0">
                <a:effectLst/>
                <a:latin typeface="+mn-ea"/>
                <a:cs typeface="宋体" panose="02010600030101010101" pitchFamily="2" charset="-122"/>
              </a:rPr>
              <a:t>6. </a:t>
            </a:r>
            <a:r>
              <a:rPr lang="zh-CN" altLang="zh-CN" sz="1600" dirty="0">
                <a:effectLst/>
                <a:latin typeface="+mn-ea"/>
                <a:cs typeface="宋体" panose="02010600030101010101" pitchFamily="2" charset="-122"/>
              </a:rPr>
              <a:t>具有良好的个人工作能力、沟通、协调能力和团队合作精神；</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zh-CN" altLang="zh-CN" sz="1600" b="1" dirty="0">
                <a:effectLst/>
                <a:latin typeface="微软雅黑" panose="020B0503020204020204" charset="-122"/>
                <a:ea typeface="微软雅黑" panose="020B0503020204020204" charset="-122"/>
                <a:cs typeface="宋体" panose="02010600030101010101" pitchFamily="2" charset="-122"/>
              </a:rPr>
              <a:t>福利待遇：</a:t>
            </a:r>
            <a:endParaRPr lang="zh-CN" altLang="zh-CN" sz="1600" dirty="0">
              <a:effectLst/>
              <a:latin typeface="微软雅黑" panose="020B0503020204020204" charset="-122"/>
              <a:ea typeface="微软雅黑" panose="020B0503020204020204" charset="-122"/>
              <a:cs typeface="Times New Roman" panose="02020603050405020304" pitchFamily="18" charset="0"/>
            </a:endParaRPr>
          </a:p>
          <a:p>
            <a:pPr indent="0" fontAlgn="auto">
              <a:lnSpc>
                <a:spcPct val="100000"/>
              </a:lnSpc>
              <a:spcAft>
                <a:spcPts val="1000"/>
              </a:spcAft>
            </a:pPr>
            <a:r>
              <a:rPr lang="en-US" altLang="zh-CN" sz="1600" dirty="0">
                <a:effectLst/>
                <a:latin typeface="微软雅黑" panose="020B0503020204020204" charset="-122"/>
                <a:ea typeface="微软雅黑" panose="020B0503020204020204" charset="-122"/>
                <a:cs typeface="宋体" panose="02010600030101010101" pitchFamily="2" charset="-122"/>
              </a:rPr>
              <a:t>1.</a:t>
            </a:r>
            <a:r>
              <a:rPr lang="zh-CN" altLang="zh-CN" sz="1600" dirty="0">
                <a:effectLst/>
                <a:latin typeface="+mn-ea"/>
                <a:cs typeface="宋体" panose="02010600030101010101" pitchFamily="2" charset="-122"/>
              </a:rPr>
              <a:t>基础工资</a:t>
            </a:r>
            <a:r>
              <a:rPr lang="en-US" altLang="zh-CN" sz="1600" dirty="0">
                <a:effectLst/>
                <a:latin typeface="+mn-ea"/>
                <a:cs typeface="宋体" panose="02010600030101010101" pitchFamily="2" charset="-122"/>
              </a:rPr>
              <a:t>+</a:t>
            </a:r>
            <a:r>
              <a:rPr lang="zh-CN" altLang="zh-CN" sz="1600" dirty="0">
                <a:effectLst/>
                <a:latin typeface="+mn-ea"/>
                <a:cs typeface="宋体" panose="02010600030101010101" pitchFamily="2" charset="-122"/>
              </a:rPr>
              <a:t>业绩提成</a:t>
            </a:r>
            <a:r>
              <a:rPr lang="en-US" altLang="zh-CN" sz="1600" dirty="0">
                <a:effectLst/>
                <a:latin typeface="+mn-ea"/>
                <a:cs typeface="宋体" panose="02010600030101010101" pitchFamily="2" charset="-122"/>
              </a:rPr>
              <a:t>+</a:t>
            </a:r>
            <a:r>
              <a:rPr lang="zh-CN" altLang="zh-CN" sz="1600" dirty="0">
                <a:effectLst/>
                <a:latin typeface="+mn-ea"/>
                <a:cs typeface="宋体" panose="02010600030101010101" pitchFamily="2" charset="-122"/>
              </a:rPr>
              <a:t>工龄工资</a:t>
            </a:r>
            <a:r>
              <a:rPr lang="en-US" altLang="zh-CN" sz="1600" dirty="0">
                <a:effectLst/>
                <a:latin typeface="+mn-ea"/>
                <a:cs typeface="宋体" panose="02010600030101010101" pitchFamily="2" charset="-122"/>
              </a:rPr>
              <a:t>+</a:t>
            </a:r>
            <a:r>
              <a:rPr lang="zh-CN" altLang="zh-CN" sz="1600" dirty="0">
                <a:effectLst/>
                <a:latin typeface="+mn-ea"/>
                <a:cs typeface="宋体" panose="02010600030101010101" pitchFamily="2" charset="-122"/>
              </a:rPr>
              <a:t>年终奖励</a:t>
            </a:r>
            <a:r>
              <a:rPr lang="en-US" altLang="zh-CN" sz="1600" dirty="0">
                <a:effectLst/>
                <a:latin typeface="+mn-ea"/>
                <a:cs typeface="宋体" panose="02010600030101010101" pitchFamily="2" charset="-122"/>
              </a:rPr>
              <a:t>+</a:t>
            </a:r>
            <a:r>
              <a:rPr lang="zh-CN" altLang="zh-CN" sz="1600" dirty="0">
                <a:effectLst/>
                <a:latin typeface="+mn-ea"/>
                <a:cs typeface="宋体" panose="02010600030101010101" pitchFamily="2" charset="-122"/>
              </a:rPr>
              <a:t>五险</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en-US" altLang="zh-CN" sz="1600" dirty="0">
                <a:effectLst/>
                <a:latin typeface="+mn-ea"/>
                <a:cs typeface="宋体" panose="02010600030101010101" pitchFamily="2" charset="-122"/>
              </a:rPr>
              <a:t>2.</a:t>
            </a:r>
            <a:r>
              <a:rPr lang="zh-CN" altLang="zh-CN" sz="1600" dirty="0">
                <a:effectLst/>
                <a:latin typeface="+mn-ea"/>
                <a:cs typeface="宋体" panose="02010600030101010101" pitchFamily="2" charset="-122"/>
              </a:rPr>
              <a:t>工作午餐和生日聚餐</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en-US" altLang="zh-CN" sz="1600" dirty="0">
                <a:effectLst/>
                <a:latin typeface="+mn-ea"/>
                <a:cs typeface="宋体" panose="02010600030101010101" pitchFamily="2" charset="-122"/>
              </a:rPr>
              <a:t>3.8</a:t>
            </a:r>
            <a:r>
              <a:rPr lang="zh-CN" altLang="zh-CN" sz="1600" dirty="0">
                <a:effectLst/>
                <a:latin typeface="+mn-ea"/>
                <a:cs typeface="宋体" panose="02010600030101010101" pitchFamily="2" charset="-122"/>
              </a:rPr>
              <a:t>小时工作时间，每周休一天半、法定节假日休息；</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en-US" altLang="zh-CN" sz="1600" dirty="0">
                <a:effectLst/>
                <a:latin typeface="+mn-ea"/>
                <a:cs typeface="宋体" panose="02010600030101010101" pitchFamily="2" charset="-122"/>
              </a:rPr>
              <a:t>4.</a:t>
            </a:r>
            <a:r>
              <a:rPr lang="zh-CN" altLang="zh-CN" sz="1600" dirty="0">
                <a:effectLst/>
                <a:latin typeface="+mn-ea"/>
                <a:cs typeface="宋体" panose="02010600030101010101" pitchFamily="2" charset="-122"/>
              </a:rPr>
              <a:t>公司聚餐、外出团体活动、员工培训等</a:t>
            </a:r>
            <a:endParaRPr lang="zh-CN" altLang="zh-CN" sz="1600" dirty="0">
              <a:effectLst/>
              <a:latin typeface="+mn-ea"/>
              <a:cs typeface="Times New Roman" panose="02020603050405020304" pitchFamily="18" charset="0"/>
            </a:endParaRPr>
          </a:p>
          <a:p>
            <a:pPr indent="0" fontAlgn="auto">
              <a:lnSpc>
                <a:spcPct val="100000"/>
              </a:lnSpc>
              <a:spcAft>
                <a:spcPts val="1000"/>
              </a:spcAft>
            </a:pPr>
            <a:r>
              <a:rPr lang="en-US" altLang="zh-CN" sz="1600" dirty="0">
                <a:effectLst/>
                <a:latin typeface="+mn-ea"/>
                <a:cs typeface="宋体" panose="02010600030101010101" pitchFamily="2" charset="-122"/>
              </a:rPr>
              <a:t>5.</a:t>
            </a:r>
            <a:r>
              <a:rPr lang="zh-CN" altLang="zh-CN" sz="1600" dirty="0">
                <a:effectLst/>
                <a:latin typeface="+mn-ea"/>
                <a:cs typeface="宋体" panose="02010600030101010101" pitchFamily="2" charset="-122"/>
              </a:rPr>
              <a:t>不定期的公司内部及外部培训机会</a:t>
            </a:r>
            <a:endParaRPr lang="zh-CN" altLang="zh-CN" sz="1600" dirty="0">
              <a:effectLst/>
              <a:latin typeface="+mn-ea"/>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2871" y="-39327"/>
            <a:ext cx="6951215" cy="6832640"/>
          </a:xfrm>
          <a:prstGeom prst="rect">
            <a:avLst/>
          </a:prstGeom>
        </p:spPr>
        <p:txBody>
          <a:bodyPr wrap="square">
            <a:spAutoFit/>
          </a:bodyPr>
          <a:lstStyle/>
          <a:p>
            <a:pPr algn="just">
              <a:lnSpc>
                <a:spcPct val="150000"/>
              </a:lnSpc>
              <a:spcAft>
                <a:spcPts val="0"/>
              </a:spcAft>
            </a:pPr>
            <a:r>
              <a:rPr lang="zh-CN" altLang="zh-CN" sz="1600" b="1" kern="100" dirty="0">
                <a:solidFill>
                  <a:srgbClr val="FF0000"/>
                </a:solidFill>
                <a:effectLst/>
                <a:latin typeface="微软雅黑" panose="020B0503020204020204" charset="-122"/>
                <a:ea typeface="微软雅黑" panose="020B0503020204020204" charset="-122"/>
              </a:rPr>
              <a:t>外贸业务员 </a:t>
            </a:r>
            <a:r>
              <a:rPr lang="en-US" altLang="zh-CN" sz="1600" b="1" kern="100" dirty="0">
                <a:solidFill>
                  <a:srgbClr val="FF0000"/>
                </a:solidFill>
                <a:effectLst/>
                <a:latin typeface="微软雅黑" panose="020B0503020204020204" charset="-122"/>
                <a:ea typeface="微软雅黑" panose="020B0503020204020204" charset="-122"/>
              </a:rPr>
              <a:t>10</a:t>
            </a:r>
            <a:r>
              <a:rPr lang="zh-CN" altLang="zh-CN" sz="1600" b="1" kern="100" dirty="0">
                <a:solidFill>
                  <a:srgbClr val="FF0000"/>
                </a:solidFill>
                <a:effectLst/>
                <a:latin typeface="微软雅黑" panose="020B0503020204020204" charset="-122"/>
                <a:ea typeface="微软雅黑" panose="020B0503020204020204" charset="-122"/>
              </a:rPr>
              <a:t>人</a:t>
            </a:r>
            <a:endParaRPr lang="zh-CN" altLang="zh-CN" sz="1050" kern="100" dirty="0">
              <a:effectLst/>
              <a:latin typeface="微软雅黑" panose="020B0503020204020204" charset="-122"/>
              <a:ea typeface="微软雅黑" panose="020B0503020204020204" charset="-122"/>
            </a:endParaRPr>
          </a:p>
          <a:p>
            <a:pPr algn="just">
              <a:lnSpc>
                <a:spcPct val="150000"/>
              </a:lnSpc>
              <a:spcAft>
                <a:spcPts val="0"/>
              </a:spcAft>
            </a:pPr>
            <a:r>
              <a:rPr lang="zh-CN" altLang="zh-CN" sz="1800" b="1" kern="100" dirty="0">
                <a:solidFill>
                  <a:srgbClr val="000000"/>
                </a:solidFill>
                <a:effectLst/>
                <a:latin typeface="微软雅黑" panose="020B0503020204020204" charset="-122"/>
                <a:ea typeface="微软雅黑" panose="020B0503020204020204" charset="-122"/>
              </a:rPr>
              <a:t>岗位职责：</a:t>
            </a:r>
            <a:endParaRPr lang="zh-CN" altLang="zh-CN" sz="1050" kern="100" dirty="0">
              <a:effectLst/>
              <a:latin typeface="微软雅黑" panose="020B0503020204020204" charset="-122"/>
              <a:ea typeface="微软雅黑" panose="020B0503020204020204" charset="-122"/>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熟练掌握公司产品信息；</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负责阿里巴巴平台的操作与维护；</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负责高效高质量处理询盘、制作报价单、签订合同；</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协助QC安排生产、跟踪进度、监督产品检验、确保能够保质保量的按时交货；</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负责单证的制作、审核、结算、售后服务等工作；</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负责业务资料和客户资料的整理核归档；</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负责订单跟踪与客户的维护；</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通过多种渠道开发客户和新产品 </a:t>
            </a:r>
            <a:endParaRPr lang="zh-CN" altLang="zh-CN" sz="1600" kern="100" dirty="0">
              <a:solidFill>
                <a:srgbClr val="000000"/>
              </a:solidFill>
              <a:effectLst/>
              <a:latin typeface="+mn-ea"/>
            </a:endParaRPr>
          </a:p>
          <a:p>
            <a:pPr algn="just">
              <a:lnSpc>
                <a:spcPct val="150000"/>
              </a:lnSpc>
              <a:spcAft>
                <a:spcPts val="0"/>
              </a:spcAft>
            </a:pPr>
            <a:r>
              <a:rPr lang="zh-CN" altLang="zh-CN" sz="1600" b="1" kern="100" dirty="0">
                <a:solidFill>
                  <a:srgbClr val="000000"/>
                </a:solidFill>
                <a:effectLst/>
                <a:latin typeface="+mn-ea"/>
              </a:rPr>
              <a:t>任职资格：</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大专及以上学历、商务英语和国际贸易相关专业</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英语听说读写流利，具有一定的函电基础；</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性格开朗，积极向上，工作认真负责，有上进心</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良好的沟通能力和表达能力、善于发现分析解决问题并乐于分享；</a:t>
            </a:r>
            <a:endParaRPr lang="zh-CN" sz="1600" kern="100" dirty="0">
              <a:effectLst/>
              <a:latin typeface="+mn-ea"/>
              <a:cs typeface="Times New Roman" panose="02020603050405020304" pitchFamily="18" charset="0"/>
            </a:endParaRPr>
          </a:p>
          <a:p>
            <a:pPr marL="342900" lvl="0" indent="-342900" algn="just">
              <a:lnSpc>
                <a:spcPct val="150000"/>
              </a:lnSpc>
              <a:spcAft>
                <a:spcPts val="0"/>
              </a:spcAft>
              <a:buFont typeface="+mj-lt"/>
              <a:buAutoNum type="arabicPeriod"/>
            </a:pPr>
            <a:r>
              <a:rPr lang="zh-CN" sz="1600" kern="100" dirty="0">
                <a:effectLst/>
                <a:latin typeface="+mn-ea"/>
                <a:cs typeface="Times New Roman" panose="02020603050405020304" pitchFamily="18" charset="0"/>
              </a:rPr>
              <a:t>具有团队精神，抗压能力强，喜欢挑战。</a:t>
            </a:r>
            <a:endParaRPr lang="zh-CN" sz="1600" kern="100" dirty="0">
              <a:effectLst/>
              <a:latin typeface="+mn-ea"/>
              <a:cs typeface="Times New Roman" panose="02020603050405020304" pitchFamily="18" charset="0"/>
            </a:endParaRPr>
          </a:p>
          <a:p>
            <a:pPr algn="just">
              <a:lnSpc>
                <a:spcPct val="150000"/>
              </a:lnSpc>
              <a:spcAft>
                <a:spcPts val="0"/>
              </a:spcAft>
            </a:pPr>
            <a:endParaRPr lang="zh-CN" sz="1800" kern="100" dirty="0">
              <a:effectLst/>
              <a:latin typeface="Calibri" panose="020F0502020204030204" charset="0"/>
              <a:ea typeface="宋体" panose="02010600030101010101" pitchFamily="2" charset="-122"/>
              <a:cs typeface="Times New Roman" panose="02020603050405020304" pitchFamily="18" charset="0"/>
            </a:endParaRPr>
          </a:p>
        </p:txBody>
      </p:sp>
      <p:sp>
        <p:nvSpPr>
          <p:cNvPr id="4" name="文本框 3"/>
          <p:cNvSpPr txBox="1"/>
          <p:nvPr/>
        </p:nvSpPr>
        <p:spPr>
          <a:xfrm>
            <a:off x="8228965" y="474980"/>
            <a:ext cx="2540000" cy="4616648"/>
          </a:xfrm>
          <a:prstGeom prst="rect">
            <a:avLst/>
          </a:prstGeom>
          <a:noFill/>
        </p:spPr>
        <p:txBody>
          <a:bodyPr wrap="square" rtlCol="0" anchor="t">
            <a:spAutoFit/>
          </a:bodyPr>
          <a:lstStyle/>
          <a:p>
            <a:pPr algn="just">
              <a:lnSpc>
                <a:spcPct val="150000"/>
              </a:lnSpc>
              <a:spcAft>
                <a:spcPts val="0"/>
              </a:spcAft>
            </a:pPr>
            <a:r>
              <a:rPr lang="zh-CN" altLang="zh-CN" b="1" kern="100" dirty="0">
                <a:solidFill>
                  <a:srgbClr val="000000"/>
                </a:solidFill>
                <a:effectLst/>
                <a:latin typeface="微软雅黑" panose="020B0503020204020204" charset="-122"/>
                <a:ea typeface="微软雅黑" panose="020B0503020204020204" charset="-122"/>
                <a:sym typeface="+mn-ea"/>
              </a:rPr>
              <a:t>福利待遇：</a:t>
            </a:r>
            <a:endParaRPr lang="zh-CN" altLang="zh-CN" kern="100" dirty="0">
              <a:effectLst/>
              <a:latin typeface="微软雅黑" panose="020B0503020204020204" charset="-122"/>
              <a:ea typeface="微软雅黑" panose="020B0503020204020204" charset="-122"/>
            </a:endParaRPr>
          </a:p>
          <a:p>
            <a:pPr algn="l">
              <a:lnSpc>
                <a:spcPct val="150000"/>
              </a:lnSpc>
              <a:spcAft>
                <a:spcPts val="0"/>
              </a:spcAft>
            </a:pPr>
            <a:r>
              <a:rPr lang="en-US" altLang="zh-CN" kern="100" spc="30" dirty="0">
                <a:solidFill>
                  <a:srgbClr val="000000"/>
                </a:solidFill>
                <a:effectLst/>
                <a:latin typeface="微软雅黑" panose="020B0503020204020204" charset="-122"/>
                <a:ea typeface="微软雅黑" panose="020B0503020204020204" charset="-122"/>
                <a:cs typeface="宋体" panose="02010600030101010101" pitchFamily="2" charset="-122"/>
                <a:sym typeface="+mn-ea"/>
              </a:rPr>
              <a:t>1.  </a:t>
            </a:r>
            <a:r>
              <a:rPr lang="zh-CN" sz="1600" kern="100" dirty="0">
                <a:effectLst/>
                <a:latin typeface="+mn-ea"/>
                <a:cs typeface="Times New Roman" panose="02020603050405020304" pitchFamily="18" charset="0"/>
                <a:sym typeface="+mn-ea"/>
              </a:rPr>
              <a:t>基础工资+业绩提成+工龄工资+年终奖励+五险</a:t>
            </a:r>
            <a:endParaRPr lang="zh-CN" sz="1600" kern="100" dirty="0">
              <a:effectLst/>
              <a:latin typeface="+mn-ea"/>
              <a:cs typeface="Times New Roman" panose="02020603050405020304" pitchFamily="18" charset="0"/>
            </a:endParaRPr>
          </a:p>
          <a:p>
            <a:pPr algn="l">
              <a:lnSpc>
                <a:spcPct val="150000"/>
              </a:lnSpc>
              <a:spcAft>
                <a:spcPts val="0"/>
              </a:spcAft>
            </a:pPr>
            <a:r>
              <a:rPr lang="zh-CN" sz="1600" kern="100" dirty="0">
                <a:effectLst/>
                <a:latin typeface="+mn-ea"/>
                <a:cs typeface="Times New Roman" panose="02020603050405020304" pitchFamily="18" charset="0"/>
                <a:sym typeface="+mn-ea"/>
              </a:rPr>
              <a:t>2.  工作午餐和生日聚餐</a:t>
            </a:r>
            <a:endParaRPr lang="zh-CN" sz="1600" kern="100" dirty="0">
              <a:effectLst/>
              <a:latin typeface="+mn-ea"/>
              <a:cs typeface="Times New Roman" panose="02020603050405020304" pitchFamily="18" charset="0"/>
            </a:endParaRPr>
          </a:p>
          <a:p>
            <a:pPr algn="l">
              <a:lnSpc>
                <a:spcPct val="150000"/>
              </a:lnSpc>
              <a:spcAft>
                <a:spcPts val="0"/>
              </a:spcAft>
              <a:tabLst>
                <a:tab pos="4762500" algn="l"/>
              </a:tabLst>
            </a:pPr>
            <a:r>
              <a:rPr lang="zh-CN" sz="1600" kern="100" dirty="0">
                <a:effectLst/>
                <a:latin typeface="+mn-ea"/>
                <a:cs typeface="Times New Roman" panose="02020603050405020304" pitchFamily="18" charset="0"/>
                <a:sym typeface="+mn-ea"/>
              </a:rPr>
              <a:t>3.  8小时工作时间，每周休一天半、法定节假日休息，	</a:t>
            </a:r>
            <a:endParaRPr lang="zh-CN" sz="1600" kern="100" dirty="0">
              <a:effectLst/>
              <a:latin typeface="+mn-ea"/>
              <a:cs typeface="Times New Roman" panose="02020603050405020304" pitchFamily="18" charset="0"/>
            </a:endParaRPr>
          </a:p>
          <a:p>
            <a:pPr algn="l">
              <a:lnSpc>
                <a:spcPct val="150000"/>
              </a:lnSpc>
              <a:spcAft>
                <a:spcPts val="0"/>
              </a:spcAft>
            </a:pPr>
            <a:r>
              <a:rPr lang="zh-CN" sz="1600" kern="100" dirty="0">
                <a:effectLst/>
                <a:latin typeface="+mn-ea"/>
                <a:cs typeface="Times New Roman" panose="02020603050405020304" pitchFamily="18" charset="0"/>
                <a:sym typeface="+mn-ea"/>
              </a:rPr>
              <a:t>4.  公司聚餐、外出团体活动、员工培训等</a:t>
            </a:r>
            <a:endParaRPr lang="zh-CN" sz="1600" kern="100" dirty="0">
              <a:effectLst/>
              <a:latin typeface="+mn-ea"/>
              <a:cs typeface="Times New Roman" panose="02020603050405020304" pitchFamily="18" charset="0"/>
            </a:endParaRPr>
          </a:p>
          <a:p>
            <a:pPr algn="l">
              <a:lnSpc>
                <a:spcPct val="150000"/>
              </a:lnSpc>
              <a:spcAft>
                <a:spcPts val="0"/>
              </a:spcAft>
            </a:pPr>
            <a:r>
              <a:rPr lang="zh-CN" sz="1600" kern="100" dirty="0">
                <a:effectLst/>
                <a:latin typeface="+mn-ea"/>
                <a:cs typeface="Times New Roman" panose="02020603050405020304" pitchFamily="18" charset="0"/>
                <a:sym typeface="+mn-ea"/>
              </a:rPr>
              <a:t>5.  不定期的公司内部及外部培训机会</a:t>
            </a:r>
            <a:endParaRPr lang="zh-CN" sz="1600" kern="100" dirty="0">
              <a:effectLst/>
              <a:latin typeface="+mn-ea"/>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79701" y="352468"/>
            <a:ext cx="6951215" cy="6601807"/>
          </a:xfrm>
          <a:prstGeom prst="rect">
            <a:avLst/>
          </a:prstGeom>
        </p:spPr>
        <p:txBody>
          <a:bodyPr wrap="square">
            <a:spAutoFit/>
          </a:bodyPr>
          <a:lstStyle/>
          <a:p>
            <a:pPr algn="just">
              <a:lnSpc>
                <a:spcPct val="150000"/>
              </a:lnSpc>
              <a:spcAft>
                <a:spcPts val="0"/>
              </a:spcAft>
            </a:pPr>
            <a:r>
              <a:rPr lang="zh-CN" altLang="zh-CN" sz="1600" b="1" kern="100" dirty="0">
                <a:solidFill>
                  <a:srgbClr val="FF0000"/>
                </a:solidFill>
                <a:effectLst/>
                <a:latin typeface="微软雅黑" panose="020B0503020204020204" charset="-122"/>
                <a:ea typeface="微软雅黑" panose="020B0503020204020204" charset="-122"/>
              </a:rPr>
              <a:t>外贸业务员 </a:t>
            </a:r>
            <a:r>
              <a:rPr lang="en-US" altLang="zh-CN" sz="1600" b="1" kern="100" dirty="0">
                <a:solidFill>
                  <a:srgbClr val="FF0000"/>
                </a:solidFill>
                <a:effectLst/>
                <a:latin typeface="微软雅黑" panose="020B0503020204020204" charset="-122"/>
                <a:ea typeface="微软雅黑" panose="020B0503020204020204" charset="-122"/>
              </a:rPr>
              <a:t>10</a:t>
            </a:r>
            <a:r>
              <a:rPr lang="zh-CN" altLang="zh-CN" sz="1600" b="1" kern="100" dirty="0">
                <a:solidFill>
                  <a:srgbClr val="FF0000"/>
                </a:solidFill>
                <a:effectLst/>
                <a:latin typeface="微软雅黑" panose="020B0503020204020204" charset="-122"/>
                <a:ea typeface="微软雅黑" panose="020B0503020204020204" charset="-122"/>
              </a:rPr>
              <a:t>人</a:t>
            </a:r>
            <a:endParaRPr lang="zh-CN" altLang="zh-CN" sz="1050" kern="100" dirty="0">
              <a:effectLst/>
              <a:latin typeface="微软雅黑" panose="020B0503020204020204" charset="-122"/>
              <a:ea typeface="微软雅黑" panose="020B0503020204020204" charset="-122"/>
            </a:endParaRPr>
          </a:p>
          <a:p>
            <a:pPr algn="just">
              <a:lnSpc>
                <a:spcPct val="150000"/>
              </a:lnSpc>
              <a:spcAft>
                <a:spcPts val="0"/>
              </a:spcAft>
            </a:pPr>
            <a:r>
              <a:rPr lang="zh-CN" altLang="zh-CN" sz="1400" b="1" kern="100" dirty="0">
                <a:solidFill>
                  <a:srgbClr val="000000"/>
                </a:solidFill>
                <a:effectLst/>
                <a:latin typeface="微软雅黑" panose="020B0503020204020204" charset="-122"/>
                <a:ea typeface="微软雅黑" panose="020B0503020204020204" charset="-122"/>
              </a:rPr>
              <a:t>岗位职责：</a:t>
            </a:r>
            <a:endParaRPr lang="zh-CN" altLang="zh-CN" sz="1400" kern="100" dirty="0">
              <a:effectLst/>
              <a:latin typeface="微软雅黑" panose="020B0503020204020204" charset="-122"/>
              <a:ea typeface="微软雅黑" panose="020B0503020204020204" charset="-122"/>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熟练掌握公司产品信息；</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负责阿里巴巴平台的操作与维护；</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负责高效高质量处理询盘、制作报价单、签订合同；</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协助</a:t>
            </a:r>
            <a:r>
              <a:rPr lang="en-US" altLang="zh-CN" sz="1600" kern="100" dirty="0">
                <a:solidFill>
                  <a:srgbClr val="000000"/>
                </a:solidFill>
                <a:effectLst/>
                <a:latin typeface="+mn-ea"/>
              </a:rPr>
              <a:t>QC</a:t>
            </a:r>
            <a:r>
              <a:rPr lang="zh-CN" altLang="zh-CN" sz="1600" kern="100" dirty="0">
                <a:solidFill>
                  <a:srgbClr val="000000"/>
                </a:solidFill>
                <a:effectLst/>
                <a:latin typeface="+mn-ea"/>
              </a:rPr>
              <a:t>安排生产、跟踪进度、监督产品检验、确保能够保质保量的按时交货；</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负责单证的制作、审核、结算、售后服务等工作；</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负责业务资料和客户资料的整理核归档；</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负责订单跟踪与客户的维护；</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通过多种渠道开发客户和新产品 </a:t>
            </a:r>
            <a:endParaRPr lang="zh-CN" altLang="zh-CN" sz="1600" kern="100" dirty="0">
              <a:effectLst/>
              <a:latin typeface="+mn-ea"/>
            </a:endParaRPr>
          </a:p>
          <a:p>
            <a:pPr algn="just">
              <a:lnSpc>
                <a:spcPct val="150000"/>
              </a:lnSpc>
              <a:spcAft>
                <a:spcPts val="0"/>
              </a:spcAft>
            </a:pPr>
            <a:r>
              <a:rPr lang="zh-CN" altLang="zh-CN" sz="1400" b="1" kern="100" dirty="0">
                <a:solidFill>
                  <a:srgbClr val="000000"/>
                </a:solidFill>
                <a:effectLst/>
                <a:latin typeface="微软雅黑" panose="020B0503020204020204" charset="-122"/>
                <a:ea typeface="微软雅黑" panose="020B0503020204020204" charset="-122"/>
              </a:rPr>
              <a:t>任职资格：</a:t>
            </a:r>
            <a:endParaRPr lang="zh-CN" altLang="zh-CN" sz="1400" kern="100" dirty="0">
              <a:effectLst/>
              <a:latin typeface="微软雅黑" panose="020B0503020204020204" charset="-122"/>
              <a:ea typeface="微软雅黑" panose="020B0503020204020204" charset="-122"/>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大专及以上学历、商务英语和国际贸易相关专业</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英语听说读写流利，具有一定的函电基础；</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性格开朗，积极向上，工作认真负责，有上进心</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良好的沟通能力和表达能力、善于发现分析解决问题并乐于分享；</a:t>
            </a:r>
            <a:endParaRPr lang="zh-CN" altLang="zh-CN" sz="1600" kern="100" dirty="0">
              <a:effectLst/>
              <a:latin typeface="+mn-ea"/>
            </a:endParaRPr>
          </a:p>
          <a:p>
            <a:pPr marL="342900" lvl="0" indent="-342900" algn="just">
              <a:lnSpc>
                <a:spcPct val="150000"/>
              </a:lnSpc>
              <a:spcAft>
                <a:spcPts val="0"/>
              </a:spcAft>
              <a:buFont typeface="+mj-lt"/>
              <a:buAutoNum type="arabicPeriod"/>
            </a:pPr>
            <a:r>
              <a:rPr lang="zh-CN" altLang="zh-CN" sz="1600" kern="100" dirty="0">
                <a:solidFill>
                  <a:srgbClr val="000000"/>
                </a:solidFill>
                <a:effectLst/>
                <a:latin typeface="+mn-ea"/>
              </a:rPr>
              <a:t>具有团队精神，抗压能力强，喜欢挑战。</a:t>
            </a:r>
            <a:endParaRPr lang="zh-CN" altLang="zh-CN" sz="1600" kern="100" dirty="0">
              <a:effectLst/>
              <a:latin typeface="+mn-ea"/>
            </a:endParaRPr>
          </a:p>
          <a:p>
            <a:pPr algn="just">
              <a:lnSpc>
                <a:spcPct val="150000"/>
              </a:lnSpc>
              <a:spcAft>
                <a:spcPts val="0"/>
              </a:spcAft>
            </a:pPr>
            <a:endParaRPr lang="zh-CN" altLang="zh-CN" sz="1400" kern="100" dirty="0">
              <a:effectLst/>
              <a:latin typeface="微软雅黑" panose="020B0503020204020204" charset="-122"/>
              <a:ea typeface="微软雅黑" panose="020B0503020204020204" charset="-122"/>
            </a:endParaRPr>
          </a:p>
        </p:txBody>
      </p:sp>
      <p:sp>
        <p:nvSpPr>
          <p:cNvPr id="3" name="文本框 2"/>
          <p:cNvSpPr txBox="1"/>
          <p:nvPr/>
        </p:nvSpPr>
        <p:spPr>
          <a:xfrm>
            <a:off x="8131175" y="1233805"/>
            <a:ext cx="2540000" cy="4570482"/>
          </a:xfrm>
          <a:prstGeom prst="rect">
            <a:avLst/>
          </a:prstGeom>
          <a:noFill/>
        </p:spPr>
        <p:txBody>
          <a:bodyPr wrap="square" rtlCol="0" anchor="t">
            <a:spAutoFit/>
          </a:bodyPr>
          <a:lstStyle/>
          <a:p>
            <a:pPr algn="just">
              <a:lnSpc>
                <a:spcPct val="150000"/>
              </a:lnSpc>
              <a:spcAft>
                <a:spcPts val="0"/>
              </a:spcAft>
            </a:pPr>
            <a:r>
              <a:rPr lang="zh-CN" altLang="zh-CN" b="1" kern="100" dirty="0">
                <a:solidFill>
                  <a:srgbClr val="000000"/>
                </a:solidFill>
                <a:effectLst/>
                <a:latin typeface="微软雅黑" panose="020B0503020204020204" charset="-122"/>
                <a:ea typeface="微软雅黑" panose="020B0503020204020204" charset="-122"/>
                <a:sym typeface="+mn-ea"/>
              </a:rPr>
              <a:t>福利待遇：</a:t>
            </a:r>
            <a:endParaRPr lang="zh-CN" altLang="zh-CN" b="1" kern="100" dirty="0">
              <a:solidFill>
                <a:srgbClr val="000000"/>
              </a:solidFill>
              <a:effectLst/>
              <a:latin typeface="微软雅黑" panose="020B0503020204020204" charset="-122"/>
              <a:ea typeface="微软雅黑" panose="020B0503020204020204" charset="-122"/>
              <a:sym typeface="+mn-ea"/>
            </a:endParaRPr>
          </a:p>
          <a:p>
            <a:pPr algn="just">
              <a:lnSpc>
                <a:spcPct val="150000"/>
              </a:lnSpc>
              <a:spcAft>
                <a:spcPts val="0"/>
              </a:spcAft>
            </a:pPr>
            <a:r>
              <a:rPr lang="zh-CN" altLang="zh-CN" sz="1400" kern="100" dirty="0">
                <a:solidFill>
                  <a:srgbClr val="000000"/>
                </a:solidFill>
                <a:effectLst/>
                <a:latin typeface="微软雅黑" panose="020B0503020204020204" charset="-122"/>
                <a:ea typeface="微软雅黑" panose="020B0503020204020204" charset="-122"/>
                <a:sym typeface="+mn-ea"/>
              </a:rPr>
              <a:t>1</a:t>
            </a:r>
            <a:r>
              <a:rPr lang="zh-CN" altLang="zh-CN" sz="1600" kern="100" dirty="0">
                <a:solidFill>
                  <a:srgbClr val="000000"/>
                </a:solidFill>
                <a:effectLst/>
                <a:latin typeface="+mn-ea"/>
                <a:sym typeface="+mn-ea"/>
              </a:rPr>
              <a:t>.  基础工资+业绩提成+工龄工资+年终奖励+五险</a:t>
            </a:r>
            <a:endParaRPr lang="zh-CN" altLang="zh-CN" sz="1600" kern="100" dirty="0">
              <a:solidFill>
                <a:srgbClr val="000000"/>
              </a:solidFill>
              <a:effectLst/>
              <a:latin typeface="+mn-ea"/>
            </a:endParaRPr>
          </a:p>
          <a:p>
            <a:pPr algn="just">
              <a:lnSpc>
                <a:spcPct val="150000"/>
              </a:lnSpc>
              <a:spcAft>
                <a:spcPts val="0"/>
              </a:spcAft>
            </a:pPr>
            <a:r>
              <a:rPr lang="zh-CN" altLang="zh-CN" sz="1600" kern="100" dirty="0">
                <a:solidFill>
                  <a:srgbClr val="000000"/>
                </a:solidFill>
                <a:effectLst/>
                <a:latin typeface="+mn-ea"/>
                <a:sym typeface="+mn-ea"/>
              </a:rPr>
              <a:t>2.  工作午餐和生日聚餐</a:t>
            </a:r>
            <a:endParaRPr lang="zh-CN" altLang="zh-CN" sz="1600" kern="100" dirty="0">
              <a:solidFill>
                <a:srgbClr val="000000"/>
              </a:solidFill>
              <a:effectLst/>
              <a:latin typeface="+mn-ea"/>
            </a:endParaRPr>
          </a:p>
          <a:p>
            <a:pPr algn="just">
              <a:lnSpc>
                <a:spcPct val="150000"/>
              </a:lnSpc>
              <a:spcAft>
                <a:spcPts val="0"/>
              </a:spcAft>
              <a:tabLst>
                <a:tab pos="4762500" algn="l"/>
              </a:tabLst>
            </a:pPr>
            <a:r>
              <a:rPr lang="zh-CN" altLang="zh-CN" sz="1600" kern="100" dirty="0">
                <a:solidFill>
                  <a:srgbClr val="000000"/>
                </a:solidFill>
                <a:effectLst/>
                <a:latin typeface="+mn-ea"/>
                <a:sym typeface="+mn-ea"/>
              </a:rPr>
              <a:t>3.  8小时工作时间，每周休一天半、法定节假日休息；	</a:t>
            </a:r>
            <a:endParaRPr lang="zh-CN" altLang="zh-CN" sz="1600" kern="100" dirty="0">
              <a:solidFill>
                <a:srgbClr val="000000"/>
              </a:solidFill>
              <a:effectLst/>
              <a:latin typeface="+mn-ea"/>
            </a:endParaRPr>
          </a:p>
          <a:p>
            <a:pPr algn="just">
              <a:lnSpc>
                <a:spcPct val="150000"/>
              </a:lnSpc>
              <a:spcAft>
                <a:spcPts val="0"/>
              </a:spcAft>
            </a:pPr>
            <a:r>
              <a:rPr lang="zh-CN" altLang="zh-CN" sz="1600" kern="100" dirty="0">
                <a:solidFill>
                  <a:srgbClr val="000000"/>
                </a:solidFill>
                <a:effectLst/>
                <a:latin typeface="+mn-ea"/>
                <a:sym typeface="+mn-ea"/>
              </a:rPr>
              <a:t>4.  公司聚餐、外出团体活动、员工培训等</a:t>
            </a:r>
            <a:endParaRPr lang="zh-CN" altLang="zh-CN" sz="1600" kern="100" dirty="0">
              <a:solidFill>
                <a:srgbClr val="000000"/>
              </a:solidFill>
              <a:effectLst/>
              <a:latin typeface="+mn-ea"/>
            </a:endParaRPr>
          </a:p>
          <a:p>
            <a:pPr algn="just">
              <a:lnSpc>
                <a:spcPct val="150000"/>
              </a:lnSpc>
              <a:spcAft>
                <a:spcPts val="0"/>
              </a:spcAft>
            </a:pPr>
            <a:r>
              <a:rPr lang="zh-CN" altLang="zh-CN" sz="1600" kern="100" dirty="0">
                <a:solidFill>
                  <a:srgbClr val="000000"/>
                </a:solidFill>
                <a:effectLst/>
                <a:latin typeface="+mn-ea"/>
                <a:sym typeface="+mn-ea"/>
              </a:rPr>
              <a:t>5.  不定期的公司内部及外部培训机会</a:t>
            </a:r>
            <a:endParaRPr lang="zh-CN" altLang="zh-CN" sz="1600" kern="100" dirty="0">
              <a:solidFill>
                <a:srgbClr val="000000"/>
              </a:solidFill>
              <a:effectLst/>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04"/>
          <p:cNvSpPr>
            <a:spLocks noEditPoints="1"/>
          </p:cNvSpPr>
          <p:nvPr/>
        </p:nvSpPr>
        <p:spPr bwMode="auto">
          <a:xfrm>
            <a:off x="6286500" y="1871663"/>
            <a:ext cx="911225" cy="3659187"/>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65000"/>
            </a:schemeClr>
          </a:solidFill>
          <a:ln>
            <a:noFill/>
          </a:ln>
          <a:effectLst>
            <a:outerShdw blurRad="76200" dir="13500000" sy="23000" kx="1200000" algn="br" rotWithShape="0">
              <a:prstClr val="black">
                <a:alpha val="6000"/>
              </a:prstClr>
            </a:outerShdw>
          </a:effec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196"/>
          <p:cNvSpPr>
            <a:spLocks noEditPoints="1"/>
          </p:cNvSpPr>
          <p:nvPr/>
        </p:nvSpPr>
        <p:spPr bwMode="auto">
          <a:xfrm>
            <a:off x="7142163" y="2154238"/>
            <a:ext cx="1244600" cy="3878262"/>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solidFill>
          <a:ln>
            <a:noFill/>
          </a:ln>
          <a:effectLst>
            <a:outerShdw blurRad="76200" dir="13500000" sy="23000" kx="1200000" algn="br" rotWithShape="0">
              <a:prstClr val="black">
                <a:alpha val="6000"/>
              </a:prstClr>
            </a:outerShdw>
          </a:effec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Freeform 200"/>
          <p:cNvSpPr>
            <a:spLocks noEditPoints="1"/>
          </p:cNvSpPr>
          <p:nvPr/>
        </p:nvSpPr>
        <p:spPr bwMode="auto">
          <a:xfrm>
            <a:off x="10734675" y="1871663"/>
            <a:ext cx="1185863" cy="374967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lumMod val="65000"/>
            </a:schemeClr>
          </a:solidFill>
          <a:ln>
            <a:noFill/>
          </a:ln>
          <a:effectLst>
            <a:outerShdw blurRad="76200" dir="13500000" sy="23000" kx="1200000" algn="br" rotWithShape="0">
              <a:prstClr val="black">
                <a:alpha val="6000"/>
              </a:prstClr>
            </a:outerShdw>
          </a:effec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Freeform 208"/>
          <p:cNvSpPr>
            <a:spLocks noEditPoints="1"/>
          </p:cNvSpPr>
          <p:nvPr/>
        </p:nvSpPr>
        <p:spPr bwMode="auto">
          <a:xfrm>
            <a:off x="9825038" y="2154238"/>
            <a:ext cx="1057275" cy="3929062"/>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solidFill>
          <a:ln>
            <a:noFill/>
          </a:ln>
          <a:effectLst>
            <a:outerShdw blurRad="76200" dir="13500000" sy="23000" kx="1200000" algn="br" rotWithShape="0">
              <a:prstClr val="black">
                <a:alpha val="6000"/>
              </a:prstClr>
            </a:outerShdw>
          </a:effec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Freeform 192"/>
          <p:cNvSpPr>
            <a:spLocks noEditPoints="1"/>
          </p:cNvSpPr>
          <p:nvPr/>
        </p:nvSpPr>
        <p:spPr bwMode="auto">
          <a:xfrm>
            <a:off x="8361363" y="2243138"/>
            <a:ext cx="1744662" cy="4122737"/>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F7B902"/>
          </a:solidFill>
          <a:ln>
            <a:noFill/>
          </a:ln>
          <a:effectLst>
            <a:outerShdw blurRad="76200" dir="13500000" sy="23000" kx="1200000" algn="br" rotWithShape="0">
              <a:prstClr val="black">
                <a:alpha val="6000"/>
              </a:prstClr>
            </a:outerShdw>
          </a:effec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srgbClr val="F6AC19"/>
              </a:solidFill>
              <a:effectLst/>
              <a:uLnTx/>
              <a:uFillTx/>
              <a:latin typeface="Arial" panose="020B0604020202020204"/>
              <a:ea typeface="+mn-ea"/>
              <a:cs typeface="+mn-cs"/>
            </a:endParaRPr>
          </a:p>
        </p:txBody>
      </p:sp>
      <p:sp>
        <p:nvSpPr>
          <p:cNvPr id="13325" name="TextBox 91"/>
          <p:cNvSpPr txBox="1">
            <a:spLocks noChangeArrowheads="1"/>
          </p:cNvSpPr>
          <p:nvPr/>
        </p:nvSpPr>
        <p:spPr bwMode="auto">
          <a:xfrm>
            <a:off x="123825" y="118110"/>
            <a:ext cx="355092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bg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bg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rial" panose="020B0604020202020204" pitchFamily="34" charset="0"/>
                <a:ea typeface="黑体" panose="02010609060101010101" pitchFamily="49"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id-ID" sz="4400" b="1" i="0" u="none" strike="noStrike" kern="1200" cap="none" spc="0" normalizeH="0" baseline="0" noProof="0">
                <a:ln>
                  <a:noFill/>
                </a:ln>
                <a:solidFill>
                  <a:prstClr val="white"/>
                </a:solidFill>
                <a:effectLst/>
                <a:uLnTx/>
                <a:uFillTx/>
                <a:latin typeface="Raleway"/>
                <a:ea typeface="宋体" panose="02010600030101010101" pitchFamily="2" charset="-122"/>
                <a:cs typeface="+mn-cs"/>
              </a:rPr>
              <a:t>参会单位预览</a:t>
            </a:r>
            <a:endParaRPr kumimoji="0" lang="zh-CN" altLang="id-ID" sz="4400" b="1" i="0" u="none" strike="noStrike" kern="1200" cap="none" spc="0" normalizeH="0" baseline="0" noProof="0">
              <a:ln>
                <a:noFill/>
              </a:ln>
              <a:solidFill>
                <a:prstClr val="white"/>
              </a:solidFill>
              <a:effectLst/>
              <a:uLnTx/>
              <a:uFillTx/>
              <a:latin typeface="Raleway"/>
              <a:ea typeface="宋体" panose="02010600030101010101" pitchFamily="2" charset="-122"/>
              <a:cs typeface="+mn-cs"/>
            </a:endParaRPr>
          </a:p>
        </p:txBody>
      </p:sp>
      <p:sp>
        <p:nvSpPr>
          <p:cNvPr id="2" name="文本框 1"/>
          <p:cNvSpPr txBox="1"/>
          <p:nvPr/>
        </p:nvSpPr>
        <p:spPr>
          <a:xfrm>
            <a:off x="123825" y="1060450"/>
            <a:ext cx="7432040" cy="6523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纳爱斯集团有限公司山西分公司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太原朗勤贸易有限公司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中公教育山西分公司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山西汇众汽车服务有限公司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北京链家房地产经纪有限公司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森思达教育咨询（北京）有限公司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国信证券股份有限公司山西分公司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国金黄金股份有限公司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山西新世宇商贸有限公司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民生人寿保险股份有限公司山西分公司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优创数据技术有限公司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用友网络科技股份有限公司山西分公司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杭州海康威视数字技术股份有限公司太原分公司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北京软峰时代科技有限公司 </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rPr>
              <a:t>西安航空基地金胜通用航空有限公司</a:t>
            </a: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a:p>
            <a:pPr indent="0">
              <a:buFont typeface="Arial" panose="020B0604020202020204" pitchFamily="34" charset="0"/>
              <a:buNone/>
            </a:pPr>
            <a:r>
              <a:rPr lang="en-US" altLang="zh-CN" sz="2200" dirty="0">
                <a:solidFill>
                  <a:schemeClr val="bg1"/>
                </a:solidFill>
                <a:sym typeface="+mn-ea"/>
              </a:rPr>
              <a:t>北京新东方</a:t>
            </a:r>
            <a:endParaRPr lang="en-US" altLang="zh-CN" sz="2200" dirty="0">
              <a:solidFill>
                <a:schemeClr val="bg1"/>
              </a:solidFill>
              <a:sym typeface="+mn-ea"/>
            </a:endParaRPr>
          </a:p>
          <a:p>
            <a:pPr indent="0">
              <a:buFont typeface="Arial" panose="020B0604020202020204" pitchFamily="34" charset="0"/>
              <a:buNone/>
            </a:pPr>
            <a:r>
              <a:rPr lang="en-US" altLang="zh-CN" sz="2200" dirty="0">
                <a:solidFill>
                  <a:schemeClr val="bg1"/>
                </a:solidFill>
                <a:sym typeface="+mn-ea"/>
              </a:rPr>
              <a:t>天音通信有限公司</a:t>
            </a:r>
            <a:endParaRPr lang="en-US" altLang="zh-CN" sz="2200" dirty="0">
              <a:solidFill>
                <a:schemeClr val="bg1"/>
              </a:solidFill>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200" b="0" i="0" baseline="0" noProof="0" dirty="0">
              <a:ln>
                <a:noFill/>
              </a:ln>
              <a:solidFill>
                <a:schemeClr val="bg1"/>
              </a:solidFill>
              <a:effectLst/>
              <a:uLnTx/>
              <a:uFillTx/>
              <a:latin typeface="Arial" panose="020B0604020202020204"/>
              <a:ea typeface="黑体" panose="02010609060101010101" pitchFamily="49"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200" b="0" i="0" baseline="0" noProof="0" dirty="0">
              <a:ln>
                <a:noFill/>
              </a:ln>
              <a:solidFill>
                <a:prstClr val="white"/>
              </a:solidFill>
              <a:effectLst/>
              <a:uLnTx/>
              <a:uFillTx/>
              <a:latin typeface="Arial" panose="020B0604020202020204"/>
              <a:ea typeface="黑体" panose="02010609060101010101" pitchFamily="49" charset="-122"/>
              <a:cs typeface="+mn-cs"/>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8476" y="731132"/>
            <a:ext cx="10178415" cy="4587875"/>
          </a:xfrm>
        </p:spPr>
        <p:txBody>
          <a:bodyPr>
            <a:normAutofit/>
          </a:bodyPr>
          <a:lstStyle/>
          <a:p>
            <a:r>
              <a:rPr lang="en-US" altLang="zh-CN" sz="2800" b="1" dirty="0"/>
              <a:t>                     </a:t>
            </a:r>
            <a:r>
              <a:rPr lang="zh-CN" altLang="en-US" sz="2800" b="1" dirty="0"/>
              <a:t>山西嘉泽源贸易有限公司简介</a:t>
            </a:r>
            <a:br>
              <a:rPr lang="zh-CN" altLang="en-US" sz="2800" b="1" dirty="0"/>
            </a:br>
            <a:br>
              <a:rPr lang="zh-CN" altLang="en-US" sz="2800" b="1" dirty="0"/>
            </a:br>
            <a:br>
              <a:rPr lang="zh-CN" altLang="en-US" sz="2000" dirty="0"/>
            </a:br>
            <a:r>
              <a:rPr lang="zh-CN" altLang="en-US" sz="1800" dirty="0">
                <a:latin typeface="+mn-ea"/>
                <a:ea typeface="+mn-ea"/>
              </a:rPr>
              <a:t>山西嘉泽源贸易有限公司成立于2013年5月14日，主要从事机械设备的营销、二手车经营等；2016年11月，因业务发展需要，新增人力资源信息咨询服务、代缴社保及公积金、教育咨询、农业技术开发等业务。</a:t>
            </a:r>
            <a:br>
              <a:rPr lang="zh-CN" altLang="en-US" sz="1800" dirty="0">
                <a:latin typeface="+mn-ea"/>
                <a:ea typeface="+mn-ea"/>
              </a:rPr>
            </a:br>
            <a:r>
              <a:rPr lang="zh-CN" altLang="en-US" sz="1800" dirty="0">
                <a:latin typeface="+mn-ea"/>
                <a:ea typeface="+mn-ea"/>
              </a:rPr>
              <a:t>公司秉承“专业、高效、诚信、务实、创新、超越”的经营理念向多元化、专业化深耕发展。公司以全新的经营模式，完善的技术，周到的服务，卓越的品质为生存根本，我们始终坚持用户至上、用心服务于客户，坚持用自己的服务去打动客户。</a:t>
            </a:r>
            <a:br>
              <a:rPr lang="zh-CN" altLang="en-US" sz="1800" dirty="0">
                <a:latin typeface="+mn-ea"/>
                <a:ea typeface="+mn-ea"/>
              </a:rPr>
            </a:br>
            <a:r>
              <a:rPr lang="zh-CN" altLang="en-US" sz="1800" dirty="0">
                <a:latin typeface="+mn-ea"/>
                <a:ea typeface="+mn-ea"/>
              </a:rPr>
              <a:t>公司具备完整的薪酬体系和绩效考核机制，为职工提供足够的职业生涯规划、详细的相关专业知识培训、广阔的晋升发展空间；为广大有梦想的求职者搭建就业平台、提供就业机会；职工转正后，享受“六险一金”、“带薪年假”、“员工庆生”等福利待遇。</a:t>
            </a:r>
            <a:endParaRPr lang="zh-CN" altLang="en-US" sz="1800" dirty="0">
              <a:latin typeface="+mn-ea"/>
              <a:ea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5188585"/>
          </a:xfrm>
        </p:spPr>
        <p:txBody>
          <a:bodyPr>
            <a:normAutofit/>
          </a:bodyPr>
          <a:lstStyle/>
          <a:p>
            <a:r>
              <a:rPr lang="zh-CN" altLang="en-US" sz="1600" dirty="0">
                <a:latin typeface="+mn-ea"/>
                <a:ea typeface="+mn-ea"/>
              </a:rPr>
              <a:t>本公司所属行业:贸易/批发/零售</a:t>
            </a:r>
            <a:br>
              <a:rPr lang="zh-CN" altLang="en-US" sz="1600" dirty="0">
                <a:latin typeface="+mn-ea"/>
                <a:ea typeface="+mn-ea"/>
              </a:rPr>
            </a:br>
            <a:r>
              <a:rPr lang="zh-CN" altLang="en-US" sz="1600" dirty="0">
                <a:latin typeface="+mn-ea"/>
                <a:ea typeface="+mn-ea"/>
              </a:rPr>
              <a:t>本公司在职员工规模:100人以下</a:t>
            </a:r>
            <a:br>
              <a:rPr lang="zh-CN" altLang="en-US" sz="1600" dirty="0">
                <a:latin typeface="+mn-ea"/>
                <a:ea typeface="+mn-ea"/>
              </a:rPr>
            </a:br>
            <a:r>
              <a:rPr lang="zh-CN" altLang="en-US" sz="1600" dirty="0">
                <a:latin typeface="+mn-ea"/>
                <a:ea typeface="+mn-ea"/>
              </a:rPr>
              <a:t>岗位需求信息（岗位名称、招聘人数、专业要求及薪资待遇）：</a:t>
            </a:r>
            <a:br>
              <a:rPr lang="zh-CN" altLang="en-US" sz="1600" dirty="0">
                <a:latin typeface="+mn-ea"/>
                <a:ea typeface="+mn-ea"/>
              </a:rPr>
            </a:br>
            <a:br>
              <a:rPr lang="zh-CN" altLang="en-US" sz="1600" dirty="0">
                <a:latin typeface="+mn-ea"/>
                <a:ea typeface="+mn-ea"/>
              </a:rPr>
            </a:br>
            <a:r>
              <a:rPr lang="zh-CN" altLang="en-US" sz="1600" dirty="0">
                <a:latin typeface="+mn-ea"/>
                <a:ea typeface="+mn-ea"/>
              </a:rPr>
              <a:t>一、岗位名称：行政专员（实习岗）</a:t>
            </a:r>
            <a:br>
              <a:rPr lang="zh-CN" altLang="en-US" sz="1600" dirty="0">
                <a:latin typeface="+mn-ea"/>
                <a:ea typeface="+mn-ea"/>
              </a:rPr>
            </a:br>
            <a:r>
              <a:rPr lang="zh-CN" altLang="en-US" sz="1600" dirty="0">
                <a:latin typeface="+mn-ea"/>
                <a:ea typeface="+mn-ea"/>
              </a:rPr>
              <a:t>招聘人数：3人</a:t>
            </a:r>
            <a:br>
              <a:rPr lang="zh-CN" altLang="en-US" sz="1600" dirty="0">
                <a:latin typeface="+mn-ea"/>
                <a:ea typeface="+mn-ea"/>
              </a:rPr>
            </a:br>
            <a:r>
              <a:rPr lang="zh-CN" altLang="en-US" sz="1600" dirty="0">
                <a:latin typeface="+mn-ea"/>
                <a:ea typeface="+mn-ea"/>
              </a:rPr>
              <a:t>专业要求：经济管理类、商学类、信息工程类、艺术传媒类等</a:t>
            </a:r>
            <a:br>
              <a:rPr lang="zh-CN" altLang="en-US" sz="1600" dirty="0">
                <a:latin typeface="+mn-ea"/>
                <a:ea typeface="+mn-ea"/>
              </a:rPr>
            </a:br>
            <a:r>
              <a:rPr lang="zh-CN" altLang="en-US" sz="1600" dirty="0">
                <a:latin typeface="+mn-ea"/>
                <a:ea typeface="+mn-ea"/>
              </a:rPr>
              <a:t>薪资待遇：基本工资+绩效奖金+六险一金+带薪年假+节日福利+员工庆生</a:t>
            </a:r>
            <a:br>
              <a:rPr lang="zh-CN" altLang="en-US" sz="1600" dirty="0">
                <a:latin typeface="+mn-ea"/>
                <a:ea typeface="+mn-ea"/>
              </a:rPr>
            </a:br>
            <a:r>
              <a:rPr lang="zh-CN" altLang="en-US" sz="1600" dirty="0">
                <a:latin typeface="+mn-ea"/>
                <a:ea typeface="+mn-ea"/>
              </a:rPr>
              <a:t>基本工资：试用期2000，转正后2500</a:t>
            </a:r>
            <a:br>
              <a:rPr lang="zh-CN" altLang="en-US" sz="1600" dirty="0">
                <a:latin typeface="+mn-ea"/>
                <a:ea typeface="+mn-ea"/>
              </a:rPr>
            </a:br>
            <a:r>
              <a:rPr lang="zh-CN" altLang="en-US" sz="1600" dirty="0">
                <a:latin typeface="+mn-ea"/>
                <a:ea typeface="+mn-ea"/>
              </a:rPr>
              <a:t>二、岗位名称：行政人事助理</a:t>
            </a:r>
            <a:br>
              <a:rPr lang="zh-CN" altLang="en-US" sz="1600" dirty="0">
                <a:latin typeface="+mn-ea"/>
                <a:ea typeface="+mn-ea"/>
              </a:rPr>
            </a:br>
            <a:r>
              <a:rPr lang="zh-CN" altLang="en-US" sz="1600" dirty="0">
                <a:latin typeface="+mn-ea"/>
                <a:ea typeface="+mn-ea"/>
              </a:rPr>
              <a:t>招聘人数：2人</a:t>
            </a:r>
            <a:br>
              <a:rPr lang="zh-CN" altLang="en-US" sz="1600" dirty="0">
                <a:latin typeface="+mn-ea"/>
                <a:ea typeface="+mn-ea"/>
              </a:rPr>
            </a:br>
            <a:r>
              <a:rPr lang="zh-CN" altLang="en-US" sz="1600" dirty="0">
                <a:latin typeface="+mn-ea"/>
                <a:ea typeface="+mn-ea"/>
              </a:rPr>
              <a:t>专业要求：经济管理类、商学类、信息工程类、艺术传媒类等</a:t>
            </a:r>
            <a:br>
              <a:rPr lang="zh-CN" altLang="en-US" sz="1600" dirty="0">
                <a:latin typeface="+mn-ea"/>
                <a:ea typeface="+mn-ea"/>
              </a:rPr>
            </a:br>
            <a:r>
              <a:rPr lang="zh-CN" altLang="en-US" sz="1600" dirty="0">
                <a:latin typeface="+mn-ea"/>
                <a:ea typeface="+mn-ea"/>
              </a:rPr>
              <a:t>薪资待遇：基本工资+绩效奖金+六险一金+带薪年假+节日福利+员工庆生</a:t>
            </a:r>
            <a:br>
              <a:rPr lang="zh-CN" altLang="en-US" sz="1600" dirty="0">
                <a:latin typeface="+mn-ea"/>
                <a:ea typeface="+mn-ea"/>
              </a:rPr>
            </a:br>
            <a:r>
              <a:rPr lang="zh-CN" altLang="en-US" sz="1600" dirty="0">
                <a:latin typeface="+mn-ea"/>
                <a:ea typeface="+mn-ea"/>
              </a:rPr>
              <a:t>基本工资：试用期2000，转正后2500</a:t>
            </a:r>
            <a:br>
              <a:rPr lang="zh-CN" altLang="en-US" sz="1600" dirty="0">
                <a:latin typeface="+mn-ea"/>
                <a:ea typeface="+mn-ea"/>
              </a:rPr>
            </a:br>
            <a:r>
              <a:rPr lang="zh-CN" altLang="en-US" sz="1600" dirty="0">
                <a:latin typeface="+mn-ea"/>
                <a:ea typeface="+mn-ea"/>
              </a:rPr>
              <a:t>三、岗位名称：销售内勤</a:t>
            </a:r>
            <a:br>
              <a:rPr lang="zh-CN" altLang="en-US" sz="1600" dirty="0">
                <a:latin typeface="+mn-ea"/>
                <a:ea typeface="+mn-ea"/>
              </a:rPr>
            </a:br>
            <a:r>
              <a:rPr lang="zh-CN" altLang="en-US" sz="1600" dirty="0">
                <a:latin typeface="+mn-ea"/>
                <a:ea typeface="+mn-ea"/>
              </a:rPr>
              <a:t>招聘人数：5人</a:t>
            </a:r>
            <a:br>
              <a:rPr lang="zh-CN" altLang="en-US" sz="1600" dirty="0">
                <a:latin typeface="+mn-ea"/>
                <a:ea typeface="+mn-ea"/>
              </a:rPr>
            </a:br>
            <a:r>
              <a:rPr lang="zh-CN" altLang="en-US" sz="1600" dirty="0">
                <a:latin typeface="+mn-ea"/>
                <a:ea typeface="+mn-ea"/>
              </a:rPr>
              <a:t>专业要求：专业不限</a:t>
            </a:r>
            <a:br>
              <a:rPr lang="zh-CN" altLang="en-US" sz="1600" dirty="0">
                <a:latin typeface="+mn-ea"/>
                <a:ea typeface="+mn-ea"/>
              </a:rPr>
            </a:br>
            <a:r>
              <a:rPr lang="zh-CN" altLang="en-US" sz="1600" dirty="0">
                <a:latin typeface="+mn-ea"/>
                <a:ea typeface="+mn-ea"/>
              </a:rPr>
              <a:t>薪资待遇：基本工资+绩效奖金+六险一金+带薪年假+节日福利+员工庆生</a:t>
            </a:r>
            <a:br>
              <a:rPr lang="zh-CN" altLang="en-US" sz="1600" dirty="0">
                <a:latin typeface="+mn-ea"/>
                <a:ea typeface="+mn-ea"/>
              </a:rPr>
            </a:br>
            <a:r>
              <a:rPr lang="zh-CN" altLang="en-US" sz="1600" dirty="0">
                <a:latin typeface="+mn-ea"/>
                <a:ea typeface="+mn-ea"/>
              </a:rPr>
              <a:t>基本工资：试用期2000，转正后2500</a:t>
            </a:r>
            <a:endParaRPr lang="zh-CN" altLang="en-US" sz="1600" dirty="0">
              <a:latin typeface="+mn-ea"/>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7600" y="382270"/>
            <a:ext cx="10312400" cy="5934075"/>
          </a:xfrm>
        </p:spPr>
        <p:txBody>
          <a:bodyPr>
            <a:normAutofit fontScale="90000"/>
          </a:bodyPr>
          <a:lstStyle/>
          <a:p>
            <a:r>
              <a:rPr lang="zh-CN" altLang="en-US" sz="1800" dirty="0">
                <a:latin typeface="+mn-ea"/>
                <a:ea typeface="+mn-ea"/>
              </a:rPr>
              <a:t>四、岗位名称：客服专员</a:t>
            </a:r>
            <a:br>
              <a:rPr lang="zh-CN" altLang="en-US" sz="1800" dirty="0">
                <a:latin typeface="+mn-ea"/>
                <a:ea typeface="+mn-ea"/>
              </a:rPr>
            </a:br>
            <a:r>
              <a:rPr lang="zh-CN" altLang="en-US" sz="1800" dirty="0">
                <a:latin typeface="+mn-ea"/>
                <a:ea typeface="+mn-ea"/>
              </a:rPr>
              <a:t>招聘人数：8人</a:t>
            </a:r>
            <a:br>
              <a:rPr lang="zh-CN" altLang="en-US" sz="1800" dirty="0">
                <a:latin typeface="+mn-ea"/>
                <a:ea typeface="+mn-ea"/>
              </a:rPr>
            </a:br>
            <a:r>
              <a:rPr lang="zh-CN" altLang="en-US" sz="1800" dirty="0">
                <a:latin typeface="+mn-ea"/>
                <a:ea typeface="+mn-ea"/>
              </a:rPr>
              <a:t>专业要求：专业不限</a:t>
            </a:r>
            <a:br>
              <a:rPr lang="zh-CN" altLang="en-US" sz="1800" dirty="0">
                <a:latin typeface="+mn-ea"/>
                <a:ea typeface="+mn-ea"/>
              </a:rPr>
            </a:br>
            <a:r>
              <a:rPr lang="zh-CN" altLang="en-US" sz="1800" dirty="0">
                <a:latin typeface="+mn-ea"/>
                <a:ea typeface="+mn-ea"/>
              </a:rPr>
              <a:t>薪资待遇：基本工资+绩效奖金+六险一金+带薪年假+节日福利+员工庆生</a:t>
            </a:r>
            <a:br>
              <a:rPr lang="zh-CN" altLang="en-US" sz="1800" dirty="0">
                <a:latin typeface="+mn-ea"/>
                <a:ea typeface="+mn-ea"/>
              </a:rPr>
            </a:br>
            <a:r>
              <a:rPr lang="zh-CN" altLang="en-US" sz="1800" dirty="0">
                <a:latin typeface="+mn-ea"/>
                <a:ea typeface="+mn-ea"/>
              </a:rPr>
              <a:t>基本工资：试用期2000，转正后2500</a:t>
            </a:r>
            <a:br>
              <a:rPr lang="zh-CN" altLang="en-US" sz="1800" dirty="0">
                <a:latin typeface="+mn-ea"/>
                <a:ea typeface="+mn-ea"/>
              </a:rPr>
            </a:br>
            <a:r>
              <a:rPr lang="zh-CN" altLang="en-US" sz="1800" dirty="0">
                <a:latin typeface="+mn-ea"/>
                <a:ea typeface="+mn-ea"/>
              </a:rPr>
              <a:t>五、招聘岗位：市场专员</a:t>
            </a:r>
            <a:br>
              <a:rPr lang="zh-CN" altLang="en-US" sz="1800" dirty="0">
                <a:latin typeface="+mn-ea"/>
                <a:ea typeface="+mn-ea"/>
              </a:rPr>
            </a:br>
            <a:r>
              <a:rPr lang="zh-CN" altLang="en-US" sz="1800" dirty="0">
                <a:latin typeface="+mn-ea"/>
                <a:ea typeface="+mn-ea"/>
              </a:rPr>
              <a:t>招聘人数：6人</a:t>
            </a:r>
            <a:br>
              <a:rPr lang="zh-CN" altLang="en-US" sz="1800" dirty="0">
                <a:latin typeface="+mn-ea"/>
                <a:ea typeface="+mn-ea"/>
              </a:rPr>
            </a:br>
            <a:r>
              <a:rPr lang="zh-CN" altLang="en-US" sz="1800" dirty="0">
                <a:latin typeface="+mn-ea"/>
                <a:ea typeface="+mn-ea"/>
              </a:rPr>
              <a:t>专业要求：专业不限</a:t>
            </a:r>
            <a:br>
              <a:rPr lang="zh-CN" altLang="en-US" sz="1800" dirty="0">
                <a:latin typeface="+mn-ea"/>
                <a:ea typeface="+mn-ea"/>
              </a:rPr>
            </a:br>
            <a:r>
              <a:rPr lang="zh-CN" altLang="en-US" sz="1800" dirty="0">
                <a:latin typeface="+mn-ea"/>
                <a:ea typeface="+mn-ea"/>
              </a:rPr>
              <a:t>薪资待遇：基本工资+绩效奖金+六险一金+带薪年假+节日福利+员工庆生</a:t>
            </a:r>
            <a:br>
              <a:rPr lang="zh-CN" altLang="en-US" sz="1800" dirty="0">
                <a:latin typeface="+mn-ea"/>
                <a:ea typeface="+mn-ea"/>
              </a:rPr>
            </a:br>
            <a:r>
              <a:rPr lang="zh-CN" altLang="en-US" sz="1800" dirty="0">
                <a:latin typeface="+mn-ea"/>
                <a:ea typeface="+mn-ea"/>
              </a:rPr>
              <a:t>基本工资：试用期2000，转正后2500</a:t>
            </a:r>
            <a:br>
              <a:rPr lang="zh-CN" altLang="en-US" sz="1800" dirty="0">
                <a:latin typeface="+mn-ea"/>
                <a:ea typeface="+mn-ea"/>
              </a:rPr>
            </a:br>
            <a:r>
              <a:rPr lang="zh-CN" altLang="en-US" sz="1800" dirty="0">
                <a:latin typeface="+mn-ea"/>
                <a:ea typeface="+mn-ea"/>
              </a:rPr>
              <a:t>六、招聘岗位：客户经理</a:t>
            </a:r>
            <a:br>
              <a:rPr lang="zh-CN" altLang="en-US" sz="1800" dirty="0">
                <a:latin typeface="+mn-ea"/>
                <a:ea typeface="+mn-ea"/>
              </a:rPr>
            </a:br>
            <a:r>
              <a:rPr lang="zh-CN" altLang="en-US" sz="1800" dirty="0">
                <a:latin typeface="+mn-ea"/>
                <a:ea typeface="+mn-ea"/>
              </a:rPr>
              <a:t>招聘人数：3人</a:t>
            </a:r>
            <a:br>
              <a:rPr lang="zh-CN" altLang="en-US" sz="1800" dirty="0">
                <a:latin typeface="+mn-ea"/>
                <a:ea typeface="+mn-ea"/>
              </a:rPr>
            </a:br>
            <a:r>
              <a:rPr lang="zh-CN" altLang="en-US" sz="1800" dirty="0">
                <a:latin typeface="+mn-ea"/>
                <a:ea typeface="+mn-ea"/>
              </a:rPr>
              <a:t>专业要求：专业不限</a:t>
            </a:r>
            <a:br>
              <a:rPr lang="zh-CN" altLang="en-US" sz="1800" dirty="0">
                <a:latin typeface="+mn-ea"/>
                <a:ea typeface="+mn-ea"/>
              </a:rPr>
            </a:br>
            <a:r>
              <a:rPr lang="zh-CN" altLang="en-US" sz="1800" dirty="0">
                <a:latin typeface="+mn-ea"/>
                <a:ea typeface="+mn-ea"/>
              </a:rPr>
              <a:t>薪资待遇：基本工资+绩效奖金+六险一金+带薪年假+节日福利+员工庆生</a:t>
            </a:r>
            <a:br>
              <a:rPr lang="zh-CN" altLang="en-US" sz="1800" dirty="0">
                <a:latin typeface="+mn-ea"/>
                <a:ea typeface="+mn-ea"/>
              </a:rPr>
            </a:br>
            <a:r>
              <a:rPr lang="zh-CN" altLang="en-US" sz="1800" dirty="0">
                <a:latin typeface="+mn-ea"/>
                <a:ea typeface="+mn-ea"/>
              </a:rPr>
              <a:t>基本工资：试用期2000，转正后2500</a:t>
            </a:r>
            <a:br>
              <a:rPr lang="zh-CN" altLang="en-US" sz="1800" dirty="0">
                <a:latin typeface="+mn-ea"/>
                <a:ea typeface="+mn-ea"/>
              </a:rPr>
            </a:br>
            <a:r>
              <a:rPr lang="zh-CN" altLang="en-US" sz="1800" dirty="0">
                <a:latin typeface="+mn-ea"/>
                <a:ea typeface="+mn-ea"/>
              </a:rPr>
              <a:t>七、招聘岗位：储备业务主管</a:t>
            </a:r>
            <a:br>
              <a:rPr lang="zh-CN" altLang="en-US" sz="1800" dirty="0">
                <a:latin typeface="+mn-ea"/>
                <a:ea typeface="+mn-ea"/>
              </a:rPr>
            </a:br>
            <a:r>
              <a:rPr lang="zh-CN" altLang="en-US" sz="1800" dirty="0">
                <a:latin typeface="+mn-ea"/>
                <a:ea typeface="+mn-ea"/>
              </a:rPr>
              <a:t>招聘人数：2人</a:t>
            </a:r>
            <a:br>
              <a:rPr lang="zh-CN" altLang="en-US" sz="1800" dirty="0">
                <a:latin typeface="+mn-ea"/>
                <a:ea typeface="+mn-ea"/>
              </a:rPr>
            </a:br>
            <a:r>
              <a:rPr lang="zh-CN" altLang="en-US" sz="1800" dirty="0">
                <a:latin typeface="+mn-ea"/>
                <a:ea typeface="+mn-ea"/>
              </a:rPr>
              <a:t>专业要求：专业不限</a:t>
            </a:r>
            <a:br>
              <a:rPr lang="zh-CN" altLang="en-US" sz="1800" dirty="0">
                <a:latin typeface="+mn-ea"/>
                <a:ea typeface="+mn-ea"/>
              </a:rPr>
            </a:br>
            <a:r>
              <a:rPr lang="zh-CN" altLang="en-US" sz="1800" dirty="0">
                <a:latin typeface="+mn-ea"/>
                <a:ea typeface="+mn-ea"/>
              </a:rPr>
              <a:t>薪资待遇：基本工资+绩效奖金+六险一金+带薪年假+节日福利+员工庆生</a:t>
            </a:r>
            <a:br>
              <a:rPr lang="zh-CN" altLang="en-US" sz="1800" dirty="0">
                <a:latin typeface="+mn-ea"/>
                <a:ea typeface="+mn-ea"/>
              </a:rPr>
            </a:br>
            <a:r>
              <a:rPr lang="zh-CN" altLang="en-US" sz="1800" dirty="0">
                <a:latin typeface="+mn-ea"/>
                <a:ea typeface="+mn-ea"/>
              </a:rPr>
              <a:t>基本工资：试用期2000，转正后2500</a:t>
            </a:r>
            <a:br>
              <a:rPr lang="zh-CN" altLang="en-US" sz="1800" dirty="0">
                <a:latin typeface="+mn-ea"/>
                <a:ea typeface="+mn-ea"/>
              </a:rPr>
            </a:br>
            <a:r>
              <a:rPr lang="zh-CN" altLang="en-US" sz="1800" dirty="0">
                <a:latin typeface="+mn-ea"/>
                <a:ea typeface="+mn-ea"/>
              </a:rPr>
              <a:t>八、招聘岗位：高级主管</a:t>
            </a:r>
            <a:br>
              <a:rPr lang="zh-CN" altLang="en-US" sz="1800" dirty="0">
                <a:latin typeface="+mn-ea"/>
                <a:ea typeface="+mn-ea"/>
              </a:rPr>
            </a:br>
            <a:r>
              <a:rPr lang="zh-CN" altLang="en-US" sz="1800" dirty="0">
                <a:latin typeface="+mn-ea"/>
                <a:ea typeface="+mn-ea"/>
              </a:rPr>
              <a:t>招聘人数：1人</a:t>
            </a:r>
            <a:br>
              <a:rPr lang="zh-CN" altLang="en-US" sz="1800" dirty="0">
                <a:latin typeface="+mn-ea"/>
                <a:ea typeface="+mn-ea"/>
              </a:rPr>
            </a:br>
            <a:r>
              <a:rPr lang="zh-CN" altLang="en-US" sz="1800" dirty="0">
                <a:latin typeface="+mn-ea"/>
                <a:ea typeface="+mn-ea"/>
              </a:rPr>
              <a:t>专业要求：专业不限</a:t>
            </a:r>
            <a:br>
              <a:rPr lang="zh-CN" altLang="en-US" sz="1800" dirty="0">
                <a:latin typeface="+mn-ea"/>
                <a:ea typeface="+mn-ea"/>
              </a:rPr>
            </a:br>
            <a:r>
              <a:rPr lang="zh-CN" altLang="en-US" sz="1800" dirty="0">
                <a:latin typeface="+mn-ea"/>
                <a:ea typeface="+mn-ea"/>
              </a:rPr>
              <a:t>薪资待遇：基本工资+绩效奖金+六险一金+带薪年假+节日福利+员工庆生</a:t>
            </a:r>
            <a:br>
              <a:rPr lang="zh-CN" altLang="en-US" sz="1800" dirty="0">
                <a:latin typeface="+mn-ea"/>
                <a:ea typeface="+mn-ea"/>
              </a:rPr>
            </a:br>
            <a:r>
              <a:rPr lang="zh-CN" altLang="en-US" sz="1800" dirty="0">
                <a:latin typeface="+mn-ea"/>
                <a:ea typeface="+mn-ea"/>
              </a:rPr>
              <a:t>基本工资：试用期4000，转正后5000</a:t>
            </a:r>
            <a:endParaRPr lang="zh-CN" altLang="en-US" sz="1800" dirty="0">
              <a:latin typeface="+mn-ea"/>
              <a:ea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6057900"/>
          </a:xfrm>
        </p:spPr>
        <p:txBody>
          <a:bodyPr>
            <a:normAutofit fontScale="90000"/>
          </a:bodyPr>
          <a:lstStyle/>
          <a:p>
            <a:r>
              <a:rPr lang="en-US" altLang="zh-CN" sz="2800" b="1" dirty="0"/>
              <a:t>                         </a:t>
            </a:r>
            <a:r>
              <a:rPr lang="en-US" altLang="zh-CN" sz="3200" b="1" dirty="0"/>
              <a:t> </a:t>
            </a:r>
            <a:r>
              <a:rPr lang="zh-CN" altLang="en-US" sz="3200" b="1" dirty="0"/>
              <a:t>易贝乐少儿英语招聘简章</a:t>
            </a:r>
            <a:br>
              <a:rPr lang="zh-CN" altLang="en-US" sz="3200" b="1" dirty="0"/>
            </a:br>
            <a:br>
              <a:rPr lang="zh-CN" altLang="en-US" sz="2000" dirty="0"/>
            </a:br>
            <a:r>
              <a:rPr lang="zh-CN" altLang="en-US" sz="2800" dirty="0">
                <a:latin typeface="+mn-ea"/>
                <a:ea typeface="+mn-ea"/>
              </a:rPr>
              <a:t>易贝乐少儿英语隶属于北京易贝乐科技文化股份有限公司，其少儿英语项目E-Blocks是全球EFL(英语为外语)国家儿童英语启蒙通用的教学方案。多年来，E-Blocks声誉满载，屡获各种国际大奖。目前，全球有40多个国家共计17000所少儿英语教育机构正在使用E-Blocks教学系统。</a:t>
            </a:r>
            <a:br>
              <a:rPr lang="zh-CN" altLang="en-US" sz="2800" dirty="0">
                <a:latin typeface="+mn-ea"/>
                <a:ea typeface="+mn-ea"/>
              </a:rPr>
            </a:br>
            <a:r>
              <a:rPr lang="zh-CN" altLang="en-US" sz="2800" dirty="0">
                <a:latin typeface="+mn-ea"/>
                <a:ea typeface="+mn-ea"/>
              </a:rPr>
              <a:t>E-Blocks是广泛采用“多感官、多媒体、交互式”教学的少儿英语启蒙教育体系。也是目前国际上最领先的少儿英语教学模式，即第三代少儿英语教学模式。第三代少儿英语教育模式跨越了国内第一代“一个老师、一本教材、一块黑板”的传统教育模式，升级了第二代“互动白板”教育模式，倡导“Learning by doing”，也就是“边动手、边动脑、边学习”，以孩子学习与认知的规律出发，将“有意识学习”与“无意识学习”有效统一，不但提高了孩子们的学习效果，而且注重培养孩子们团队协作能力、早期社交能力与未来领导力。在美国，几乎70%的州采用E-Blocks教学系统作为非英语母语国家儿童英语启蒙教育的标准课程。</a:t>
            </a:r>
            <a:br>
              <a:rPr lang="zh-CN" altLang="en-US" sz="2800" dirty="0">
                <a:latin typeface="+mn-ea"/>
                <a:ea typeface="+mn-ea"/>
              </a:rPr>
            </a:br>
            <a:endParaRPr lang="zh-CN" altLang="en-US" sz="2800" dirty="0">
              <a:latin typeface="+mn-ea"/>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6021070"/>
          </a:xfrm>
        </p:spPr>
        <p:txBody>
          <a:bodyPr>
            <a:noAutofit/>
          </a:bodyPr>
          <a:lstStyle/>
          <a:p>
            <a:r>
              <a:rPr lang="zh-CN" altLang="en-US" sz="2400" dirty="0"/>
              <a:t>易贝乐少儿英语自2008年创办以来受到众多小朋友的喜爱和家长们的认同。其E-Blocks教学体系由全球200多名国际资深教育专家、儿童心理学家耗时20余年，专为2-12岁非英语母语国家少儿英语启蒙教育研发。它摆脱了传统单调的教育模式，通过儿童喜欢的卡通画面、游戏情节、电子积木来激发孩子的各种感应功能，让儿童全身心投入到学英语的氛围之中，集中训练儿童的“听说读写”能力，全面提高儿童英语学习能力与英语思维能力，用儿童喜欢的方式，让他们爱上英语。</a:t>
            </a:r>
            <a:br>
              <a:rPr lang="zh-CN" altLang="en-US" sz="2400" dirty="0"/>
            </a:br>
            <a:r>
              <a:rPr lang="zh-CN" altLang="en-US" sz="2400" dirty="0"/>
              <a:t>易贝乐的研发团队根据中国的孩子英语学习基础和环境在全球通用的非英语母语国家使用的E-Blocks教学方案中进行二次研发，通过9年多的教学实践不断改进、完善。其教学效果受到家长们和教育专家们的高度认可。</a:t>
            </a:r>
            <a:br>
              <a:rPr lang="zh-CN" altLang="en-US" sz="2400" dirty="0"/>
            </a:br>
            <a:r>
              <a:rPr lang="zh-CN" altLang="en-US" sz="2400" dirty="0"/>
              <a:t>多年来，E-Blocks声誉满载，屡获各种国际大奖，在全球，40多个国家17000所学校均已采用E-Blocks的标准课程，在美国，几乎70%的州采用E-Blocks作为少儿英语启蒙教育的标准课程。 </a:t>
            </a:r>
            <a:br>
              <a:rPr lang="zh-CN" altLang="en-US" sz="2400" dirty="0"/>
            </a:br>
            <a:r>
              <a:rPr lang="zh-CN" altLang="en-US" sz="2400" dirty="0"/>
              <a:t>    易贝乐少儿英语自进入中国市场以来，新颖的教学理念，先进的教学设备得到教育界的一致认可，短短九年间，易贝乐迅速发展，势如破竹，已经成长为在全国拥有将近300家学习中心的少儿英语启蒙教育的领跑者。</a:t>
            </a:r>
            <a:br>
              <a:rPr lang="zh-CN" altLang="en-US" sz="2400" dirty="0"/>
            </a:br>
            <a:r>
              <a:rPr lang="zh-CN" altLang="en-US" sz="2400" dirty="0"/>
              <a:t>欢迎喜爱孩子并热爱少儿英语教育事业的人士加入E-Blocks。</a:t>
            </a:r>
            <a:endParaRPr lang="zh-CN"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5873750"/>
          </a:xfrm>
        </p:spPr>
        <p:txBody>
          <a:bodyPr/>
          <a:lstStyle/>
          <a:p>
            <a:r>
              <a:rPr lang="zh-CN" altLang="en-US" sz="1600" dirty="0"/>
              <a:t>招聘职位：</a:t>
            </a:r>
            <a:br>
              <a:rPr lang="zh-CN" altLang="en-US" sz="1600" dirty="0"/>
            </a:br>
            <a:r>
              <a:rPr lang="zh-CN" altLang="en-US" sz="1600" dirty="0"/>
              <a:t>少儿英语教师</a:t>
            </a:r>
            <a:br>
              <a:rPr lang="zh-CN" altLang="en-US" sz="1600" dirty="0"/>
            </a:br>
            <a:r>
              <a:rPr lang="zh-CN" altLang="en-US" sz="1600" dirty="0"/>
              <a:t>【岗位职责】</a:t>
            </a:r>
            <a:br>
              <a:rPr lang="zh-CN" altLang="en-US" sz="1600" dirty="0"/>
            </a:br>
            <a:r>
              <a:rPr lang="zh-CN" altLang="en-US" sz="1600" dirty="0"/>
              <a:t>1、日常备课，展示教学效果，完成教学任务；</a:t>
            </a:r>
            <a:br>
              <a:rPr lang="zh-CN" altLang="en-US" sz="1600" dirty="0"/>
            </a:br>
            <a:r>
              <a:rPr lang="zh-CN" altLang="en-US" sz="1600" dirty="0"/>
              <a:t>2、定期与家长沟通交流，召开家长公开课；</a:t>
            </a:r>
            <a:br>
              <a:rPr lang="zh-CN" altLang="en-US" sz="1600" dirty="0"/>
            </a:br>
            <a:r>
              <a:rPr lang="zh-CN" altLang="en-US" sz="1600" dirty="0"/>
              <a:t>3、参与教学中心会议；</a:t>
            </a:r>
            <a:br>
              <a:rPr lang="zh-CN" altLang="en-US" sz="1600" dirty="0"/>
            </a:br>
            <a:r>
              <a:rPr lang="zh-CN" altLang="en-US" sz="1600" dirty="0"/>
              <a:t>4、协助市场和销售部门完成Demo课演示；</a:t>
            </a:r>
            <a:br>
              <a:rPr lang="zh-CN" altLang="en-US" sz="1600" dirty="0"/>
            </a:br>
            <a:r>
              <a:rPr lang="zh-CN" altLang="en-US" sz="1600" dirty="0"/>
              <a:t>5、配合参与总部教师培训工作。</a:t>
            </a:r>
            <a:br>
              <a:rPr lang="zh-CN" altLang="en-US" sz="1600" dirty="0"/>
            </a:br>
            <a:r>
              <a:rPr lang="zh-CN" altLang="en-US" sz="1600" dirty="0"/>
              <a:t> </a:t>
            </a:r>
            <a:br>
              <a:rPr lang="zh-CN" altLang="en-US" sz="1600" dirty="0"/>
            </a:br>
            <a:r>
              <a:rPr lang="zh-CN" altLang="en-US" sz="1600" dirty="0"/>
              <a:t>【任职资格】</a:t>
            </a:r>
            <a:br>
              <a:rPr lang="zh-CN" altLang="en-US" sz="1600" dirty="0"/>
            </a:br>
            <a:r>
              <a:rPr lang="zh-CN" altLang="en-US" sz="1600" dirty="0"/>
              <a:t>1、英语专业毕业或实习生，发音标准，口语流利；具有良好的职业道德。</a:t>
            </a:r>
            <a:br>
              <a:rPr lang="zh-CN" altLang="en-US" sz="1600" dirty="0"/>
            </a:br>
            <a:r>
              <a:rPr lang="zh-CN" altLang="en-US" sz="1600" dirty="0"/>
              <a:t>2、较强的亲和力、活力和课堂调动能力，富于创新精神。</a:t>
            </a:r>
            <a:br>
              <a:rPr lang="zh-CN" altLang="en-US" sz="1600" dirty="0"/>
            </a:br>
            <a:r>
              <a:rPr lang="zh-CN" altLang="en-US" sz="1600" dirty="0"/>
              <a:t>3、踏实、认真,有耐心与责任心，能吃苦，具有良好的职业形象。</a:t>
            </a:r>
            <a:br>
              <a:rPr lang="zh-CN" altLang="en-US" sz="1600" dirty="0"/>
            </a:br>
            <a:r>
              <a:rPr lang="zh-CN" altLang="en-US" sz="1600" dirty="0"/>
              <a:t>4、热爱孩子和英语教育事业，乐于接受全新的教育理念和教学模式；</a:t>
            </a:r>
            <a:br>
              <a:rPr lang="zh-CN" altLang="en-US" sz="1600" dirty="0"/>
            </a:br>
            <a:r>
              <a:rPr lang="zh-CN" altLang="en-US" sz="1600" dirty="0"/>
              <a:t>5、始终保持积极乐观的心态。</a:t>
            </a:r>
            <a:br>
              <a:rPr lang="zh-CN" altLang="en-US" sz="1600" dirty="0"/>
            </a:br>
            <a:r>
              <a:rPr lang="zh-CN" altLang="en-US" sz="1600" dirty="0"/>
              <a:t>【薪酬福利待遇】</a:t>
            </a:r>
            <a:br>
              <a:rPr lang="zh-CN" altLang="en-US" sz="1600" dirty="0"/>
            </a:br>
            <a:r>
              <a:rPr lang="zh-CN" altLang="en-US" sz="1600" dirty="0"/>
              <a:t>1、领先行业水平的薪资待遇：底薪+绩效+课时费+多项奖金（升学、体验课、教学）+补助+工龄工资+五险一金（试用期即可享受）；</a:t>
            </a:r>
            <a:br>
              <a:rPr lang="zh-CN" altLang="en-US" sz="1600" dirty="0"/>
            </a:br>
            <a:r>
              <a:rPr lang="zh-CN" altLang="en-US" sz="1600" dirty="0"/>
              <a:t>2、属于你的福利：每周双休+午餐补助+带薪年假+不定期聚餐+节日福利+生日会；</a:t>
            </a:r>
            <a:br>
              <a:rPr lang="zh-CN" altLang="en-US" sz="1600" dirty="0"/>
            </a:br>
            <a:r>
              <a:rPr lang="zh-CN" altLang="en-US" sz="1600" dirty="0"/>
              <a:t>3、广阔的发展平台：英语教师--教学组长--教学主管--助理校长（或教学督导）--校长；；</a:t>
            </a:r>
            <a:br>
              <a:rPr lang="zh-CN" altLang="en-US" sz="1600" dirty="0"/>
            </a:br>
            <a:r>
              <a:rPr lang="zh-CN" altLang="en-US" sz="1600" dirty="0"/>
              <a:t>4、专业系统的培训机制：新员工培训+部门培训+管理培训+岗位技能培训；</a:t>
            </a:r>
            <a:br>
              <a:rPr lang="zh-CN" altLang="en-US" sz="1600" dirty="0"/>
            </a:br>
            <a:r>
              <a:rPr lang="zh-CN" altLang="en-US" sz="1600" dirty="0"/>
              <a:t>5、开心快乐的工作环境，学习文化氛围浓厚的办公环境，“快乐工作，快乐生活”的工作理念；</a:t>
            </a:r>
            <a:br>
              <a:rPr lang="zh-CN" altLang="en-US" sz="1600" dirty="0"/>
            </a:br>
            <a:r>
              <a:rPr lang="zh-CN" altLang="en-US" sz="1600" dirty="0"/>
              <a:t>6、便利的交通条件，10余条公交、地铁线路直达，附近方便优美的居住环境。</a:t>
            </a:r>
            <a:endParaRPr lang="zh-CN" alt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5666105"/>
          </a:xfrm>
        </p:spPr>
        <p:txBody>
          <a:bodyPr>
            <a:normAutofit fontScale="90000"/>
          </a:bodyPr>
          <a:lstStyle/>
          <a:p>
            <a:r>
              <a:rPr lang="zh-CN" altLang="en-US" sz="2000"/>
              <a:t>课程顾问</a:t>
            </a:r>
            <a:br>
              <a:rPr lang="zh-CN" altLang="en-US" sz="2000"/>
            </a:br>
            <a:r>
              <a:rPr lang="zh-CN" altLang="en-US" sz="2000"/>
              <a:t>【岗位职责】</a:t>
            </a:r>
            <a:br>
              <a:rPr lang="zh-CN" altLang="en-US" sz="2000"/>
            </a:br>
            <a:r>
              <a:rPr lang="zh-CN" altLang="en-US" sz="2000"/>
              <a:t>1. 与客户进行电话沟通，提供专业的课程介绍，邀约客户到校区进行试听；</a:t>
            </a:r>
            <a:br>
              <a:rPr lang="zh-CN" altLang="en-US" sz="2000"/>
            </a:br>
            <a:r>
              <a:rPr lang="zh-CN" altLang="en-US" sz="2000"/>
              <a:t>2. 接待意向客户并提供专业的课程咨询，促成签单；</a:t>
            </a:r>
            <a:br>
              <a:rPr lang="zh-CN" altLang="en-US" sz="2000"/>
            </a:br>
            <a:r>
              <a:rPr lang="zh-CN" altLang="en-US" sz="2000"/>
              <a:t>3. 保持与现有客户的沟通，做好后期服务维系工作；</a:t>
            </a:r>
            <a:br>
              <a:rPr lang="zh-CN" altLang="en-US" sz="2000"/>
            </a:br>
            <a:r>
              <a:rPr lang="zh-CN" altLang="en-US" sz="2000"/>
              <a:t>4. 分解每月个人销售业绩指标，确保每周/月能够持续达到或超过个人销售指标。</a:t>
            </a:r>
            <a:br>
              <a:rPr lang="zh-CN" altLang="en-US" sz="2000"/>
            </a:br>
            <a:r>
              <a:rPr lang="zh-CN" altLang="en-US" sz="2000"/>
              <a:t> </a:t>
            </a:r>
            <a:br>
              <a:rPr lang="zh-CN" altLang="en-US" sz="2000"/>
            </a:br>
            <a:r>
              <a:rPr lang="zh-CN" altLang="en-US" sz="2000"/>
              <a:t> 【任职要求】</a:t>
            </a:r>
            <a:br>
              <a:rPr lang="zh-CN" altLang="en-US" sz="2000"/>
            </a:br>
            <a:r>
              <a:rPr lang="zh-CN" altLang="en-US" sz="2000"/>
              <a:t>1.普通话标准，沟通能力强，乐观开朗；</a:t>
            </a:r>
            <a:br>
              <a:rPr lang="zh-CN" altLang="en-US" sz="2000"/>
            </a:br>
            <a:r>
              <a:rPr lang="zh-CN" altLang="en-US" sz="2000"/>
              <a:t>2.具备销售意识，能承受工作压力，并保证既定目标的实现；</a:t>
            </a:r>
            <a:br>
              <a:rPr lang="zh-CN" altLang="en-US" sz="2000"/>
            </a:br>
            <a:r>
              <a:rPr lang="zh-CN" altLang="en-US" sz="2000"/>
              <a:t>3.喜欢与孩子们相处，愿意真正站到家长和孩子的角度考虑问题并为他们解决困难或给出建议；</a:t>
            </a:r>
            <a:br>
              <a:rPr lang="zh-CN" altLang="en-US" sz="2000"/>
            </a:br>
            <a:r>
              <a:rPr lang="zh-CN" altLang="en-US" sz="2000"/>
              <a:t>4.良好的团队合作精神，具备较强的学习能力。</a:t>
            </a:r>
            <a:br>
              <a:rPr lang="zh-CN" altLang="en-US" sz="2000"/>
            </a:br>
            <a:r>
              <a:rPr lang="zh-CN" altLang="en-US" sz="2000"/>
              <a:t>5.乐于接受全新的教育理念和教学模式；</a:t>
            </a:r>
            <a:br>
              <a:rPr lang="zh-CN" altLang="en-US" sz="2000"/>
            </a:br>
            <a:r>
              <a:rPr lang="zh-CN" altLang="en-US" sz="2000"/>
              <a:t>6.始终保持积极乐观的心态。</a:t>
            </a:r>
            <a:br>
              <a:rPr lang="zh-CN" altLang="en-US" sz="2000"/>
            </a:br>
            <a:r>
              <a:rPr lang="zh-CN" altLang="en-US" sz="2000"/>
              <a:t>【薪酬福利待遇】</a:t>
            </a:r>
            <a:br>
              <a:rPr lang="zh-CN" altLang="en-US" sz="2000"/>
            </a:br>
            <a:r>
              <a:rPr lang="zh-CN" altLang="en-US" sz="2000"/>
              <a:t>1、领先行业水平的薪资待遇：底薪+绩效+奖金+补助+工龄工资+五险一金（毕业后即可享受）；</a:t>
            </a:r>
            <a:br>
              <a:rPr lang="zh-CN" altLang="en-US" sz="2000"/>
            </a:br>
            <a:r>
              <a:rPr lang="zh-CN" altLang="en-US" sz="2000"/>
              <a:t>2、属于你的福利：每周双休+午餐补助+带薪年假+不定期聚餐+节日福利+生日会；</a:t>
            </a:r>
            <a:br>
              <a:rPr lang="zh-CN" altLang="en-US" sz="2000"/>
            </a:br>
            <a:r>
              <a:rPr lang="zh-CN" altLang="en-US" sz="2000"/>
              <a:t>3、广阔的发展平台：高级课程顾问—销售主管—助理中心校长--中心校长（或运营顾问）；</a:t>
            </a:r>
            <a:br>
              <a:rPr lang="zh-CN" altLang="en-US" sz="2000"/>
            </a:br>
            <a:r>
              <a:rPr lang="zh-CN" altLang="en-US" sz="2000"/>
              <a:t>4、专业系统的培训机制：新员工培训+部门培训+管理培训+岗位技能培训；</a:t>
            </a:r>
            <a:br>
              <a:rPr lang="zh-CN" altLang="en-US" sz="2000"/>
            </a:br>
            <a:r>
              <a:rPr lang="zh-CN" altLang="en-US" sz="2000"/>
              <a:t>5、开心快乐的工作环境，学习文化氛围浓厚的办公环境，“快乐工作，快乐生活”的工作理念；</a:t>
            </a:r>
            <a:br>
              <a:rPr lang="zh-CN" altLang="en-US" sz="2000"/>
            </a:br>
            <a:r>
              <a:rPr lang="zh-CN" altLang="en-US" sz="2000"/>
              <a:t>6、便利的交通条件，10余条公交、地铁线路直达，附近方便优美的居住环境。</a:t>
            </a:r>
            <a:br>
              <a:rPr lang="zh-CN" altLang="en-US" sz="2000"/>
            </a:br>
            <a:r>
              <a:rPr lang="zh-CN" altLang="en-US" sz="2000"/>
              <a:t> </a:t>
            </a:r>
            <a:endParaRPr lang="zh-CN" altLang="en-US"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5886450"/>
          </a:xfrm>
        </p:spPr>
        <p:txBody>
          <a:bodyPr/>
          <a:lstStyle/>
          <a:p>
            <a:r>
              <a:rPr lang="zh-CN" altLang="en-US" sz="1800"/>
              <a:t>客服专员（前台客服）</a:t>
            </a:r>
            <a:br>
              <a:rPr lang="zh-CN" altLang="en-US" sz="1800"/>
            </a:br>
            <a:r>
              <a:rPr lang="zh-CN" altLang="en-US" sz="1800"/>
              <a:t>【岗位职责】</a:t>
            </a:r>
            <a:br>
              <a:rPr lang="zh-CN" altLang="en-US" sz="1800"/>
            </a:br>
            <a:r>
              <a:rPr lang="zh-CN" altLang="en-US" sz="1800"/>
              <a:t>1.负责来访客户接待、登记、电话咨询、转接工作；</a:t>
            </a:r>
            <a:br>
              <a:rPr lang="zh-CN" altLang="en-US" sz="1800"/>
            </a:br>
            <a:r>
              <a:rPr lang="zh-CN" altLang="en-US" sz="1800"/>
              <a:t>2.学员维系、日常教务工作、续费工作、教学投诉处理；</a:t>
            </a:r>
            <a:br>
              <a:rPr lang="zh-CN" altLang="en-US" sz="1800"/>
            </a:br>
            <a:r>
              <a:rPr lang="zh-CN" altLang="en-US" sz="1800"/>
              <a:t>3.负责客户及学员档案管理工作，及时更新新客户及新学员档案；熟悉学员及教师的课程安排日程情况；</a:t>
            </a:r>
            <a:br>
              <a:rPr lang="zh-CN" altLang="en-US" sz="1800"/>
            </a:br>
            <a:r>
              <a:rPr lang="zh-CN" altLang="en-US" sz="1800"/>
              <a:t>4.负责员工考勤统计工作；</a:t>
            </a:r>
            <a:br>
              <a:rPr lang="zh-CN" altLang="en-US" sz="1800"/>
            </a:br>
            <a:r>
              <a:rPr lang="zh-CN" altLang="en-US" sz="1800"/>
              <a:t>5.完成上级领导交办的其他工作任务。</a:t>
            </a:r>
            <a:br>
              <a:rPr lang="zh-CN" altLang="en-US" sz="1800"/>
            </a:br>
            <a:r>
              <a:rPr lang="zh-CN" altLang="en-US" sz="1800"/>
              <a:t> </a:t>
            </a:r>
            <a:br>
              <a:rPr lang="zh-CN" altLang="en-US" sz="1800"/>
            </a:br>
            <a:r>
              <a:rPr lang="zh-CN" altLang="en-US" sz="1800"/>
              <a:t>【任职要求】</a:t>
            </a:r>
            <a:br>
              <a:rPr lang="zh-CN" altLang="en-US" sz="1800"/>
            </a:br>
            <a:r>
              <a:rPr lang="zh-CN" altLang="en-US" sz="1800"/>
              <a:t>1.大专及大专以上学历，具备1年以上客户服务经验；</a:t>
            </a:r>
            <a:br>
              <a:rPr lang="zh-CN" altLang="en-US" sz="1800"/>
            </a:br>
            <a:r>
              <a:rPr lang="zh-CN" altLang="en-US" sz="1800"/>
              <a:t>2.有良好的沟通能力，具备较强的语言表达能力和解决问题的能力； </a:t>
            </a:r>
            <a:br>
              <a:rPr lang="zh-CN" altLang="en-US" sz="1800"/>
            </a:br>
            <a:r>
              <a:rPr lang="zh-CN" altLang="en-US" sz="1800"/>
              <a:t>3.具有极佳的敬业精神和团队合作精神，能够独立策划组织各类客户维护工作；</a:t>
            </a:r>
            <a:br>
              <a:rPr lang="zh-CN" altLang="en-US" sz="1800"/>
            </a:br>
            <a:r>
              <a:rPr lang="zh-CN" altLang="en-US" sz="1800"/>
              <a:t>4.能够熟练使用计算机及常用办公软件。</a:t>
            </a:r>
            <a:br>
              <a:rPr lang="zh-CN" altLang="en-US" sz="1800"/>
            </a:br>
            <a:r>
              <a:rPr lang="zh-CN" altLang="en-US" sz="1800"/>
              <a:t>【薪酬福利待遇】</a:t>
            </a:r>
            <a:br>
              <a:rPr lang="zh-CN" altLang="en-US" sz="1800"/>
            </a:br>
            <a:r>
              <a:rPr lang="zh-CN" altLang="en-US" sz="1800"/>
              <a:t>1、领先行业水平的薪资待遇：底薪+奖金+补助+工龄工资+五险一金（毕业后即可享受）；</a:t>
            </a:r>
            <a:br>
              <a:rPr lang="zh-CN" altLang="en-US" sz="1800"/>
            </a:br>
            <a:r>
              <a:rPr lang="zh-CN" altLang="en-US" sz="1800"/>
              <a:t>2、属于你的福利：每周双休+午餐补助+带薪年假+不定期聚餐+节日福利+生日会；</a:t>
            </a:r>
            <a:br>
              <a:rPr lang="zh-CN" altLang="en-US" sz="1800"/>
            </a:br>
            <a:r>
              <a:rPr lang="zh-CN" altLang="en-US" sz="1800"/>
              <a:t>3、广阔的发展平台：前台客服—客服主管—助理中心校长--中心校长；</a:t>
            </a:r>
            <a:br>
              <a:rPr lang="zh-CN" altLang="en-US" sz="1800"/>
            </a:br>
            <a:r>
              <a:rPr lang="zh-CN" altLang="en-US" sz="1800"/>
              <a:t>4、专业系统的培训机制：新员工培训+部门培训+管理培训+岗位技能培训；</a:t>
            </a:r>
            <a:br>
              <a:rPr lang="zh-CN" altLang="en-US" sz="1800"/>
            </a:br>
            <a:r>
              <a:rPr lang="zh-CN" altLang="en-US" sz="1800"/>
              <a:t>5、开心快乐的工作环境，学习文化氛围浓厚的办公环境，“快乐工作，快乐生活”的工作理念；</a:t>
            </a:r>
            <a:br>
              <a:rPr lang="zh-CN" altLang="en-US" sz="1800"/>
            </a:br>
            <a:r>
              <a:rPr lang="zh-CN" altLang="en-US" sz="1800"/>
              <a:t>6、便利的交通条件，10余条公交、地铁线路直达，附近方便优美的居住环境。</a:t>
            </a:r>
            <a:br>
              <a:rPr lang="zh-CN" altLang="en-US" sz="1800"/>
            </a:br>
            <a:r>
              <a:rPr lang="zh-CN" altLang="en-US" sz="1800"/>
              <a:t>市场专员</a:t>
            </a:r>
            <a:endParaRPr lang="zh-CN"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6118225"/>
          </a:xfrm>
        </p:spPr>
        <p:txBody>
          <a:bodyPr>
            <a:normAutofit fontScale="90000"/>
          </a:bodyPr>
          <a:lstStyle/>
          <a:p>
            <a:r>
              <a:rPr lang="zh-CN" altLang="en-US" sz="2000"/>
              <a:t>市场专员</a:t>
            </a:r>
            <a:br>
              <a:rPr lang="zh-CN" altLang="en-US" sz="2000"/>
            </a:br>
            <a:r>
              <a:rPr lang="zh-CN" altLang="en-US" sz="2000"/>
              <a:t>【岗位职责】</a:t>
            </a:r>
            <a:br>
              <a:rPr lang="zh-CN" altLang="en-US" sz="2000"/>
            </a:br>
            <a:r>
              <a:rPr lang="zh-CN" altLang="en-US" sz="2000"/>
              <a:t>1、协助市场经理制定校区整体市场策划工作；</a:t>
            </a:r>
            <a:br>
              <a:rPr lang="zh-CN" altLang="en-US" sz="2000"/>
            </a:br>
            <a:r>
              <a:rPr lang="zh-CN" altLang="en-US" sz="2000"/>
              <a:t>2、开发招生渠道，收集行业信息，建立信息资料库；</a:t>
            </a:r>
            <a:br>
              <a:rPr lang="zh-CN" altLang="en-US" sz="2000"/>
            </a:br>
            <a:r>
              <a:rPr lang="zh-CN" altLang="en-US" sz="2000"/>
              <a:t>3、组织市场活动，执行促销方案，负责相关人员的培训；</a:t>
            </a:r>
            <a:br>
              <a:rPr lang="zh-CN" altLang="en-US" sz="2000"/>
            </a:br>
            <a:r>
              <a:rPr lang="zh-CN" altLang="en-US" sz="2000"/>
              <a:t>4、控制月度、季度及年度市场费用。</a:t>
            </a:r>
            <a:br>
              <a:rPr lang="zh-CN" altLang="en-US" sz="2000"/>
            </a:br>
            <a:br>
              <a:rPr lang="zh-CN" altLang="en-US" sz="2000"/>
            </a:br>
            <a:r>
              <a:rPr lang="zh-CN" altLang="en-US" sz="2000"/>
              <a:t>【任职要求】</a:t>
            </a:r>
            <a:br>
              <a:rPr lang="zh-CN" altLang="en-US" sz="2000"/>
            </a:br>
            <a:r>
              <a:rPr lang="zh-CN" altLang="en-US" sz="2000"/>
              <a:t>1、大专及以上学历，2年以上市场销售工作经验；</a:t>
            </a:r>
            <a:br>
              <a:rPr lang="zh-CN" altLang="en-US" sz="2000"/>
            </a:br>
            <a:r>
              <a:rPr lang="zh-CN" altLang="en-US" sz="2000"/>
              <a:t>2、可独立策划市场活动，具备较好的组织，协调能力；</a:t>
            </a:r>
            <a:br>
              <a:rPr lang="zh-CN" altLang="en-US" sz="2000"/>
            </a:br>
            <a:r>
              <a:rPr lang="zh-CN" altLang="en-US" sz="2000"/>
              <a:t>3、有策划及参与社区、校园等户外市场活动经验；</a:t>
            </a:r>
            <a:br>
              <a:rPr lang="zh-CN" altLang="en-US" sz="2000"/>
            </a:br>
            <a:r>
              <a:rPr lang="zh-CN" altLang="en-US" sz="2000"/>
              <a:t>4、出色的沟通能力和人际交往能力；</a:t>
            </a:r>
            <a:br>
              <a:rPr lang="zh-CN" altLang="en-US" sz="2000"/>
            </a:br>
            <a:r>
              <a:rPr lang="zh-CN" altLang="en-US" sz="2000"/>
              <a:t>5、有亲和力和感染力,富有团队精神；</a:t>
            </a:r>
            <a:br>
              <a:rPr lang="zh-CN" altLang="en-US" sz="2000"/>
            </a:br>
            <a:r>
              <a:rPr lang="zh-CN" altLang="en-US" sz="2000"/>
              <a:t>6、了解少儿英语教育行业，有英语教育工作经验者优先考虑。</a:t>
            </a:r>
            <a:br>
              <a:rPr lang="zh-CN" altLang="en-US" sz="2000"/>
            </a:br>
            <a:br>
              <a:rPr lang="zh-CN" altLang="en-US" sz="2000"/>
            </a:br>
            <a:r>
              <a:rPr lang="zh-CN" altLang="en-US" sz="2000"/>
              <a:t>【薪酬福利待遇】</a:t>
            </a:r>
            <a:br>
              <a:rPr lang="zh-CN" altLang="en-US" sz="2000"/>
            </a:br>
            <a:r>
              <a:rPr lang="zh-CN" altLang="en-US" sz="2000"/>
              <a:t>1、领先行业水平的薪资待遇：底薪+绩效+奖金+补助+工龄工资+五险一金（毕业后即可享受）；</a:t>
            </a:r>
            <a:br>
              <a:rPr lang="zh-CN" altLang="en-US" sz="2000"/>
            </a:br>
            <a:r>
              <a:rPr lang="zh-CN" altLang="en-US" sz="2000"/>
              <a:t>2、属于你的福利：每周双休+午餐补助+带薪年假+不定期聚餐+节日福利+生日会；</a:t>
            </a:r>
            <a:br>
              <a:rPr lang="zh-CN" altLang="en-US" sz="2000"/>
            </a:br>
            <a:r>
              <a:rPr lang="zh-CN" altLang="en-US" sz="2000"/>
              <a:t>3、广阔的发展平台：市场主管—助理中心校长--中心校长（或区域市场经理）；</a:t>
            </a:r>
            <a:br>
              <a:rPr lang="zh-CN" altLang="en-US" sz="2000"/>
            </a:br>
            <a:r>
              <a:rPr lang="zh-CN" altLang="en-US" sz="2000"/>
              <a:t>4、专业系统的培训机制：新员工培训+部门培训+管理培训+岗位技能培训；</a:t>
            </a:r>
            <a:br>
              <a:rPr lang="zh-CN" altLang="en-US" sz="2000"/>
            </a:br>
            <a:r>
              <a:rPr lang="zh-CN" altLang="en-US" sz="2000"/>
              <a:t>5、开心快乐的工作环境，学习文化氛围浓厚的办公环境，“快乐工作，快乐生活”的工作理念；</a:t>
            </a:r>
            <a:br>
              <a:rPr lang="zh-CN" altLang="en-US" sz="2000"/>
            </a:br>
            <a:r>
              <a:rPr lang="zh-CN" altLang="en-US" sz="2000"/>
              <a:t>6、便利的交通条件，10余条公交、地铁线路直达，附近方便优美的居住环境。</a:t>
            </a:r>
            <a:endParaRPr lang="zh-CN" altLang="en-US"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1887855"/>
            <a:ext cx="10178415" cy="4283075"/>
          </a:xfrm>
        </p:spPr>
        <p:txBody>
          <a:bodyPr/>
          <a:lstStyle/>
          <a:p>
            <a:r>
              <a:rPr lang="zh-CN" altLang="en-US" sz="2800"/>
              <a:t>联系方式：</a:t>
            </a:r>
            <a:br>
              <a:rPr lang="zh-CN" altLang="en-US" sz="2800"/>
            </a:br>
            <a:r>
              <a:rPr lang="zh-CN" altLang="en-US" sz="2800"/>
              <a:t>简历投递：cathy.wang@eblockschina.com，zoe.zhang@eblockschina.com</a:t>
            </a:r>
            <a:br>
              <a:rPr lang="zh-CN" altLang="en-US" sz="2800"/>
            </a:br>
            <a:r>
              <a:rPr lang="zh-CN" altLang="en-US" sz="2800"/>
              <a:t>电话：010--67563570（易贝乐华北区域管理中心）</a:t>
            </a:r>
            <a:br>
              <a:rPr lang="zh-CN" altLang="en-US" sz="2800"/>
            </a:br>
            <a:r>
              <a:rPr lang="zh-CN" altLang="en-US" sz="2800"/>
              <a:t>【工作地点】</a:t>
            </a:r>
            <a:br>
              <a:rPr lang="zh-CN" altLang="en-US" sz="2800"/>
            </a:br>
            <a:r>
              <a:rPr lang="zh-CN" altLang="en-US" sz="2800"/>
              <a:t>北京10家校区可就近分配（方庄、金源、望京、亚运村、通州武夷花园、通州果园、大兴百联清城、大兴枣园、百子湾、劲松）</a:t>
            </a:r>
            <a:endParaRPr lang="zh-CN"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5883" y="107315"/>
            <a:ext cx="3932237" cy="1600200"/>
          </a:xfrm>
        </p:spPr>
        <p:txBody>
          <a:bodyPr/>
          <a:lstStyle/>
          <a:p>
            <a:r>
              <a:rPr lang="zh-CN" altLang="en-US" sz="4400" b="1" dirty="0"/>
              <a:t>参会单位预览</a:t>
            </a:r>
            <a:endParaRPr lang="zh-CN" altLang="en-US" sz="4400" b="1" dirty="0"/>
          </a:p>
        </p:txBody>
      </p:sp>
      <p:pic>
        <p:nvPicPr>
          <p:cNvPr id="14" name="图片占位符 13"/>
          <p:cNvPicPr>
            <a:picLocks noGrp="1" noChangeAspect="1"/>
          </p:cNvPicPr>
          <p:nvPr>
            <p:ph type="pic" idx="1"/>
          </p:nvPr>
        </p:nvPicPr>
        <p:blipFill>
          <a:blip r:embed="rId1" cstate="print">
            <a:extLst>
              <a:ext uri="{28A0092B-C50C-407E-A947-70E740481C1C}">
                <a14:useLocalDpi xmlns:a14="http://schemas.microsoft.com/office/drawing/2010/main" val="0"/>
              </a:ext>
            </a:extLst>
          </a:blip>
          <a:srcRect l="5" r="5"/>
          <a:stretch>
            <a:fillRect/>
          </a:stretch>
        </p:blipFill>
        <p:spPr>
          <a:xfrm>
            <a:off x="6565900" y="1165860"/>
            <a:ext cx="4862830" cy="5403850"/>
          </a:xfrm>
        </p:spPr>
      </p:pic>
      <p:sp>
        <p:nvSpPr>
          <p:cNvPr id="7" name="文本占位符 6"/>
          <p:cNvSpPr>
            <a:spLocks noGrp="1"/>
          </p:cNvSpPr>
          <p:nvPr>
            <p:ph type="body" sz="half" idx="2"/>
          </p:nvPr>
        </p:nvSpPr>
        <p:spPr>
          <a:xfrm>
            <a:off x="299085" y="774065"/>
            <a:ext cx="7255510" cy="5795645"/>
          </a:xfrm>
        </p:spPr>
        <p:txBody>
          <a:bodyPr>
            <a:noAutofit/>
          </a:bodyPr>
          <a:lstStyle/>
          <a:p>
            <a:pPr marL="342900" indent="-342900">
              <a:buFont typeface="Arial" panose="020B0604020202020204" pitchFamily="34" charset="0"/>
              <a:buChar char="•"/>
            </a:pPr>
            <a:r>
              <a:rPr lang="en-US" altLang="zh-CN" sz="2200" dirty="0">
                <a:solidFill>
                  <a:schemeClr val="bg1"/>
                </a:solidFill>
                <a:uFillTx/>
              </a:rPr>
              <a:t>华福证券有限责任公司太原上肖墙路证券营业部</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山西苏宁云商销售有限公司</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山西世基商务信息咨询有限公司</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北京安豆管理咨询有限公司</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天津尚泽</a:t>
            </a:r>
            <a:r>
              <a:rPr lang="zh-CN" altLang="en-US" sz="2200" dirty="0">
                <a:solidFill>
                  <a:schemeClr val="bg1"/>
                </a:solidFill>
                <a:uFillTx/>
              </a:rPr>
              <a:t>文化传播有限公司</a:t>
            </a:r>
            <a:endParaRPr lang="zh-CN" altLang="en-US"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山西省太原唐久超市有限公司</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上海链家房地产经纪有限公司</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天津链家宝业房地产经纪有限公司</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中国民生银行信用卡中心太原分中心</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山西融创现代置业有限公司</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太原链家高策房地产经纪有限公司</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北美恩壹艺术购物中心</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易贝乐少儿英语</a:t>
            </a:r>
            <a:endParaRPr lang="en-US" altLang="zh-CN" sz="2200" dirty="0">
              <a:solidFill>
                <a:schemeClr val="bg1"/>
              </a:solidFill>
              <a:uFillTx/>
            </a:endParaRPr>
          </a:p>
          <a:p>
            <a:pPr marL="342900" indent="-342900">
              <a:buFont typeface="Arial" panose="020B0604020202020204" pitchFamily="34" charset="0"/>
              <a:buChar char="•"/>
            </a:pPr>
            <a:r>
              <a:rPr lang="en-US" altLang="zh-CN" sz="2200" dirty="0">
                <a:solidFill>
                  <a:schemeClr val="bg1"/>
                </a:solidFill>
                <a:uFillTx/>
              </a:rPr>
              <a:t>山西嘉泽源贸易有限公司</a:t>
            </a:r>
            <a:endParaRPr lang="en-US" altLang="zh-CN" sz="2200" dirty="0">
              <a:solidFill>
                <a:schemeClr val="bg1"/>
              </a:solidFill>
              <a:uFillTx/>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5347970"/>
          </a:xfrm>
        </p:spPr>
        <p:txBody>
          <a:bodyPr/>
          <a:lstStyle/>
          <a:p>
            <a:pPr algn="ctr"/>
            <a:r>
              <a:rPr lang="zh-CN" altLang="en-US" sz="3200" b="1" dirty="0"/>
              <a:t>北美恩壹艺术购物中心简介</a:t>
            </a:r>
            <a:br>
              <a:rPr lang="zh-CN" altLang="en-US" sz="3200" b="1" dirty="0"/>
            </a:br>
            <a:r>
              <a:rPr lang="zh-CN" altLang="en-US" sz="3200" b="1" dirty="0"/>
              <a:t>     </a:t>
            </a:r>
            <a:br>
              <a:rPr lang="zh-CN" altLang="en-US" sz="3200" b="1" dirty="0"/>
            </a:br>
            <a:br>
              <a:rPr lang="zh-CN" altLang="en-US" sz="3200" b="1" dirty="0"/>
            </a:br>
            <a:r>
              <a:rPr lang="zh-CN" altLang="en-US" sz="3200" b="1" dirty="0"/>
              <a:t>     </a:t>
            </a:r>
            <a:r>
              <a:rPr lang="zh-CN" altLang="en-US" sz="2400" b="1" dirty="0"/>
              <a:t> </a:t>
            </a:r>
            <a:r>
              <a:rPr lang="zh-CN" altLang="en-US" sz="2400" dirty="0"/>
              <a:t>新加坡瑞德集团成立于2002年，经过十余年的发展，业务遍布全球，并在房地产及商业零售业取得了优异的成绩，目前公司主营业务为全球地产开发、零售业运营及基金管理，并在世界主要金融中心设立分支机构，包括北京、上海、山西、香港、迪拜、纽约和旧金山，为全球各类企业、金融机构、政府和高净值人士提供广泛的金融和房地产投资服务。</a:t>
            </a:r>
            <a:br>
              <a:rPr lang="zh-CN" altLang="en-US" sz="2400" dirty="0"/>
            </a:br>
            <a:r>
              <a:rPr lang="zh-CN" altLang="en-US" sz="2400" dirty="0"/>
              <a:t>山西北美恩壹商贸有限公司隶属于新加坡瑞德集团。旗下有北美枫情、北美金域蓝湾、北美金棕榈、北美新天地时尚中心、北美新天地N1艺术购物中心、北美N1文创区等住宅、商业综合体。</a:t>
            </a:r>
            <a:endParaRPr lang="zh-CN" alt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5335270"/>
          </a:xfrm>
        </p:spPr>
        <p:txBody>
          <a:bodyPr/>
          <a:lstStyle/>
          <a:p>
            <a:r>
              <a:rPr lang="en-US" altLang="zh-CN" sz="2800"/>
              <a:t>       </a:t>
            </a:r>
            <a:r>
              <a:rPr lang="zh-CN" altLang="en-US" sz="2800"/>
              <a:t>北美新天地时尚中心坐落于新太原商业核心区，是太原市地标建筑。包括时尚服饰、餐饮、娱乐及休闲项目，并竭力成为太原乃至全中国最时尚的购物中心之一。北美新天地N1艺术购物中心，一个为艺术、设计、时尚和美食先锋代名词的综合商业，融合艺术、时尚、多媒体科技、创意活动、生活方式等核心元素，是集时尚购物、特色饮食、艺术体验于一身的一站式消费目的地。北美N1文创区，功能业态包括创意零售、时尚餐饮、酒吧及KTV、影院、剧场、展览、设计工作室、设计酒店等，已成为太原国际性文化风尚地标。</a:t>
            </a:r>
            <a:br>
              <a:rPr lang="zh-CN" altLang="en-US" sz="2800"/>
            </a:br>
            <a:r>
              <a:rPr lang="zh-CN" altLang="en-US" sz="2800"/>
              <a:t>       北美金棕榈位于晋阳街和体育路交叉口，由6栋32层和3栋小高层组成，项目占地面积约5万平方米，建筑面积18万平方米，住户800余户。户型面积为二居80㎡-90，三居120㎡-150㎡。</a:t>
            </a:r>
            <a:endParaRPr lang="zh-CN"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6155055"/>
          </a:xfrm>
        </p:spPr>
        <p:txBody>
          <a:bodyPr/>
          <a:lstStyle/>
          <a:p>
            <a:endParaRPr lang="zh-CN" altLang="en-US" sz="1800"/>
          </a:p>
        </p:txBody>
      </p:sp>
      <p:graphicFrame>
        <p:nvGraphicFramePr>
          <p:cNvPr id="3" name="表格 -1"/>
          <p:cNvGraphicFramePr/>
          <p:nvPr/>
        </p:nvGraphicFramePr>
        <p:xfrm>
          <a:off x="1353820" y="466725"/>
          <a:ext cx="9067800" cy="5827395"/>
        </p:xfrm>
        <a:graphic>
          <a:graphicData uri="http://schemas.openxmlformats.org/drawingml/2006/table">
            <a:tbl>
              <a:tblPr firstRow="1" bandRow="1">
                <a:tableStyleId>{5C22544A-7EE6-4342-B048-85BDC9FD1C3A}</a:tableStyleId>
              </a:tblPr>
              <a:tblGrid>
                <a:gridCol w="904875"/>
                <a:gridCol w="514350"/>
                <a:gridCol w="885825"/>
                <a:gridCol w="3371850"/>
                <a:gridCol w="3390900"/>
              </a:tblGrid>
              <a:tr h="462915">
                <a:tc gridSpan="5">
                  <a:txBody>
                    <a:bodyPr/>
                    <a:lstStyle/>
                    <a:p>
                      <a:pPr indent="0" algn="ctr">
                        <a:buNone/>
                      </a:pPr>
                      <a:r>
                        <a:rPr lang="zh-CN" altLang="en-US" sz="2000" b="1">
                          <a:solidFill>
                            <a:srgbClr val="000000"/>
                          </a:solidFill>
                          <a:latin typeface="微软雅黑" panose="020B0503020204020204" charset="-122"/>
                          <a:ea typeface="微软雅黑" panose="020B0503020204020204" charset="-122"/>
                          <a:cs typeface="微软雅黑" panose="020B0503020204020204" charset="-122"/>
                        </a:rPr>
                        <a:t>招聘职位表</a:t>
                      </a:r>
                      <a:endParaRPr lang="zh-CN" altLang="en-US" sz="2000" b="1">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9525"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42900">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招聘岗位</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职位数</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学历</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专业</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岗位职责</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31800">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总经理助理</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2</a:t>
                      </a:r>
                      <a:endParaRPr lang="en-US" altLang="zh-CN"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研究生及以上</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工商管理、金融经济、市场营销、文秘等相关等专业</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负责办公室的全面工作，负责企业具体管理工作的布置、实施、检查、督促、落实执行情况。</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2900">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招商岗</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3</a:t>
                      </a:r>
                      <a:endParaRPr lang="en-US" altLang="zh-CN"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研究生及以上</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市场营销及相关专业</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负责商业中心商业定位分析，负责品牌调研，品牌引进工作。</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2900">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企划岗</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3</a:t>
                      </a:r>
                      <a:endParaRPr lang="en-US" altLang="zh-CN"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本科及以上</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市场营销、平面设计等相关专业</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负责商业活动策划执行，平面设计等工作。</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3700">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运营岗</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5</a:t>
                      </a:r>
                      <a:endParaRPr lang="en-US" altLang="zh-CN"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本科及以上</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专业不限</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负责商业中心合作品牌日常管理工作，包括行为规范，消防安全，活动支持，销售业绩分析等。</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2900">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客服岗</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5</a:t>
                      </a:r>
                      <a:endParaRPr lang="en-US" altLang="zh-CN"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大专及以上</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播音、服务类相关专业</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负责顾客投诉以及商场</a:t>
                      </a:r>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VIP</a:t>
                      </a: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卡的办理。</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2900">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信息岗</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2</a:t>
                      </a:r>
                      <a:endParaRPr lang="en-US" altLang="zh-CN"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本科及以上</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计算机类相关专业</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负责办公系统软硬件设施的日常维护工作。</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2900">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行政人事岗</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3</a:t>
                      </a:r>
                      <a:endParaRPr lang="en-US" altLang="zh-CN"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本科及以上</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工商管理、汉语言文学、文秘、人力资源等相关专业</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固定资产，办公室，员工考勤，招聘配置，薪酬设计，培训等相关工作。</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2900">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财务岗</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5</a:t>
                      </a:r>
                      <a:endParaRPr lang="en-US" altLang="zh-CN"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本科及以上</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财务类专业</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完善财务管理制度，负责财务核算，账务处理等相关工作。</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2900">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文员岗</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3</a:t>
                      </a:r>
                      <a:endParaRPr lang="en-US" altLang="zh-CN"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本科及以上</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工商管理、汉语言文学、文秘、等相关专业</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负责部门办公室内勤工作。</a:t>
                      </a:r>
                      <a:endParaRPr lang="zh-CN"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7690" y="319405"/>
            <a:ext cx="2472690" cy="825500"/>
          </a:xfrm>
        </p:spPr>
        <p:txBody>
          <a:bodyPr/>
          <a:lstStyle/>
          <a:p>
            <a:r>
              <a:rPr lang="zh-CN" altLang="en-US" sz="3600" b="1"/>
              <a:t>唐久公司</a:t>
            </a:r>
            <a:endParaRPr lang="zh-CN" altLang="en-US" sz="3600" b="1"/>
          </a:p>
        </p:txBody>
      </p:sp>
      <p:sp>
        <p:nvSpPr>
          <p:cNvPr id="3" name="内容占位符 2"/>
          <p:cNvSpPr>
            <a:spLocks noGrp="1"/>
          </p:cNvSpPr>
          <p:nvPr>
            <p:ph idx="1"/>
          </p:nvPr>
        </p:nvSpPr>
        <p:spPr>
          <a:xfrm>
            <a:off x="3040380" y="439420"/>
            <a:ext cx="8583295" cy="705485"/>
          </a:xfrm>
        </p:spPr>
        <p:txBody>
          <a:bodyPr>
            <a:normAutofit lnSpcReduction="10000"/>
          </a:bodyPr>
          <a:lstStyle/>
          <a:p>
            <a:pPr marL="0" indent="0">
              <a:buNone/>
            </a:pPr>
            <a:r>
              <a:rPr lang="en-US" altLang="zh-CN" sz="2000" dirty="0"/>
              <a:t>        </a:t>
            </a:r>
            <a:r>
              <a:rPr lang="zh-CN" altLang="en-US" sz="2000" dirty="0">
                <a:latin typeface="楷体" panose="02010609060101010101" charset="-122"/>
                <a:ea typeface="楷体" panose="02010609060101010101" charset="-122"/>
              </a:rPr>
              <a:t>山西省太原唐久超市有限公司是一家全年无休、24小时营业的便利店公司，唐久店铺数1500余家，分布于山西省、西安市。</a:t>
            </a:r>
            <a:endParaRPr lang="zh-CN" altLang="en-US" sz="2000" dirty="0">
              <a:latin typeface="楷体" panose="02010609060101010101" charset="-122"/>
              <a:ea typeface="楷体" panose="02010609060101010101" charset="-122"/>
            </a:endParaRPr>
          </a:p>
        </p:txBody>
      </p:sp>
      <p:graphicFrame>
        <p:nvGraphicFramePr>
          <p:cNvPr id="4" name="表格 3"/>
          <p:cNvGraphicFramePr/>
          <p:nvPr/>
        </p:nvGraphicFramePr>
        <p:xfrm>
          <a:off x="1136342" y="1327785"/>
          <a:ext cx="10528608" cy="4389120"/>
        </p:xfrm>
        <a:graphic>
          <a:graphicData uri="http://schemas.openxmlformats.org/drawingml/2006/table">
            <a:tbl>
              <a:tblPr firstRow="1" bandRow="1">
                <a:tableStyleId>{5C22544A-7EE6-4342-B048-85BDC9FD1C3A}</a:tableStyleId>
              </a:tblPr>
              <a:tblGrid>
                <a:gridCol w="1909801"/>
                <a:gridCol w="1624235"/>
                <a:gridCol w="6994572"/>
              </a:tblGrid>
              <a:tr h="361739">
                <a:tc>
                  <a:txBody>
                    <a:bodyPr/>
                    <a:lstStyle/>
                    <a:p>
                      <a:pPr algn="ctr">
                        <a:buNone/>
                      </a:pPr>
                      <a:r>
                        <a:rPr lang="zh-CN" altLang="en-US"/>
                        <a:t>招聘岗位</a:t>
                      </a:r>
                      <a:endParaRPr lang="zh-CN" altLang="en-US"/>
                    </a:p>
                  </a:txBody>
                  <a:tcPr/>
                </a:tc>
                <a:tc>
                  <a:txBody>
                    <a:bodyPr/>
                    <a:lstStyle/>
                    <a:p>
                      <a:pPr algn="ctr">
                        <a:buNone/>
                      </a:pPr>
                      <a:r>
                        <a:rPr lang="zh-CN" altLang="en-US"/>
                        <a:t>招聘人数</a:t>
                      </a:r>
                      <a:endParaRPr lang="zh-CN" altLang="en-US"/>
                    </a:p>
                  </a:txBody>
                  <a:tcPr/>
                </a:tc>
                <a:tc>
                  <a:txBody>
                    <a:bodyPr/>
                    <a:lstStyle/>
                    <a:p>
                      <a:pPr algn="ctr">
                        <a:buNone/>
                      </a:pPr>
                      <a:r>
                        <a:rPr lang="zh-CN" altLang="en-US"/>
                        <a:t>要求</a:t>
                      </a:r>
                      <a:endParaRPr lang="zh-CN" altLang="en-US"/>
                    </a:p>
                  </a:txBody>
                  <a:tcPr/>
                </a:tc>
              </a:tr>
              <a:tr h="361739">
                <a:tc>
                  <a:txBody>
                    <a:bodyPr/>
                    <a:lstStyle/>
                    <a:p>
                      <a:pPr algn="ctr">
                        <a:buNone/>
                      </a:pPr>
                      <a:r>
                        <a:rPr lang="zh-CN" altLang="en-US"/>
                        <a:t>合伙人店长</a:t>
                      </a:r>
                      <a:endParaRPr lang="zh-CN" altLang="en-US"/>
                    </a:p>
                  </a:txBody>
                  <a:tcPr/>
                </a:tc>
                <a:tc>
                  <a:txBody>
                    <a:bodyPr/>
                    <a:lstStyle/>
                    <a:p>
                      <a:pPr algn="ctr">
                        <a:buNone/>
                      </a:pPr>
                      <a:endParaRPr lang="zh-CN" altLang="en-US"/>
                    </a:p>
                  </a:txBody>
                  <a:tcPr/>
                </a:tc>
                <a:tc>
                  <a:txBody>
                    <a:bodyPr/>
                    <a:lstStyle/>
                    <a:p>
                      <a:pPr>
                        <a:buNone/>
                      </a:pPr>
                      <a:r>
                        <a:rPr lang="zh-CN" altLang="en-US" sz="1800">
                          <a:sym typeface="+mn-ea"/>
                        </a:rPr>
                        <a:t>大专以上学历，</a:t>
                      </a:r>
                      <a:r>
                        <a:rPr lang="zh-CN" altLang="en-US"/>
                        <a:t>25-35岁，销售管理或同行业店长工作经验1年以上</a:t>
                      </a:r>
                      <a:endParaRPr lang="zh-CN" altLang="en-US"/>
                    </a:p>
                  </a:txBody>
                  <a:tcPr/>
                </a:tc>
              </a:tr>
              <a:tr h="361739">
                <a:tc>
                  <a:txBody>
                    <a:bodyPr/>
                    <a:lstStyle/>
                    <a:p>
                      <a:pPr algn="ctr">
                        <a:buNone/>
                      </a:pPr>
                      <a:r>
                        <a:rPr lang="zh-CN" altLang="en-US"/>
                        <a:t>储备干部</a:t>
                      </a:r>
                      <a:endParaRPr lang="zh-CN" altLang="en-US"/>
                    </a:p>
                  </a:txBody>
                  <a:tcPr/>
                </a:tc>
                <a:tc>
                  <a:txBody>
                    <a:bodyPr/>
                    <a:lstStyle/>
                    <a:p>
                      <a:pPr algn="ctr">
                        <a:buNone/>
                      </a:pPr>
                      <a:r>
                        <a:rPr lang="en-US" altLang="zh-CN"/>
                        <a:t>10</a:t>
                      </a:r>
                      <a:endParaRPr lang="en-US" altLang="zh-CN"/>
                    </a:p>
                  </a:txBody>
                  <a:tcPr/>
                </a:tc>
                <a:tc>
                  <a:txBody>
                    <a:bodyPr/>
                    <a:lstStyle/>
                    <a:p>
                      <a:pPr>
                        <a:buNone/>
                      </a:pPr>
                      <a:r>
                        <a:rPr lang="zh-CN" altLang="en-US"/>
                        <a:t>大专以上学历，25-35岁，销售管理或同行业店长工作经验1年以上</a:t>
                      </a:r>
                      <a:endParaRPr lang="zh-CN" altLang="en-US"/>
                    </a:p>
                  </a:txBody>
                  <a:tcPr/>
                </a:tc>
              </a:tr>
              <a:tr h="361739">
                <a:tc>
                  <a:txBody>
                    <a:bodyPr/>
                    <a:lstStyle/>
                    <a:p>
                      <a:pPr algn="ctr">
                        <a:buNone/>
                      </a:pPr>
                      <a:r>
                        <a:rPr lang="zh-CN" altLang="en-US"/>
                        <a:t>店员</a:t>
                      </a:r>
                      <a:endParaRPr lang="zh-CN" altLang="en-US"/>
                    </a:p>
                  </a:txBody>
                  <a:tcPr/>
                </a:tc>
                <a:tc>
                  <a:txBody>
                    <a:bodyPr/>
                    <a:lstStyle/>
                    <a:p>
                      <a:pPr algn="ctr">
                        <a:buNone/>
                      </a:pPr>
                      <a:r>
                        <a:rPr lang="en-US" altLang="zh-CN"/>
                        <a:t>20</a:t>
                      </a:r>
                      <a:endParaRPr lang="en-US" altLang="zh-CN"/>
                    </a:p>
                  </a:txBody>
                  <a:tcPr/>
                </a:tc>
                <a:tc>
                  <a:txBody>
                    <a:bodyPr/>
                    <a:lstStyle/>
                    <a:p>
                      <a:pPr>
                        <a:buNone/>
                      </a:pPr>
                      <a:r>
                        <a:rPr lang="zh-CN" altLang="en-US"/>
                        <a:t>女：18-40岁，男：18-30岁，身体健康、吃苦耐劳、能适应白夜倒班</a:t>
                      </a:r>
                      <a:endParaRPr lang="zh-CN" altLang="en-US"/>
                    </a:p>
                  </a:txBody>
                  <a:tcPr/>
                </a:tc>
              </a:tr>
              <a:tr h="361739">
                <a:tc>
                  <a:txBody>
                    <a:bodyPr/>
                    <a:lstStyle/>
                    <a:p>
                      <a:pPr algn="ctr">
                        <a:buNone/>
                      </a:pPr>
                      <a:r>
                        <a:rPr lang="zh-CN" altLang="en-US"/>
                        <a:t>见习店长</a:t>
                      </a:r>
                      <a:endParaRPr lang="zh-CN" altLang="en-US"/>
                    </a:p>
                  </a:txBody>
                  <a:tcPr/>
                </a:tc>
                <a:tc>
                  <a:txBody>
                    <a:bodyPr/>
                    <a:lstStyle/>
                    <a:p>
                      <a:pPr algn="ctr">
                        <a:buNone/>
                      </a:pPr>
                      <a:r>
                        <a:rPr lang="en-US" altLang="zh-CN"/>
                        <a:t>20</a:t>
                      </a:r>
                      <a:endParaRPr lang="en-US" altLang="zh-CN"/>
                    </a:p>
                  </a:txBody>
                  <a:tcPr/>
                </a:tc>
                <a:tc>
                  <a:txBody>
                    <a:bodyPr/>
                    <a:lstStyle/>
                    <a:p>
                      <a:pPr>
                        <a:buNone/>
                      </a:pPr>
                      <a:r>
                        <a:rPr lang="zh-CN" altLang="en-US"/>
                        <a:t>大专及以上学历，20-35岁，喜欢销售，愿意从基层做起，吃苦耐劳</a:t>
                      </a:r>
                      <a:endParaRPr lang="zh-CN" altLang="en-US"/>
                    </a:p>
                  </a:txBody>
                  <a:tcPr/>
                </a:tc>
              </a:tr>
              <a:tr h="361739">
                <a:tc>
                  <a:txBody>
                    <a:bodyPr/>
                    <a:lstStyle/>
                    <a:p>
                      <a:pPr algn="ctr">
                        <a:buNone/>
                      </a:pPr>
                      <a:r>
                        <a:rPr lang="zh-CN" altLang="en-US"/>
                        <a:t>管理培训生</a:t>
                      </a:r>
                      <a:endParaRPr lang="zh-CN" altLang="en-US"/>
                    </a:p>
                  </a:txBody>
                  <a:tcPr/>
                </a:tc>
                <a:tc>
                  <a:txBody>
                    <a:bodyPr/>
                    <a:lstStyle/>
                    <a:p>
                      <a:pPr algn="ctr">
                        <a:buNone/>
                      </a:pPr>
                      <a:r>
                        <a:rPr lang="en-US" altLang="zh-CN"/>
                        <a:t>10</a:t>
                      </a:r>
                      <a:endParaRPr lang="en-US" altLang="zh-CN"/>
                    </a:p>
                  </a:txBody>
                  <a:tcPr/>
                </a:tc>
                <a:tc>
                  <a:txBody>
                    <a:bodyPr/>
                    <a:lstStyle/>
                    <a:p>
                      <a:pPr>
                        <a:buNone/>
                      </a:pPr>
                      <a:r>
                        <a:rPr lang="zh-CN" altLang="en-US"/>
                        <a:t>本科学历，毕业1年内优秀毕业生，优秀大专生亦可</a:t>
                      </a:r>
                      <a:endParaRPr lang="zh-CN" altLang="en-US"/>
                    </a:p>
                  </a:txBody>
                  <a:tcPr/>
                </a:tc>
              </a:tr>
              <a:tr h="361739">
                <a:tc>
                  <a:txBody>
                    <a:bodyPr/>
                    <a:lstStyle/>
                    <a:p>
                      <a:pPr algn="ctr">
                        <a:buNone/>
                      </a:pPr>
                      <a:r>
                        <a:rPr lang="zh-CN" altLang="en-US"/>
                        <a:t>行政外联</a:t>
                      </a:r>
                      <a:endParaRPr lang="zh-CN" altLang="en-US"/>
                    </a:p>
                  </a:txBody>
                  <a:tcPr/>
                </a:tc>
                <a:tc>
                  <a:txBody>
                    <a:bodyPr/>
                    <a:lstStyle/>
                    <a:p>
                      <a:pPr algn="ctr">
                        <a:buNone/>
                      </a:pPr>
                      <a:r>
                        <a:rPr lang="en-US" altLang="zh-CN"/>
                        <a:t>2</a:t>
                      </a:r>
                      <a:endParaRPr lang="en-US" altLang="zh-CN"/>
                    </a:p>
                  </a:txBody>
                  <a:tcPr/>
                </a:tc>
                <a:tc>
                  <a:txBody>
                    <a:bodyPr/>
                    <a:lstStyle/>
                    <a:p>
                      <a:pPr>
                        <a:buNone/>
                      </a:pPr>
                      <a:r>
                        <a:rPr lang="zh-CN" altLang="en-US"/>
                        <a:t>大专及以上学历，25-40岁，相关营业执照等证件办理经验1年以上</a:t>
                      </a:r>
                      <a:endParaRPr lang="zh-CN" altLang="en-US"/>
                    </a:p>
                  </a:txBody>
                  <a:tcPr/>
                </a:tc>
              </a:tr>
              <a:tr h="361739">
                <a:tc>
                  <a:txBody>
                    <a:bodyPr/>
                    <a:lstStyle/>
                    <a:p>
                      <a:pPr algn="ctr">
                        <a:buNone/>
                      </a:pPr>
                      <a:r>
                        <a:rPr lang="zh-CN" altLang="en-US"/>
                        <a:t>采购主任</a:t>
                      </a:r>
                      <a:endParaRPr lang="zh-CN" altLang="en-US"/>
                    </a:p>
                  </a:txBody>
                  <a:tcPr/>
                </a:tc>
                <a:tc>
                  <a:txBody>
                    <a:bodyPr/>
                    <a:lstStyle/>
                    <a:p>
                      <a:pPr algn="ctr">
                        <a:buNone/>
                      </a:pPr>
                      <a:r>
                        <a:rPr lang="en-US" altLang="zh-CN"/>
                        <a:t>1</a:t>
                      </a:r>
                      <a:endParaRPr lang="en-US" altLang="zh-CN"/>
                    </a:p>
                  </a:txBody>
                  <a:tcPr/>
                </a:tc>
                <a:tc>
                  <a:txBody>
                    <a:bodyPr/>
                    <a:lstStyle/>
                    <a:p>
                      <a:pPr>
                        <a:buNone/>
                      </a:pPr>
                      <a:r>
                        <a:rPr lang="zh-CN" altLang="en-US"/>
                        <a:t>大专及以上学历，负责热餐/百货/冷藏类商品的研发及采购</a:t>
                      </a:r>
                      <a:endParaRPr lang="zh-CN" altLang="en-US"/>
                    </a:p>
                  </a:txBody>
                  <a:tcPr/>
                </a:tc>
              </a:tr>
              <a:tr h="361739">
                <a:tc>
                  <a:txBody>
                    <a:bodyPr/>
                    <a:lstStyle/>
                    <a:p>
                      <a:pPr algn="ctr">
                        <a:buNone/>
                      </a:pPr>
                      <a:r>
                        <a:rPr lang="zh-CN" altLang="en-US"/>
                        <a:t>采购助理</a:t>
                      </a:r>
                      <a:endParaRPr lang="zh-CN" altLang="en-US"/>
                    </a:p>
                  </a:txBody>
                  <a:tcPr/>
                </a:tc>
                <a:tc>
                  <a:txBody>
                    <a:bodyPr/>
                    <a:lstStyle/>
                    <a:p>
                      <a:pPr algn="ctr">
                        <a:buNone/>
                      </a:pPr>
                      <a:r>
                        <a:rPr lang="en-US" altLang="zh-CN"/>
                        <a:t>2</a:t>
                      </a:r>
                      <a:endParaRPr lang="en-US" altLang="zh-CN"/>
                    </a:p>
                  </a:txBody>
                  <a:tcPr/>
                </a:tc>
                <a:tc>
                  <a:txBody>
                    <a:bodyPr/>
                    <a:lstStyle/>
                    <a:p>
                      <a:pPr>
                        <a:buNone/>
                      </a:pPr>
                      <a:r>
                        <a:rPr lang="zh-CN" altLang="en-US"/>
                        <a:t>大专及以上学历，聪明伶俐，office办公软件熟练使用</a:t>
                      </a:r>
                      <a:endParaRPr lang="zh-CN" altLang="en-US"/>
                    </a:p>
                  </a:txBody>
                  <a:tcPr/>
                </a:tc>
              </a:tr>
              <a:tr h="361739">
                <a:tc>
                  <a:txBody>
                    <a:bodyPr/>
                    <a:lstStyle/>
                    <a:p>
                      <a:pPr algn="ctr">
                        <a:buNone/>
                      </a:pPr>
                      <a:r>
                        <a:rPr lang="zh-CN" altLang="en-US"/>
                        <a:t>财务核算</a:t>
                      </a:r>
                      <a:endParaRPr lang="zh-CN" altLang="en-US"/>
                    </a:p>
                  </a:txBody>
                  <a:tcPr/>
                </a:tc>
                <a:tc>
                  <a:txBody>
                    <a:bodyPr/>
                    <a:lstStyle/>
                    <a:p>
                      <a:pPr algn="ctr">
                        <a:buNone/>
                      </a:pPr>
                      <a:r>
                        <a:rPr lang="en-US" altLang="zh-CN"/>
                        <a:t>2</a:t>
                      </a:r>
                      <a:endParaRPr lang="en-US" altLang="zh-CN"/>
                    </a:p>
                  </a:txBody>
                  <a:tcPr/>
                </a:tc>
                <a:tc>
                  <a:txBody>
                    <a:bodyPr/>
                    <a:lstStyle/>
                    <a:p>
                      <a:pPr>
                        <a:buNone/>
                      </a:pPr>
                      <a:r>
                        <a:rPr lang="zh-CN" altLang="en-US"/>
                        <a:t>男，本科以上学历，财务类相关专业，太原本地户口</a:t>
                      </a:r>
                      <a:endParaRPr lang="zh-CN" altLang="en-US"/>
                    </a:p>
                  </a:txBody>
                  <a:tcPr/>
                </a:tc>
              </a:tr>
              <a:tr h="361739">
                <a:tc>
                  <a:txBody>
                    <a:bodyPr/>
                    <a:lstStyle/>
                    <a:p>
                      <a:pPr algn="ctr">
                        <a:buNone/>
                      </a:pPr>
                      <a:r>
                        <a:rPr lang="zh-CN" altLang="en-US"/>
                        <a:t>综合维修工</a:t>
                      </a:r>
                      <a:endParaRPr lang="zh-CN" altLang="en-US"/>
                    </a:p>
                  </a:txBody>
                  <a:tcPr/>
                </a:tc>
                <a:tc>
                  <a:txBody>
                    <a:bodyPr/>
                    <a:lstStyle/>
                    <a:p>
                      <a:pPr algn="ctr">
                        <a:buNone/>
                      </a:pPr>
                      <a:r>
                        <a:rPr lang="en-US" altLang="zh-CN"/>
                        <a:t>2</a:t>
                      </a:r>
                      <a:endParaRPr lang="en-US" altLang="zh-CN"/>
                    </a:p>
                  </a:txBody>
                  <a:tcPr/>
                </a:tc>
                <a:tc>
                  <a:txBody>
                    <a:bodyPr/>
                    <a:lstStyle/>
                    <a:p>
                      <a:pPr>
                        <a:buNone/>
                      </a:pPr>
                      <a:r>
                        <a:rPr lang="zh-CN" altLang="en-US"/>
                        <a:t>男，25-40岁，水、电、暖或制冷设备维修经验1年以上</a:t>
                      </a:r>
                      <a:endParaRPr lang="zh-CN" altLang="en-US"/>
                    </a:p>
                  </a:txBody>
                  <a:tcPr/>
                </a:tc>
              </a:tr>
              <a:tr h="361739">
                <a:tc>
                  <a:txBody>
                    <a:bodyPr/>
                    <a:lstStyle/>
                    <a:p>
                      <a:pPr algn="ctr">
                        <a:buNone/>
                      </a:pPr>
                      <a:r>
                        <a:rPr lang="zh-CN" altLang="en-US"/>
                        <a:t>店面选址</a:t>
                      </a:r>
                      <a:endParaRPr lang="zh-CN" altLang="en-US"/>
                    </a:p>
                  </a:txBody>
                  <a:tcPr/>
                </a:tc>
                <a:tc>
                  <a:txBody>
                    <a:bodyPr/>
                    <a:lstStyle/>
                    <a:p>
                      <a:pPr algn="ctr">
                        <a:buNone/>
                      </a:pPr>
                      <a:r>
                        <a:rPr lang="en-US" altLang="zh-CN"/>
                        <a:t>2</a:t>
                      </a:r>
                      <a:endParaRPr lang="en-US" altLang="zh-CN"/>
                    </a:p>
                  </a:txBody>
                  <a:tcPr/>
                </a:tc>
                <a:tc>
                  <a:txBody>
                    <a:bodyPr/>
                    <a:lstStyle/>
                    <a:p>
                      <a:pPr>
                        <a:buNone/>
                      </a:pPr>
                      <a:r>
                        <a:rPr lang="zh-CN" altLang="en-US" dirty="0"/>
                        <a:t>中专及以上学历，说服力强，业务工作经验优先</a:t>
                      </a:r>
                      <a:endParaRPr lang="zh-CN" altLang="en-US" dirty="0"/>
                    </a:p>
                  </a:txBody>
                  <a:tcPr/>
                </a:tc>
              </a:tr>
            </a:tbl>
          </a:graphicData>
        </a:graphic>
      </p:graphicFrame>
      <p:sp>
        <p:nvSpPr>
          <p:cNvPr id="5" name="文本框 4"/>
          <p:cNvSpPr txBox="1"/>
          <p:nvPr/>
        </p:nvSpPr>
        <p:spPr>
          <a:xfrm>
            <a:off x="567690" y="5982970"/>
            <a:ext cx="580072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400" b="1">
                <a:solidFill>
                  <a:schemeClr val="accent5"/>
                </a:solidFill>
              </a:rPr>
              <a:t>招聘热线：0351-4687901、14735300102</a:t>
            </a:r>
            <a:endParaRPr lang="zh-CN" altLang="en-US" sz="2400" b="1">
              <a:solidFill>
                <a:schemeClr val="accent5"/>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65163" y="158750"/>
            <a:ext cx="11526837" cy="725488"/>
          </a:xfrm>
        </p:spPr>
        <p:txBody>
          <a:bodyPr/>
          <a:lstStyle/>
          <a:p>
            <a:pPr algn="ctr"/>
            <a:r>
              <a:rPr lang="zh-CN" altLang="en-US" sz="3600" b="1"/>
              <a:t>北京安豆管理咨询有限公司</a:t>
            </a:r>
            <a:endParaRPr lang="zh-CN" altLang="en-US" sz="3600" b="1"/>
          </a:p>
        </p:txBody>
      </p:sp>
      <p:sp>
        <p:nvSpPr>
          <p:cNvPr id="3" name="内容占位符 2"/>
          <p:cNvSpPr>
            <a:spLocks noGrp="1"/>
          </p:cNvSpPr>
          <p:nvPr>
            <p:ph idx="4294967295"/>
          </p:nvPr>
        </p:nvSpPr>
        <p:spPr>
          <a:xfrm>
            <a:off x="0" y="803275"/>
            <a:ext cx="10515600" cy="1117600"/>
          </a:xfrm>
        </p:spPr>
        <p:txBody>
          <a:bodyPr>
            <a:normAutofit fontScale="92500" lnSpcReduction="20000"/>
          </a:bodyPr>
          <a:lstStyle/>
          <a:p>
            <a:pPr marL="0" indent="0">
              <a:buNone/>
            </a:pPr>
            <a:r>
              <a:rPr lang="en-US" altLang="zh-CN" sz="1800"/>
              <a:t>         </a:t>
            </a:r>
            <a:r>
              <a:rPr lang="zh-CN" altLang="en-US" sz="1800">
                <a:latin typeface="楷体" panose="02010609060101010101" charset="-122"/>
                <a:ea typeface="楷体" panose="02010609060101010101" charset="-122"/>
              </a:rPr>
              <a:t>安豆学院隶属于北京安豆管理咨询有限公司，前身是北京华信嘉创培训部，是一所集IT培训、技能培训、资格认证、运营维护、业务外包等为一体的多元化教育机构。截止2015年底，安豆学院已为国内3000余家企业提供服务，并与超过600家企业签订长期人才输送服务协议。同时安豆学院与40余所高校达成人才就业培养建设合作，已陆续为社会及企业输送超过8000名专业技术人才。</a:t>
            </a:r>
            <a:endParaRPr lang="zh-CN" altLang="en-US" sz="1800">
              <a:latin typeface="楷体" panose="02010609060101010101" charset="-122"/>
              <a:ea typeface="楷体" panose="02010609060101010101" charset="-122"/>
            </a:endParaRPr>
          </a:p>
        </p:txBody>
      </p:sp>
      <p:graphicFrame>
        <p:nvGraphicFramePr>
          <p:cNvPr id="4" name="表格 3"/>
          <p:cNvGraphicFramePr/>
          <p:nvPr/>
        </p:nvGraphicFramePr>
        <p:xfrm>
          <a:off x="1539240" y="1920240"/>
          <a:ext cx="10505440" cy="2667000"/>
        </p:xfrm>
        <a:graphic>
          <a:graphicData uri="http://schemas.openxmlformats.org/drawingml/2006/table">
            <a:tbl>
              <a:tblPr firstRow="1" bandRow="1">
                <a:tableStyleId>{5C22544A-7EE6-4342-B048-85BDC9FD1C3A}</a:tableStyleId>
              </a:tblPr>
              <a:tblGrid>
                <a:gridCol w="1752600"/>
                <a:gridCol w="1941830"/>
                <a:gridCol w="1582420"/>
                <a:gridCol w="5228590"/>
              </a:tblGrid>
              <a:tr h="381000">
                <a:tc>
                  <a:txBody>
                    <a:bodyPr/>
                    <a:lstStyle/>
                    <a:p>
                      <a:pPr algn="ctr">
                        <a:buNone/>
                      </a:pPr>
                      <a:r>
                        <a:rPr lang="zh-CN" altLang="en-US"/>
                        <a:t>岗位类别</a:t>
                      </a:r>
                      <a:endParaRPr lang="zh-CN" altLang="en-US"/>
                    </a:p>
                  </a:txBody>
                  <a:tcPr/>
                </a:tc>
                <a:tc>
                  <a:txBody>
                    <a:bodyPr/>
                    <a:lstStyle/>
                    <a:p>
                      <a:pPr algn="ctr">
                        <a:buNone/>
                      </a:pPr>
                      <a:r>
                        <a:rPr lang="zh-CN" altLang="en-US"/>
                        <a:t>岗位名称</a:t>
                      </a:r>
                      <a:endParaRPr lang="zh-CN" altLang="en-US"/>
                    </a:p>
                  </a:txBody>
                  <a:tcPr/>
                </a:tc>
                <a:tc>
                  <a:txBody>
                    <a:bodyPr/>
                    <a:lstStyle/>
                    <a:p>
                      <a:pPr algn="ctr">
                        <a:buNone/>
                      </a:pPr>
                      <a:r>
                        <a:rPr lang="zh-CN" altLang="en-US"/>
                        <a:t>需求人数</a:t>
                      </a:r>
                      <a:endParaRPr lang="zh-CN" altLang="en-US"/>
                    </a:p>
                  </a:txBody>
                  <a:tcPr/>
                </a:tc>
                <a:tc>
                  <a:txBody>
                    <a:bodyPr/>
                    <a:lstStyle/>
                    <a:p>
                      <a:pPr algn="ctr">
                        <a:buNone/>
                      </a:pPr>
                      <a:r>
                        <a:rPr lang="zh-CN" altLang="en-US"/>
                        <a:t>对应专业</a:t>
                      </a:r>
                      <a:endParaRPr lang="zh-CN" altLang="en-US"/>
                    </a:p>
                  </a:txBody>
                  <a:tcPr/>
                </a:tc>
              </a:tr>
              <a:tr h="381000">
                <a:tc>
                  <a:txBody>
                    <a:bodyPr/>
                    <a:lstStyle/>
                    <a:p>
                      <a:pPr algn="ctr">
                        <a:buNone/>
                      </a:pPr>
                      <a:r>
                        <a:rPr lang="zh-CN" altLang="en-US"/>
                        <a:t>定向委培</a:t>
                      </a:r>
                      <a:endParaRPr lang="zh-CN" altLang="en-US"/>
                    </a:p>
                  </a:txBody>
                  <a:tcPr/>
                </a:tc>
                <a:tc>
                  <a:txBody>
                    <a:bodyPr/>
                    <a:lstStyle/>
                    <a:p>
                      <a:pPr algn="ctr">
                        <a:buNone/>
                      </a:pPr>
                      <a:r>
                        <a:rPr lang="zh-CN" altLang="en-US"/>
                        <a:t>SAP顾问助理</a:t>
                      </a:r>
                      <a:endParaRPr lang="zh-CN" altLang="en-US"/>
                    </a:p>
                  </a:txBody>
                  <a:tcPr/>
                </a:tc>
                <a:tc>
                  <a:txBody>
                    <a:bodyPr/>
                    <a:lstStyle/>
                    <a:p>
                      <a:pPr algn="ctr">
                        <a:buNone/>
                      </a:pPr>
                      <a:r>
                        <a:rPr lang="en-US" altLang="zh-CN"/>
                        <a:t>10</a:t>
                      </a:r>
                      <a:endParaRPr lang="en-US" altLang="zh-CN"/>
                    </a:p>
                  </a:txBody>
                  <a:tcPr/>
                </a:tc>
                <a:tc>
                  <a:txBody>
                    <a:bodyPr/>
                    <a:lstStyle/>
                    <a:p>
                      <a:pPr>
                        <a:buNone/>
                      </a:pPr>
                      <a:r>
                        <a:rPr lang="zh-CN" altLang="en-US"/>
                        <a:t>财务</a:t>
                      </a:r>
                      <a:r>
                        <a:rPr lang="en-US" altLang="zh-CN"/>
                        <a:t>/</a:t>
                      </a:r>
                      <a:r>
                        <a:rPr lang="zh-CN" altLang="en-US"/>
                        <a:t>金融类或者管理类、计算机类相关专业</a:t>
                      </a:r>
                      <a:endParaRPr lang="zh-CN" altLang="en-US"/>
                    </a:p>
                  </a:txBody>
                  <a:tcPr/>
                </a:tc>
              </a:tr>
              <a:tr h="381000">
                <a:tc>
                  <a:txBody>
                    <a:bodyPr/>
                    <a:lstStyle/>
                    <a:p>
                      <a:pPr algn="ctr">
                        <a:buNone/>
                      </a:pPr>
                      <a:endParaRPr lang="zh-CN" altLang="en-US"/>
                    </a:p>
                  </a:txBody>
                  <a:tcPr/>
                </a:tc>
                <a:tc>
                  <a:txBody>
                    <a:bodyPr/>
                    <a:lstStyle/>
                    <a:p>
                      <a:pPr algn="ctr">
                        <a:buNone/>
                      </a:pPr>
                      <a:r>
                        <a:rPr lang="zh-CN" altLang="en-US"/>
                        <a:t>校园宣讲师</a:t>
                      </a:r>
                      <a:endParaRPr lang="zh-CN" altLang="en-US"/>
                    </a:p>
                  </a:txBody>
                  <a:tcPr/>
                </a:tc>
                <a:tc>
                  <a:txBody>
                    <a:bodyPr/>
                    <a:lstStyle/>
                    <a:p>
                      <a:pPr algn="ctr">
                        <a:buNone/>
                      </a:pPr>
                      <a:r>
                        <a:rPr lang="en-US" altLang="zh-CN"/>
                        <a:t>1</a:t>
                      </a:r>
                      <a:endParaRPr lang="en-US" altLang="zh-CN"/>
                    </a:p>
                  </a:txBody>
                  <a:tcPr/>
                </a:tc>
                <a:tc>
                  <a:txBody>
                    <a:bodyPr/>
                    <a:lstStyle/>
                    <a:p>
                      <a:pPr>
                        <a:buNone/>
                      </a:pPr>
                      <a:r>
                        <a:rPr lang="zh-CN" altLang="en-US"/>
                        <a:t>心理学、管理学、市场营销学、社会学等相关专业</a:t>
                      </a:r>
                      <a:endParaRPr lang="zh-CN" altLang="en-US"/>
                    </a:p>
                  </a:txBody>
                  <a:tcPr/>
                </a:tc>
              </a:tr>
              <a:tr h="381000">
                <a:tc>
                  <a:txBody>
                    <a:bodyPr/>
                    <a:lstStyle/>
                    <a:p>
                      <a:pPr algn="ctr">
                        <a:buNone/>
                      </a:pPr>
                      <a:endParaRPr lang="zh-CN" altLang="en-US"/>
                    </a:p>
                  </a:txBody>
                  <a:tcPr/>
                </a:tc>
                <a:tc>
                  <a:txBody>
                    <a:bodyPr/>
                    <a:lstStyle/>
                    <a:p>
                      <a:pPr algn="ctr">
                        <a:buNone/>
                      </a:pPr>
                      <a:r>
                        <a:rPr lang="zh-CN" altLang="en-US"/>
                        <a:t>校园咨询师</a:t>
                      </a:r>
                      <a:endParaRPr lang="zh-CN" altLang="en-US"/>
                    </a:p>
                  </a:txBody>
                  <a:tcPr/>
                </a:tc>
                <a:tc>
                  <a:txBody>
                    <a:bodyPr/>
                    <a:lstStyle/>
                    <a:p>
                      <a:pPr algn="ctr">
                        <a:buNone/>
                      </a:pPr>
                      <a:r>
                        <a:rPr lang="en-US" altLang="zh-CN"/>
                        <a:t>1</a:t>
                      </a:r>
                      <a:endParaRPr lang="en-US" altLang="zh-CN"/>
                    </a:p>
                  </a:txBody>
                  <a:tcPr/>
                </a:tc>
                <a:tc>
                  <a:txBody>
                    <a:bodyPr/>
                    <a:lstStyle/>
                    <a:p>
                      <a:pPr>
                        <a:buNone/>
                      </a:pPr>
                      <a:r>
                        <a:rPr lang="zh-CN" altLang="en-US"/>
                        <a:t>教育学，企业管理或相关专业</a:t>
                      </a:r>
                      <a:endParaRPr lang="zh-CN" altLang="en-US"/>
                    </a:p>
                  </a:txBody>
                  <a:tcPr/>
                </a:tc>
              </a:tr>
              <a:tr h="381000">
                <a:tc>
                  <a:txBody>
                    <a:bodyPr/>
                    <a:lstStyle/>
                    <a:p>
                      <a:pPr algn="ctr">
                        <a:buNone/>
                      </a:pPr>
                      <a:r>
                        <a:rPr lang="zh-CN" altLang="en-US"/>
                        <a:t>内部岗位</a:t>
                      </a:r>
                      <a:endParaRPr lang="zh-CN" altLang="en-US"/>
                    </a:p>
                  </a:txBody>
                  <a:tcPr/>
                </a:tc>
                <a:tc>
                  <a:txBody>
                    <a:bodyPr/>
                    <a:lstStyle/>
                    <a:p>
                      <a:pPr algn="ctr">
                        <a:buNone/>
                      </a:pPr>
                      <a:r>
                        <a:rPr lang="zh-CN" altLang="en-US"/>
                        <a:t>市场部管培生</a:t>
                      </a:r>
                      <a:endParaRPr lang="zh-CN" altLang="en-US"/>
                    </a:p>
                  </a:txBody>
                  <a:tcPr/>
                </a:tc>
                <a:tc>
                  <a:txBody>
                    <a:bodyPr/>
                    <a:lstStyle/>
                    <a:p>
                      <a:pPr algn="ctr">
                        <a:buNone/>
                      </a:pPr>
                      <a:r>
                        <a:rPr lang="en-US" altLang="zh-CN"/>
                        <a:t>1</a:t>
                      </a:r>
                      <a:endParaRPr lang="en-US" altLang="zh-CN"/>
                    </a:p>
                  </a:txBody>
                  <a:tcPr/>
                </a:tc>
                <a:tc>
                  <a:txBody>
                    <a:bodyPr/>
                    <a:lstStyle/>
                    <a:p>
                      <a:pPr>
                        <a:buNone/>
                      </a:pPr>
                      <a:r>
                        <a:rPr lang="zh-CN" altLang="en-US"/>
                        <a:t>市场营销类学生优先</a:t>
                      </a:r>
                      <a:endParaRPr lang="zh-CN" altLang="en-US"/>
                    </a:p>
                  </a:txBody>
                  <a:tcPr/>
                </a:tc>
              </a:tr>
              <a:tr h="381000">
                <a:tc>
                  <a:txBody>
                    <a:bodyPr/>
                    <a:lstStyle/>
                    <a:p>
                      <a:pPr algn="ctr">
                        <a:buNone/>
                      </a:pPr>
                      <a:endParaRPr lang="zh-CN" altLang="en-US"/>
                    </a:p>
                  </a:txBody>
                  <a:tcPr/>
                </a:tc>
                <a:tc>
                  <a:txBody>
                    <a:bodyPr/>
                    <a:lstStyle/>
                    <a:p>
                      <a:pPr algn="ctr">
                        <a:buNone/>
                      </a:pPr>
                      <a:r>
                        <a:rPr lang="zh-CN" altLang="en-US"/>
                        <a:t>校区负责人</a:t>
                      </a:r>
                      <a:endParaRPr lang="zh-CN" altLang="en-US"/>
                    </a:p>
                  </a:txBody>
                  <a:tcPr/>
                </a:tc>
                <a:tc>
                  <a:txBody>
                    <a:bodyPr/>
                    <a:lstStyle/>
                    <a:p>
                      <a:pPr algn="ctr">
                        <a:buNone/>
                      </a:pPr>
                      <a:r>
                        <a:rPr lang="en-US" altLang="zh-CN"/>
                        <a:t>1</a:t>
                      </a:r>
                      <a:endParaRPr lang="en-US" altLang="zh-CN"/>
                    </a:p>
                  </a:txBody>
                  <a:tcPr/>
                </a:tc>
                <a:tc>
                  <a:txBody>
                    <a:bodyPr/>
                    <a:lstStyle/>
                    <a:p>
                      <a:pPr>
                        <a:buNone/>
                      </a:pPr>
                      <a:r>
                        <a:rPr lang="zh-CN" altLang="en-US"/>
                        <a:t>市场营销、教育专业优先</a:t>
                      </a:r>
                      <a:endParaRPr lang="zh-CN" altLang="en-US"/>
                    </a:p>
                  </a:txBody>
                  <a:tcPr/>
                </a:tc>
              </a:tr>
              <a:tr h="381000">
                <a:tc>
                  <a:txBody>
                    <a:bodyPr/>
                    <a:lstStyle/>
                    <a:p>
                      <a:pPr algn="ctr">
                        <a:buNone/>
                      </a:pPr>
                      <a:endParaRPr lang="zh-CN" altLang="en-US"/>
                    </a:p>
                  </a:txBody>
                  <a:tcPr/>
                </a:tc>
                <a:tc>
                  <a:txBody>
                    <a:bodyPr/>
                    <a:lstStyle/>
                    <a:p>
                      <a:pPr algn="ctr">
                        <a:buNone/>
                      </a:pPr>
                      <a:r>
                        <a:rPr lang="zh-CN" altLang="en-US"/>
                        <a:t>教学助理</a:t>
                      </a:r>
                      <a:endParaRPr lang="zh-CN" altLang="en-US"/>
                    </a:p>
                  </a:txBody>
                  <a:tcPr/>
                </a:tc>
                <a:tc>
                  <a:txBody>
                    <a:bodyPr/>
                    <a:lstStyle/>
                    <a:p>
                      <a:pPr algn="ctr">
                        <a:buNone/>
                      </a:pPr>
                      <a:r>
                        <a:rPr lang="en-US" altLang="zh-CN"/>
                        <a:t>3</a:t>
                      </a:r>
                      <a:endParaRPr lang="en-US" altLang="zh-CN"/>
                    </a:p>
                  </a:txBody>
                  <a:tcPr/>
                </a:tc>
                <a:tc>
                  <a:txBody>
                    <a:bodyPr/>
                    <a:lstStyle/>
                    <a:p>
                      <a:pPr>
                        <a:buNone/>
                      </a:pPr>
                      <a:r>
                        <a:rPr lang="zh-CN" altLang="en-US"/>
                        <a:t>不限</a:t>
                      </a:r>
                      <a:endParaRPr lang="zh-CN" altLang="en-US"/>
                    </a:p>
                  </a:txBody>
                  <a:tcPr/>
                </a:tc>
              </a:tr>
            </a:tbl>
          </a:graphicData>
        </a:graphic>
      </p:graphicFrame>
      <p:sp>
        <p:nvSpPr>
          <p:cNvPr id="5" name="文本框 4"/>
          <p:cNvSpPr txBox="1"/>
          <p:nvPr/>
        </p:nvSpPr>
        <p:spPr>
          <a:xfrm>
            <a:off x="535305" y="1920240"/>
            <a:ext cx="521335" cy="2684145"/>
          </a:xfrm>
          <a:prstGeom prst="rect">
            <a:avLst/>
          </a:prstGeom>
        </p:spPr>
        <p:style>
          <a:lnRef idx="2">
            <a:schemeClr val="dk1"/>
          </a:lnRef>
          <a:fillRef idx="1">
            <a:schemeClr val="lt1"/>
          </a:fillRef>
          <a:effectRef idx="0">
            <a:schemeClr val="dk1"/>
          </a:effectRef>
          <a:fontRef idx="minor">
            <a:schemeClr val="dk1"/>
          </a:fontRef>
        </p:style>
        <p:txBody>
          <a:bodyPr vert="eaVert" wrap="square" rtlCol="0">
            <a:spAutoFit/>
          </a:bodyPr>
          <a:lstStyle/>
          <a:p>
            <a:r>
              <a:rPr lang="zh-CN" altLang="en-US" sz="2200" b="1"/>
              <a:t>应届毕业生岗位需求</a:t>
            </a:r>
            <a:endParaRPr lang="zh-CN" altLang="en-US" sz="2200" b="1"/>
          </a:p>
        </p:txBody>
      </p:sp>
      <p:graphicFrame>
        <p:nvGraphicFramePr>
          <p:cNvPr id="6" name="表格 5"/>
          <p:cNvGraphicFramePr/>
          <p:nvPr/>
        </p:nvGraphicFramePr>
        <p:xfrm>
          <a:off x="1539240" y="4806315"/>
          <a:ext cx="8531860" cy="1143000"/>
        </p:xfrm>
        <a:graphic>
          <a:graphicData uri="http://schemas.openxmlformats.org/drawingml/2006/table">
            <a:tbl>
              <a:tblPr firstRow="1" bandRow="1">
                <a:tableStyleId>{5C22544A-7EE6-4342-B048-85BDC9FD1C3A}</a:tableStyleId>
              </a:tblPr>
              <a:tblGrid>
                <a:gridCol w="2132965"/>
                <a:gridCol w="2132965"/>
                <a:gridCol w="2132965"/>
                <a:gridCol w="2132965"/>
              </a:tblGrid>
              <a:tr h="381000">
                <a:tc>
                  <a:txBody>
                    <a:bodyPr/>
                    <a:lstStyle/>
                    <a:p>
                      <a:pPr algn="ctr">
                        <a:buNone/>
                      </a:pPr>
                      <a:r>
                        <a:rPr lang="zh-CN" altLang="en-US"/>
                        <a:t>岗位类别</a:t>
                      </a:r>
                      <a:endParaRPr lang="zh-CN" altLang="en-US"/>
                    </a:p>
                  </a:txBody>
                  <a:tcPr/>
                </a:tc>
                <a:tc>
                  <a:txBody>
                    <a:bodyPr/>
                    <a:lstStyle/>
                    <a:p>
                      <a:pPr algn="ctr">
                        <a:buNone/>
                      </a:pPr>
                      <a:r>
                        <a:rPr lang="zh-CN" altLang="en-US"/>
                        <a:t>岗位名称</a:t>
                      </a:r>
                      <a:endParaRPr lang="zh-CN" altLang="en-US"/>
                    </a:p>
                  </a:txBody>
                  <a:tcPr/>
                </a:tc>
                <a:tc>
                  <a:txBody>
                    <a:bodyPr/>
                    <a:lstStyle/>
                    <a:p>
                      <a:pPr algn="ctr">
                        <a:buNone/>
                      </a:pPr>
                      <a:r>
                        <a:rPr lang="zh-CN" altLang="en-US"/>
                        <a:t>需求人数</a:t>
                      </a:r>
                      <a:endParaRPr lang="zh-CN" altLang="en-US"/>
                    </a:p>
                  </a:txBody>
                  <a:tcPr/>
                </a:tc>
                <a:tc>
                  <a:txBody>
                    <a:bodyPr/>
                    <a:lstStyle/>
                    <a:p>
                      <a:pPr algn="ctr">
                        <a:buNone/>
                      </a:pPr>
                      <a:r>
                        <a:rPr lang="zh-CN" altLang="en-US"/>
                        <a:t>需要专业</a:t>
                      </a:r>
                      <a:endParaRPr lang="zh-CN" altLang="en-US"/>
                    </a:p>
                  </a:txBody>
                  <a:tcPr/>
                </a:tc>
              </a:tr>
              <a:tr h="381000">
                <a:tc>
                  <a:txBody>
                    <a:bodyPr/>
                    <a:lstStyle/>
                    <a:p>
                      <a:pPr algn="ctr">
                        <a:buNone/>
                      </a:pPr>
                      <a:r>
                        <a:rPr lang="zh-CN" altLang="en-US"/>
                        <a:t>在校实习生</a:t>
                      </a:r>
                      <a:endParaRPr lang="zh-CN" altLang="en-US"/>
                    </a:p>
                  </a:txBody>
                  <a:tcPr/>
                </a:tc>
                <a:tc>
                  <a:txBody>
                    <a:bodyPr/>
                    <a:lstStyle/>
                    <a:p>
                      <a:pPr algn="ctr">
                        <a:buNone/>
                      </a:pPr>
                      <a:r>
                        <a:rPr lang="zh-CN" altLang="en-US"/>
                        <a:t>校园协会协作</a:t>
                      </a:r>
                      <a:endParaRPr lang="zh-CN" altLang="en-US"/>
                    </a:p>
                  </a:txBody>
                  <a:tcPr/>
                </a:tc>
                <a:tc>
                  <a:txBody>
                    <a:bodyPr/>
                    <a:lstStyle/>
                    <a:p>
                      <a:pPr algn="ctr">
                        <a:buNone/>
                      </a:pPr>
                      <a:r>
                        <a:rPr lang="en-US" altLang="zh-CN"/>
                        <a:t>1</a:t>
                      </a:r>
                      <a:endParaRPr lang="en-US" altLang="zh-CN"/>
                    </a:p>
                  </a:txBody>
                  <a:tcPr/>
                </a:tc>
                <a:tc>
                  <a:txBody>
                    <a:bodyPr/>
                    <a:lstStyle/>
                    <a:p>
                      <a:pPr algn="ctr">
                        <a:buNone/>
                      </a:pPr>
                      <a:r>
                        <a:rPr lang="zh-CN" altLang="en-US"/>
                        <a:t>不限专业</a:t>
                      </a:r>
                      <a:endParaRPr lang="zh-CN" altLang="en-US"/>
                    </a:p>
                  </a:txBody>
                  <a:tcPr/>
                </a:tc>
              </a:tr>
              <a:tr h="381000">
                <a:tc>
                  <a:txBody>
                    <a:bodyPr/>
                    <a:lstStyle/>
                    <a:p>
                      <a:pPr algn="ctr">
                        <a:buNone/>
                      </a:pPr>
                      <a:r>
                        <a:rPr lang="zh-CN" altLang="en-US"/>
                        <a:t>在校实习生</a:t>
                      </a:r>
                      <a:endParaRPr lang="zh-CN" altLang="en-US"/>
                    </a:p>
                  </a:txBody>
                  <a:tcPr/>
                </a:tc>
                <a:tc>
                  <a:txBody>
                    <a:bodyPr/>
                    <a:lstStyle/>
                    <a:p>
                      <a:pPr algn="ctr">
                        <a:buNone/>
                      </a:pPr>
                      <a:r>
                        <a:rPr lang="zh-CN" altLang="en-US"/>
                        <a:t>校园系负责人</a:t>
                      </a:r>
                      <a:endParaRPr lang="zh-CN" altLang="en-US"/>
                    </a:p>
                  </a:txBody>
                  <a:tcPr/>
                </a:tc>
                <a:tc>
                  <a:txBody>
                    <a:bodyPr/>
                    <a:lstStyle/>
                    <a:p>
                      <a:pPr algn="ctr">
                        <a:buNone/>
                      </a:pPr>
                      <a:r>
                        <a:rPr lang="zh-CN" altLang="en-US"/>
                        <a:t>若干</a:t>
                      </a:r>
                      <a:endParaRPr lang="zh-CN" altLang="en-US"/>
                    </a:p>
                  </a:txBody>
                  <a:tcPr/>
                </a:tc>
                <a:tc>
                  <a:txBody>
                    <a:bodyPr/>
                    <a:lstStyle/>
                    <a:p>
                      <a:pPr algn="ctr">
                        <a:buNone/>
                      </a:pPr>
                      <a:r>
                        <a:rPr lang="zh-CN" altLang="en-US"/>
                        <a:t>不限专业</a:t>
                      </a:r>
                      <a:endParaRPr lang="zh-CN" altLang="en-US"/>
                    </a:p>
                  </a:txBody>
                  <a:tcPr/>
                </a:tc>
              </a:tr>
            </a:tbl>
          </a:graphicData>
        </a:graphic>
      </p:graphicFrame>
      <p:sp>
        <p:nvSpPr>
          <p:cNvPr id="7" name="文本框 6"/>
          <p:cNvSpPr txBox="1"/>
          <p:nvPr/>
        </p:nvSpPr>
        <p:spPr>
          <a:xfrm>
            <a:off x="309880" y="4824095"/>
            <a:ext cx="1112520" cy="11068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200" b="1"/>
              <a:t>在校学生团队岗位</a:t>
            </a:r>
            <a:endParaRPr lang="zh-CN" altLang="en-US" sz="2200" b="1"/>
          </a:p>
        </p:txBody>
      </p:sp>
      <p:sp>
        <p:nvSpPr>
          <p:cNvPr id="8" name="文本框 7"/>
          <p:cNvSpPr txBox="1"/>
          <p:nvPr/>
        </p:nvSpPr>
        <p:spPr>
          <a:xfrm>
            <a:off x="460375" y="6148070"/>
            <a:ext cx="7222490" cy="460375"/>
          </a:xfrm>
          <a:prstGeom prst="rect">
            <a:avLst/>
          </a:prstGeom>
          <a:noFill/>
        </p:spPr>
        <p:txBody>
          <a:bodyPr wrap="square" rtlCol="0">
            <a:spAutoFit/>
          </a:bodyPr>
          <a:lstStyle/>
          <a:p>
            <a:r>
              <a:rPr lang="zh-CN" altLang="en-US" sz="2400" b="1">
                <a:solidFill>
                  <a:schemeClr val="accent5"/>
                </a:solidFill>
              </a:rPr>
              <a:t>联系电话：17701226857  马经理</a:t>
            </a:r>
            <a:endParaRPr lang="zh-CN" altLang="en-US" sz="2400" b="1">
              <a:solidFill>
                <a:schemeClr val="accent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845" y="234950"/>
            <a:ext cx="10852785" cy="661035"/>
          </a:xfrm>
        </p:spPr>
        <p:txBody>
          <a:bodyPr/>
          <a:lstStyle/>
          <a:p>
            <a:pPr algn="ctr"/>
            <a:r>
              <a:rPr lang="zh-CN" altLang="en-US" sz="4000" b="1"/>
              <a:t>融创中国控股有限公司</a:t>
            </a:r>
            <a:endParaRPr lang="zh-CN" altLang="en-US" sz="4000" b="1"/>
          </a:p>
        </p:txBody>
      </p:sp>
      <p:sp>
        <p:nvSpPr>
          <p:cNvPr id="3" name="内容占位符 2"/>
          <p:cNvSpPr>
            <a:spLocks noGrp="1"/>
          </p:cNvSpPr>
          <p:nvPr>
            <p:ph idx="1"/>
          </p:nvPr>
        </p:nvSpPr>
        <p:spPr>
          <a:xfrm>
            <a:off x="452755" y="982345"/>
            <a:ext cx="10515600" cy="880110"/>
          </a:xfrm>
        </p:spPr>
        <p:txBody>
          <a:bodyPr>
            <a:normAutofit fontScale="92500" lnSpcReduction="10000"/>
          </a:bodyPr>
          <a:lstStyle/>
          <a:p>
            <a:pPr marL="0" indent="0">
              <a:buNone/>
            </a:pPr>
            <a:r>
              <a:rPr lang="en-US" altLang="zh-CN" sz="1800">
                <a:latin typeface="楷体" panose="02010609060101010101" charset="-122"/>
                <a:ea typeface="楷体" panose="02010609060101010101" charset="-122"/>
              </a:rPr>
              <a:t>    </a:t>
            </a:r>
            <a:r>
              <a:rPr lang="zh-CN" altLang="en-US" sz="1800">
                <a:latin typeface="楷体" panose="02010609060101010101" charset="-122"/>
                <a:ea typeface="楷体" panose="02010609060101010101" charset="-122"/>
              </a:rPr>
              <a:t>融创中国控股有限公司是一家于香港联交所上市的专业从事住宅及商业地产综合开发的企业，公司坚持区域聚焦和高端精品发展战略，公司专注于高端物业的开发和管理。办公地点位于太原市长风桥西丽华大厦B座九层。</a:t>
            </a:r>
            <a:endParaRPr lang="zh-CN" altLang="en-US" sz="1800">
              <a:latin typeface="楷体" panose="02010609060101010101" charset="-122"/>
              <a:ea typeface="楷体" panose="02010609060101010101" charset="-122"/>
            </a:endParaRPr>
          </a:p>
        </p:txBody>
      </p:sp>
      <p:graphicFrame>
        <p:nvGraphicFramePr>
          <p:cNvPr id="4" name="表格 3"/>
          <p:cNvGraphicFramePr/>
          <p:nvPr/>
        </p:nvGraphicFramePr>
        <p:xfrm>
          <a:off x="1793875" y="2009775"/>
          <a:ext cx="9753600" cy="4191000"/>
        </p:xfrm>
        <a:graphic>
          <a:graphicData uri="http://schemas.openxmlformats.org/drawingml/2006/table">
            <a:tbl>
              <a:tblPr firstRow="1" bandRow="1">
                <a:tableStyleId>{5C22544A-7EE6-4342-B048-85BDC9FD1C3A}</a:tableStyleId>
              </a:tblPr>
              <a:tblGrid>
                <a:gridCol w="2742565"/>
                <a:gridCol w="7011035"/>
              </a:tblGrid>
              <a:tr h="381000">
                <a:tc>
                  <a:txBody>
                    <a:bodyPr/>
                    <a:lstStyle/>
                    <a:p>
                      <a:pPr algn="ctr">
                        <a:buNone/>
                      </a:pPr>
                      <a:r>
                        <a:rPr lang="zh-CN" altLang="en-US"/>
                        <a:t>招聘职位（职能方向）</a:t>
                      </a:r>
                      <a:endParaRPr lang="zh-CN" altLang="en-US"/>
                    </a:p>
                  </a:txBody>
                  <a:tcPr/>
                </a:tc>
                <a:tc>
                  <a:txBody>
                    <a:bodyPr/>
                    <a:lstStyle/>
                    <a:p>
                      <a:pPr algn="ctr">
                        <a:buNone/>
                      </a:pPr>
                      <a:r>
                        <a:rPr lang="zh-CN" altLang="en-US"/>
                        <a:t>专业要求</a:t>
                      </a:r>
                      <a:endParaRPr lang="zh-CN" altLang="en-US"/>
                    </a:p>
                  </a:txBody>
                  <a:tcPr/>
                </a:tc>
              </a:tr>
              <a:tr h="381000">
                <a:tc>
                  <a:txBody>
                    <a:bodyPr/>
                    <a:lstStyle/>
                    <a:p>
                      <a:pPr algn="ctr">
                        <a:buNone/>
                      </a:pPr>
                      <a:r>
                        <a:rPr lang="zh-CN" altLang="en-US" sz="1600"/>
                        <a:t>传奇•营销职能</a:t>
                      </a:r>
                      <a:endParaRPr lang="zh-CN" altLang="en-US" sz="1600"/>
                    </a:p>
                  </a:txBody>
                  <a:tcPr/>
                </a:tc>
                <a:tc>
                  <a:txBody>
                    <a:bodyPr/>
                    <a:lstStyle/>
                    <a:p>
                      <a:pPr>
                        <a:buNone/>
                      </a:pPr>
                      <a:r>
                        <a:rPr lang="zh-CN" altLang="en-US" sz="1600"/>
                        <a:t>无严格的专业限制</a:t>
                      </a:r>
                      <a:endParaRPr lang="zh-CN" altLang="en-US" sz="1600"/>
                    </a:p>
                  </a:txBody>
                  <a:tcPr/>
                </a:tc>
              </a:tr>
              <a:tr h="381000">
                <a:tc>
                  <a:txBody>
                    <a:bodyPr/>
                    <a:lstStyle/>
                    <a:p>
                      <a:pPr algn="ctr">
                        <a:buNone/>
                      </a:pPr>
                      <a:r>
                        <a:rPr lang="zh-CN" altLang="en-US" sz="1600"/>
                        <a:t>财务管理职能</a:t>
                      </a:r>
                      <a:endParaRPr lang="zh-CN" altLang="en-US" sz="1600"/>
                    </a:p>
                  </a:txBody>
                  <a:tcPr/>
                </a:tc>
                <a:tc>
                  <a:txBody>
                    <a:bodyPr/>
                    <a:lstStyle/>
                    <a:p>
                      <a:pPr>
                        <a:buNone/>
                      </a:pPr>
                      <a:r>
                        <a:rPr lang="zh-CN" altLang="en-US" sz="1600"/>
                        <a:t>财务管理、会计、金融、经济等相关专业</a:t>
                      </a:r>
                      <a:endParaRPr lang="zh-CN" altLang="en-US" sz="1600"/>
                    </a:p>
                  </a:txBody>
                  <a:tcPr/>
                </a:tc>
              </a:tr>
              <a:tr h="381000">
                <a:tc>
                  <a:txBody>
                    <a:bodyPr/>
                    <a:lstStyle/>
                    <a:p>
                      <a:pPr algn="ctr">
                        <a:buNone/>
                      </a:pPr>
                      <a:r>
                        <a:rPr lang="zh-CN" altLang="en-US" sz="1600"/>
                        <a:t>人力行政职能</a:t>
                      </a:r>
                      <a:endParaRPr lang="zh-CN" altLang="en-US" sz="1600"/>
                    </a:p>
                  </a:txBody>
                  <a:tcPr/>
                </a:tc>
                <a:tc>
                  <a:txBody>
                    <a:bodyPr/>
                    <a:lstStyle/>
                    <a:p>
                      <a:pPr>
                        <a:buNone/>
                      </a:pPr>
                      <a:r>
                        <a:rPr lang="zh-CN" altLang="en-US" sz="1600"/>
                        <a:t>人力资源管理、行政管理、心理学及管理类相关专业</a:t>
                      </a:r>
                      <a:endParaRPr lang="zh-CN" altLang="en-US" sz="1600"/>
                    </a:p>
                  </a:txBody>
                  <a:tcPr/>
                </a:tc>
              </a:tr>
              <a:tr h="381000">
                <a:tc>
                  <a:txBody>
                    <a:bodyPr/>
                    <a:lstStyle/>
                    <a:p>
                      <a:pPr algn="ctr">
                        <a:buNone/>
                      </a:pPr>
                      <a:r>
                        <a:rPr lang="zh-CN" altLang="en-US" sz="1600"/>
                        <a:t>客户关系管理职能</a:t>
                      </a:r>
                      <a:endParaRPr lang="zh-CN" altLang="en-US" sz="1600"/>
                    </a:p>
                  </a:txBody>
                  <a:tcPr/>
                </a:tc>
                <a:tc>
                  <a:txBody>
                    <a:bodyPr/>
                    <a:lstStyle/>
                    <a:p>
                      <a:pPr>
                        <a:buNone/>
                      </a:pPr>
                      <a:r>
                        <a:rPr lang="zh-CN" altLang="en-US" sz="1600"/>
                        <a:t>无严格的专业限制</a:t>
                      </a:r>
                      <a:endParaRPr lang="zh-CN" altLang="en-US" sz="1600"/>
                    </a:p>
                  </a:txBody>
                  <a:tcPr/>
                </a:tc>
              </a:tr>
              <a:tr h="381000">
                <a:tc>
                  <a:txBody>
                    <a:bodyPr/>
                    <a:lstStyle/>
                    <a:p>
                      <a:pPr algn="ctr">
                        <a:buNone/>
                      </a:pPr>
                      <a:r>
                        <a:rPr lang="zh-CN" altLang="en-US" sz="1600">
                          <a:sym typeface="+mn-ea"/>
                        </a:rPr>
                        <a:t>融誉生•物业管理职能</a:t>
                      </a:r>
                      <a:endParaRPr lang="zh-CN" altLang="en-US" sz="1600">
                        <a:sym typeface="+mn-ea"/>
                      </a:endParaRPr>
                    </a:p>
                  </a:txBody>
                  <a:tcPr/>
                </a:tc>
                <a:tc>
                  <a:txBody>
                    <a:bodyPr/>
                    <a:lstStyle/>
                    <a:p>
                      <a:pPr>
                        <a:buNone/>
                      </a:pPr>
                      <a:r>
                        <a:rPr lang="zh-CN" altLang="en-US" sz="1600"/>
                        <a:t>物业管理、土地资源管理、市场营销、给排水、电气、机电等专业</a:t>
                      </a:r>
                      <a:endParaRPr lang="zh-CN" altLang="en-US" sz="1600"/>
                    </a:p>
                  </a:txBody>
                  <a:tcPr/>
                </a:tc>
              </a:tr>
              <a:tr h="381000">
                <a:tc>
                  <a:txBody>
                    <a:bodyPr/>
                    <a:lstStyle/>
                    <a:p>
                      <a:pPr algn="ctr">
                        <a:buNone/>
                      </a:pPr>
                      <a:r>
                        <a:rPr lang="zh-CN" altLang="en-US" sz="1600"/>
                        <a:t>投资发展职能</a:t>
                      </a:r>
                      <a:endParaRPr lang="zh-CN" altLang="en-US" sz="1600"/>
                    </a:p>
                  </a:txBody>
                  <a:tcPr/>
                </a:tc>
                <a:tc>
                  <a:txBody>
                    <a:bodyPr/>
                    <a:lstStyle/>
                    <a:p>
                      <a:pPr>
                        <a:buNone/>
                      </a:pPr>
                      <a:r>
                        <a:rPr lang="zh-CN" altLang="en-US" sz="1600"/>
                        <a:t>土地资源管理、城市规划等相关专业</a:t>
                      </a:r>
                      <a:endParaRPr lang="zh-CN" altLang="en-US" sz="1600"/>
                    </a:p>
                  </a:txBody>
                  <a:tcPr/>
                </a:tc>
              </a:tr>
              <a:tr h="381000">
                <a:tc>
                  <a:txBody>
                    <a:bodyPr/>
                    <a:lstStyle/>
                    <a:p>
                      <a:pPr algn="ctr">
                        <a:buNone/>
                      </a:pPr>
                      <a:r>
                        <a:rPr lang="zh-CN" altLang="en-US" sz="1600"/>
                        <a:t>成本管理职能</a:t>
                      </a:r>
                      <a:endParaRPr lang="zh-CN" altLang="en-US" sz="1600"/>
                    </a:p>
                  </a:txBody>
                  <a:tcPr/>
                </a:tc>
                <a:tc>
                  <a:txBody>
                    <a:bodyPr/>
                    <a:lstStyle/>
                    <a:p>
                      <a:pPr>
                        <a:buNone/>
                      </a:pPr>
                      <a:r>
                        <a:rPr lang="zh-CN" altLang="en-US" sz="1600"/>
                        <a:t>工程造价、工程管理等相关专业</a:t>
                      </a:r>
                      <a:endParaRPr lang="zh-CN" altLang="en-US" sz="1600"/>
                    </a:p>
                  </a:txBody>
                  <a:tcPr/>
                </a:tc>
              </a:tr>
              <a:tr h="381000">
                <a:tc>
                  <a:txBody>
                    <a:bodyPr/>
                    <a:lstStyle/>
                    <a:p>
                      <a:pPr algn="ctr">
                        <a:buNone/>
                      </a:pPr>
                      <a:r>
                        <a:rPr lang="zh-CN" altLang="en-US" sz="1600">
                          <a:sym typeface="+mn-ea"/>
                        </a:rPr>
                        <a:t>法律事务职能</a:t>
                      </a:r>
                      <a:endParaRPr lang="zh-CN" altLang="en-US" sz="1600">
                        <a:sym typeface="+mn-ea"/>
                      </a:endParaRPr>
                    </a:p>
                  </a:txBody>
                  <a:tcPr/>
                </a:tc>
                <a:tc>
                  <a:txBody>
                    <a:bodyPr/>
                    <a:lstStyle/>
                    <a:p>
                      <a:pPr>
                        <a:buNone/>
                      </a:pPr>
                      <a:r>
                        <a:rPr lang="zh-CN" altLang="en-US" sz="1600">
                          <a:sym typeface="+mn-ea"/>
                        </a:rPr>
                        <a:t>法学类及相关专业</a:t>
                      </a:r>
                      <a:endParaRPr lang="zh-CN" altLang="en-US" sz="1600">
                        <a:sym typeface="+mn-ea"/>
                      </a:endParaRPr>
                    </a:p>
                  </a:txBody>
                  <a:tcPr/>
                </a:tc>
              </a:tr>
              <a:tr h="381000">
                <a:tc>
                  <a:txBody>
                    <a:bodyPr/>
                    <a:lstStyle/>
                    <a:p>
                      <a:pPr algn="ctr">
                        <a:buNone/>
                      </a:pPr>
                      <a:r>
                        <a:rPr lang="zh-CN" altLang="en-US" sz="1600"/>
                        <a:t>研发设计职能</a:t>
                      </a:r>
                      <a:endParaRPr lang="zh-CN" altLang="en-US" sz="1600"/>
                    </a:p>
                  </a:txBody>
                  <a:tcPr/>
                </a:tc>
                <a:tc>
                  <a:txBody>
                    <a:bodyPr/>
                    <a:lstStyle/>
                    <a:p>
                      <a:pPr>
                        <a:buNone/>
                      </a:pPr>
                      <a:r>
                        <a:rPr lang="zh-CN" altLang="en-US" sz="1600"/>
                        <a:t>建筑设计、城市规划与设计、室内设计、景观设计、暖通设计等相关专业</a:t>
                      </a:r>
                      <a:endParaRPr lang="zh-CN" altLang="en-US" sz="1600"/>
                    </a:p>
                  </a:txBody>
                  <a:tcPr/>
                </a:tc>
              </a:tr>
              <a:tr h="381000">
                <a:tc>
                  <a:txBody>
                    <a:bodyPr/>
                    <a:lstStyle/>
                    <a:p>
                      <a:pPr algn="ctr">
                        <a:buNone/>
                      </a:pPr>
                      <a:r>
                        <a:rPr lang="zh-CN" altLang="en-US" sz="1600">
                          <a:sym typeface="+mn-ea"/>
                        </a:rPr>
                        <a:t>工程管理职能</a:t>
                      </a:r>
                      <a:endParaRPr lang="zh-CN" altLang="en-US" sz="1600"/>
                    </a:p>
                  </a:txBody>
                  <a:tcPr/>
                </a:tc>
                <a:tc>
                  <a:txBody>
                    <a:bodyPr/>
                    <a:lstStyle/>
                    <a:p>
                      <a:pPr>
                        <a:buNone/>
                      </a:pPr>
                      <a:r>
                        <a:rPr lang="zh-CN" altLang="en-US" sz="1600"/>
                        <a:t>土木工程、工民建、景观、电气、结构、给排水、暖通等相关专业</a:t>
                      </a:r>
                      <a:endParaRPr lang="zh-CN" altLang="en-US" sz="1600"/>
                    </a:p>
                  </a:txBody>
                  <a:tcPr/>
                </a:tc>
              </a:tr>
            </a:tbl>
          </a:graphicData>
        </a:graphic>
      </p:graphicFrame>
      <p:sp>
        <p:nvSpPr>
          <p:cNvPr id="7" name="矩形 6"/>
          <p:cNvSpPr/>
          <p:nvPr/>
        </p:nvSpPr>
        <p:spPr>
          <a:xfrm>
            <a:off x="612775" y="2397760"/>
            <a:ext cx="869950" cy="3415030"/>
          </a:xfrm>
          <a:prstGeom prst="rect">
            <a:avLst/>
          </a:prstGeom>
          <a:noFill/>
          <a:ln>
            <a:noFill/>
          </a:ln>
        </p:spPr>
        <p:txBody>
          <a:bodyPr wrap="none" rtlCol="0" anchor="t">
            <a:spAutoFit/>
          </a:bodyPr>
          <a:lstStyle/>
          <a:p>
            <a:pPr algn="ctr"/>
            <a:r>
              <a:rPr lang="zh-CN" altLang="en-US" sz="5400" b="1">
                <a:ln w="50800" cmpd="thickThin">
                  <a:solidFill>
                    <a:srgbClr val="5B9BD5">
                      <a:lumMod val="75000"/>
                    </a:srgbClr>
                  </a:solidFill>
                  <a:prstDash val="solid"/>
                </a:ln>
                <a:solidFill>
                  <a:schemeClr val="bg1"/>
                </a:solidFill>
                <a:effectLst/>
                <a:latin typeface="华文新魏" panose="02010800040101010101" charset="-122"/>
                <a:ea typeface="华文新魏" panose="02010800040101010101" charset="-122"/>
              </a:rPr>
              <a:t>招</a:t>
            </a:r>
            <a:endParaRPr lang="zh-CN" altLang="en-US" sz="5400" b="1">
              <a:ln w="50800" cmpd="thickThin">
                <a:solidFill>
                  <a:srgbClr val="5B9BD5">
                    <a:lumMod val="75000"/>
                  </a:srgbClr>
                </a:solidFill>
                <a:prstDash val="solid"/>
              </a:ln>
              <a:solidFill>
                <a:schemeClr val="bg1"/>
              </a:solidFill>
              <a:effectLst/>
              <a:latin typeface="华文新魏" panose="02010800040101010101" charset="-122"/>
              <a:ea typeface="华文新魏" panose="02010800040101010101" charset="-122"/>
            </a:endParaRPr>
          </a:p>
          <a:p>
            <a:pPr algn="ctr"/>
            <a:r>
              <a:rPr lang="zh-CN" altLang="en-US" sz="5400" b="1">
                <a:ln w="50800" cmpd="thickThin">
                  <a:solidFill>
                    <a:srgbClr val="5B9BD5">
                      <a:lumMod val="75000"/>
                    </a:srgbClr>
                  </a:solidFill>
                  <a:prstDash val="solid"/>
                </a:ln>
                <a:solidFill>
                  <a:schemeClr val="bg1"/>
                </a:solidFill>
                <a:effectLst/>
                <a:latin typeface="华文新魏" panose="02010800040101010101" charset="-122"/>
                <a:ea typeface="华文新魏" panose="02010800040101010101" charset="-122"/>
              </a:rPr>
              <a:t>聘</a:t>
            </a:r>
            <a:endParaRPr lang="zh-CN" altLang="en-US" sz="5400" b="1">
              <a:ln w="50800" cmpd="thickThin">
                <a:solidFill>
                  <a:srgbClr val="5B9BD5">
                    <a:lumMod val="75000"/>
                  </a:srgbClr>
                </a:solidFill>
                <a:prstDash val="solid"/>
              </a:ln>
              <a:solidFill>
                <a:schemeClr val="bg1"/>
              </a:solidFill>
              <a:effectLst/>
              <a:latin typeface="华文新魏" panose="02010800040101010101" charset="-122"/>
              <a:ea typeface="华文新魏" panose="02010800040101010101" charset="-122"/>
            </a:endParaRPr>
          </a:p>
          <a:p>
            <a:pPr algn="ctr"/>
            <a:r>
              <a:rPr lang="zh-CN" altLang="en-US" sz="5400" b="1">
                <a:ln w="50800" cmpd="thickThin">
                  <a:solidFill>
                    <a:srgbClr val="5B9BD5">
                      <a:lumMod val="75000"/>
                    </a:srgbClr>
                  </a:solidFill>
                  <a:prstDash val="solid"/>
                </a:ln>
                <a:solidFill>
                  <a:schemeClr val="bg1"/>
                </a:solidFill>
                <a:effectLst/>
                <a:latin typeface="华文新魏" panose="02010800040101010101" charset="-122"/>
                <a:ea typeface="华文新魏" panose="02010800040101010101" charset="-122"/>
              </a:rPr>
              <a:t>信</a:t>
            </a:r>
            <a:endParaRPr lang="zh-CN" altLang="en-US" sz="5400" b="1">
              <a:ln w="50800" cmpd="thickThin">
                <a:solidFill>
                  <a:srgbClr val="5B9BD5">
                    <a:lumMod val="75000"/>
                  </a:srgbClr>
                </a:solidFill>
                <a:prstDash val="solid"/>
              </a:ln>
              <a:solidFill>
                <a:schemeClr val="bg1"/>
              </a:solidFill>
              <a:effectLst/>
              <a:latin typeface="华文新魏" panose="02010800040101010101" charset="-122"/>
              <a:ea typeface="华文新魏" panose="02010800040101010101" charset="-122"/>
            </a:endParaRPr>
          </a:p>
          <a:p>
            <a:pPr algn="ctr"/>
            <a:r>
              <a:rPr lang="zh-CN" altLang="en-US" sz="5400" b="1">
                <a:ln w="50800" cmpd="thickThin">
                  <a:solidFill>
                    <a:srgbClr val="5B9BD5">
                      <a:lumMod val="75000"/>
                    </a:srgbClr>
                  </a:solidFill>
                  <a:prstDash val="solid"/>
                </a:ln>
                <a:solidFill>
                  <a:schemeClr val="bg1"/>
                </a:solidFill>
                <a:effectLst/>
                <a:latin typeface="华文新魏" panose="02010800040101010101" charset="-122"/>
                <a:ea typeface="华文新魏" panose="02010800040101010101" charset="-122"/>
              </a:rPr>
              <a:t>息</a:t>
            </a:r>
            <a:endParaRPr lang="zh-CN" altLang="en-US" sz="5400" b="1">
              <a:ln w="50800" cmpd="thickThin">
                <a:solidFill>
                  <a:srgbClr val="5B9BD5">
                    <a:lumMod val="75000"/>
                  </a:srgbClr>
                </a:solidFill>
                <a:prstDash val="solid"/>
              </a:ln>
              <a:solidFill>
                <a:schemeClr val="bg1"/>
              </a:solidFill>
              <a:effectLst/>
              <a:latin typeface="华文新魏" panose="02010800040101010101" charset="-122"/>
              <a:ea typeface="华文新魏" panose="0201080004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7700" y="295910"/>
            <a:ext cx="10515600" cy="875665"/>
          </a:xfrm>
        </p:spPr>
        <p:txBody>
          <a:bodyPr/>
          <a:lstStyle/>
          <a:p>
            <a:pPr algn="ctr"/>
            <a:r>
              <a:rPr lang="zh-CN" altLang="en-US" sz="4000" b="1"/>
              <a:t>北京软峰科技集团</a:t>
            </a:r>
            <a:endParaRPr lang="zh-CN" altLang="en-US" sz="4000" b="1"/>
          </a:p>
        </p:txBody>
      </p:sp>
      <p:sp>
        <p:nvSpPr>
          <p:cNvPr id="3" name="内容占位符 2"/>
          <p:cNvSpPr>
            <a:spLocks noGrp="1"/>
          </p:cNvSpPr>
          <p:nvPr>
            <p:ph idx="1"/>
          </p:nvPr>
        </p:nvSpPr>
        <p:spPr>
          <a:xfrm>
            <a:off x="647700" y="1072515"/>
            <a:ext cx="10515600" cy="1529080"/>
          </a:xfrm>
        </p:spPr>
        <p:txBody>
          <a:bodyPr>
            <a:normAutofit fontScale="92500" lnSpcReduction="20000"/>
          </a:bodyPr>
          <a:lstStyle/>
          <a:p>
            <a:pPr marL="0" indent="0">
              <a:buNone/>
            </a:pPr>
            <a:r>
              <a:rPr lang="en-US" altLang="zh-CN" sz="1800">
                <a:latin typeface="楷体" panose="02010609060101010101" charset="-122"/>
                <a:ea typeface="楷体" panose="02010609060101010101" charset="-122"/>
              </a:rPr>
              <a:t>    </a:t>
            </a:r>
            <a:r>
              <a:rPr lang="zh-CN" altLang="en-US" sz="2000">
                <a:latin typeface="楷体" panose="02010609060101010101" charset="-122"/>
                <a:ea typeface="楷体" panose="02010609060101010101" charset="-122"/>
              </a:rPr>
              <a:t>北京软峰科技集团2005年成立，其总部坐落在首都高科技人才集聚地——中关村软件园，是集软件开发、项目外包、电子商务、人力资源服务于一体的大型IT企业，在全国首创了“企业式”IT培训领导品牌。目前，旗下有信息科技有限公司、企业顾问管理有限公司、软峰时代科技有限公司、软峰科技IT学院、软峰科技湖北分公司、软峰科技湖南 分公司、软峰科技河南分公司、软峰科技山东分公司、软峰科技山西分公司、软峰科技黑龙江分公司。</a:t>
            </a:r>
            <a:endParaRPr lang="zh-CN" altLang="en-US" sz="2000">
              <a:latin typeface="楷体" panose="02010609060101010101" charset="-122"/>
              <a:ea typeface="楷体" panose="02010609060101010101" charset="-122"/>
            </a:endParaRPr>
          </a:p>
        </p:txBody>
      </p:sp>
      <p:graphicFrame>
        <p:nvGraphicFramePr>
          <p:cNvPr id="4" name="表格 3"/>
          <p:cNvGraphicFramePr/>
          <p:nvPr/>
        </p:nvGraphicFramePr>
        <p:xfrm>
          <a:off x="582295" y="2848610"/>
          <a:ext cx="10646432" cy="1661160"/>
        </p:xfrm>
        <a:graphic>
          <a:graphicData uri="http://schemas.openxmlformats.org/drawingml/2006/table">
            <a:tbl>
              <a:tblPr firstRow="1" bandRow="1">
                <a:tableStyleId>{5C22544A-7EE6-4342-B048-85BDC9FD1C3A}</a:tableStyleId>
              </a:tblPr>
              <a:tblGrid>
                <a:gridCol w="1914525"/>
                <a:gridCol w="5589336"/>
                <a:gridCol w="1753235"/>
                <a:gridCol w="1389336"/>
              </a:tblGrid>
              <a:tr h="381000">
                <a:tc>
                  <a:txBody>
                    <a:bodyPr/>
                    <a:lstStyle/>
                    <a:p>
                      <a:pPr algn="ctr">
                        <a:buNone/>
                      </a:pPr>
                      <a:r>
                        <a:rPr lang="zh-CN" altLang="en-US"/>
                        <a:t>招聘岗位</a:t>
                      </a:r>
                      <a:endParaRPr lang="zh-CN" altLang="en-US"/>
                    </a:p>
                  </a:txBody>
                  <a:tcPr/>
                </a:tc>
                <a:tc>
                  <a:txBody>
                    <a:bodyPr/>
                    <a:lstStyle/>
                    <a:p>
                      <a:pPr algn="ctr">
                        <a:buNone/>
                      </a:pPr>
                      <a:r>
                        <a:rPr lang="zh-CN" altLang="en-US"/>
                        <a:t>专业要求</a:t>
                      </a:r>
                      <a:endParaRPr lang="zh-CN" altLang="en-US"/>
                    </a:p>
                  </a:txBody>
                  <a:tcPr/>
                </a:tc>
                <a:tc>
                  <a:txBody>
                    <a:bodyPr/>
                    <a:lstStyle/>
                    <a:p>
                      <a:pPr algn="ctr">
                        <a:buNone/>
                      </a:pPr>
                      <a:r>
                        <a:rPr lang="zh-CN" altLang="en-US"/>
                        <a:t>职位月薪</a:t>
                      </a:r>
                      <a:endParaRPr lang="zh-CN" altLang="en-US"/>
                    </a:p>
                  </a:txBody>
                  <a:tcPr/>
                </a:tc>
                <a:tc>
                  <a:txBody>
                    <a:bodyPr/>
                    <a:lstStyle/>
                    <a:p>
                      <a:pPr algn="ctr">
                        <a:buNone/>
                      </a:pPr>
                      <a:r>
                        <a:rPr lang="zh-CN" altLang="en-US"/>
                        <a:t>招聘人数</a:t>
                      </a:r>
                      <a:endParaRPr lang="zh-CN" altLang="en-US"/>
                    </a:p>
                  </a:txBody>
                  <a:tcPr/>
                </a:tc>
              </a:tr>
              <a:tr h="381000">
                <a:tc>
                  <a:txBody>
                    <a:bodyPr/>
                    <a:lstStyle/>
                    <a:p>
                      <a:pPr algn="ctr">
                        <a:buNone/>
                      </a:pPr>
                      <a:r>
                        <a:rPr lang="zh-CN" altLang="en-US" sz="1800">
                          <a:latin typeface="+mn-ea"/>
                          <a:sym typeface="+mn-ea"/>
                        </a:rPr>
                        <a:t>ERP实施顾问、实习生</a:t>
                      </a:r>
                      <a:endParaRPr lang="zh-CN" altLang="en-US" sz="1800">
                        <a:latin typeface="+mn-ea"/>
                        <a:sym typeface="+mn-ea"/>
                      </a:endParaRPr>
                    </a:p>
                  </a:txBody>
                  <a:tcPr/>
                </a:tc>
                <a:tc>
                  <a:txBody>
                    <a:bodyPr/>
                    <a:lstStyle/>
                    <a:p>
                      <a:pPr>
                        <a:buNone/>
                      </a:pPr>
                      <a:r>
                        <a:rPr lang="zh-CN" altLang="en-US" sz="1800">
                          <a:latin typeface="+mn-ea"/>
                        </a:rPr>
                        <a:t>金融管理，会计财务、人力资源，计算机、物流、国际贸易、市场营销等相关专业优先</a:t>
                      </a:r>
                      <a:endParaRPr lang="zh-CN" altLang="en-US" sz="1800">
                        <a:latin typeface="+mn-ea"/>
                      </a:endParaRPr>
                    </a:p>
                  </a:txBody>
                  <a:tcPr/>
                </a:tc>
                <a:tc>
                  <a:txBody>
                    <a:bodyPr/>
                    <a:lstStyle/>
                    <a:p>
                      <a:pPr algn="ctr">
                        <a:buNone/>
                      </a:pPr>
                      <a:r>
                        <a:rPr lang="zh-CN" altLang="en-US" sz="1800">
                          <a:latin typeface="+mn-ea"/>
                        </a:rPr>
                        <a:t>4000-8000元</a:t>
                      </a:r>
                      <a:endParaRPr lang="zh-CN" altLang="en-US" sz="1800">
                        <a:latin typeface="+mn-ea"/>
                      </a:endParaRPr>
                    </a:p>
                  </a:txBody>
                  <a:tcPr/>
                </a:tc>
                <a:tc>
                  <a:txBody>
                    <a:bodyPr/>
                    <a:lstStyle/>
                    <a:p>
                      <a:pPr algn="ctr">
                        <a:buNone/>
                      </a:pPr>
                      <a:r>
                        <a:rPr lang="en-US" altLang="zh-CN" sz="1800">
                          <a:latin typeface="+mn-ea"/>
                        </a:rPr>
                        <a:t>25</a:t>
                      </a:r>
                      <a:endParaRPr lang="en-US" altLang="zh-CN" sz="1800">
                        <a:latin typeface="+mn-ea"/>
                      </a:endParaRPr>
                    </a:p>
                  </a:txBody>
                  <a:tcPr/>
                </a:tc>
              </a:tr>
              <a:tr h="381000">
                <a:tc>
                  <a:txBody>
                    <a:bodyPr/>
                    <a:lstStyle/>
                    <a:p>
                      <a:pPr algn="ctr">
                        <a:buNone/>
                      </a:pPr>
                      <a:r>
                        <a:rPr lang="zh-CN" altLang="en-US" sz="1800">
                          <a:latin typeface="+mn-ea"/>
                          <a:sym typeface="+mn-ea"/>
                        </a:rPr>
                        <a:t>UI\UE设计实习生</a:t>
                      </a:r>
                      <a:endParaRPr lang="zh-CN" altLang="en-US" sz="1800">
                        <a:latin typeface="+mn-ea"/>
                        <a:sym typeface="+mn-ea"/>
                      </a:endParaRPr>
                    </a:p>
                  </a:txBody>
                  <a:tcPr/>
                </a:tc>
                <a:tc>
                  <a:txBody>
                    <a:bodyPr/>
                    <a:lstStyle/>
                    <a:p>
                      <a:pPr>
                        <a:buNone/>
                      </a:pPr>
                      <a:r>
                        <a:rPr lang="zh-CN" altLang="en-US" sz="1800">
                          <a:latin typeface="+mn-ea"/>
                        </a:rPr>
                        <a:t>广告设计，平面设计、艺术设计等相关专业优先</a:t>
                      </a:r>
                      <a:endParaRPr lang="zh-CN" altLang="en-US" sz="1800">
                        <a:latin typeface="+mn-ea"/>
                      </a:endParaRPr>
                    </a:p>
                  </a:txBody>
                  <a:tcPr/>
                </a:tc>
                <a:tc>
                  <a:txBody>
                    <a:bodyPr/>
                    <a:lstStyle/>
                    <a:p>
                      <a:pPr algn="ctr">
                        <a:buNone/>
                      </a:pPr>
                      <a:r>
                        <a:rPr lang="zh-CN" altLang="en-US" sz="1800">
                          <a:latin typeface="+mn-ea"/>
                        </a:rPr>
                        <a:t>3500-8000元</a:t>
                      </a:r>
                      <a:endParaRPr lang="zh-CN" altLang="en-US" sz="1800">
                        <a:latin typeface="+mn-ea"/>
                      </a:endParaRPr>
                    </a:p>
                  </a:txBody>
                  <a:tcPr/>
                </a:tc>
                <a:tc>
                  <a:txBody>
                    <a:bodyPr/>
                    <a:lstStyle/>
                    <a:p>
                      <a:pPr algn="ctr">
                        <a:buNone/>
                      </a:pPr>
                      <a:r>
                        <a:rPr lang="en-US" altLang="zh-CN" sz="1800">
                          <a:latin typeface="+mn-ea"/>
                        </a:rPr>
                        <a:t>15</a:t>
                      </a:r>
                      <a:endParaRPr lang="en-US" altLang="zh-CN" sz="1800">
                        <a:latin typeface="+mn-ea"/>
                      </a:endParaRPr>
                    </a:p>
                  </a:txBody>
                  <a:tcPr/>
                </a:tc>
              </a:tr>
            </a:tbl>
          </a:graphicData>
        </a:graphic>
      </p:graphicFrame>
      <p:sp>
        <p:nvSpPr>
          <p:cNvPr id="100" name="文本框 99"/>
          <p:cNvSpPr txBox="1"/>
          <p:nvPr/>
        </p:nvSpPr>
        <p:spPr>
          <a:xfrm>
            <a:off x="647700" y="4565968"/>
            <a:ext cx="5080000" cy="460375"/>
          </a:xfrm>
          <a:prstGeom prst="rect">
            <a:avLst/>
          </a:prstGeom>
          <a:noFill/>
          <a:ln w="9525">
            <a:noFill/>
          </a:ln>
        </p:spPr>
        <p:txBody>
          <a:bodyPr wrap="square">
            <a:spAutoFit/>
          </a:bodyPr>
          <a:lstStyle/>
          <a:p>
            <a:pPr marL="266700" indent="-266700"/>
            <a:r>
              <a:rPr lang="en-US" altLang="zh-CN" sz="2400" b="1">
                <a:solidFill>
                  <a:schemeClr val="accent5"/>
                </a:solidFill>
                <a:latin typeface="Wingdings" panose="05000000000000000000" charset="0"/>
                <a:cs typeface="Wingdings" panose="05000000000000000000" charset="0"/>
                <a:sym typeface="+mn-ea"/>
              </a:rPr>
              <a:t>v</a:t>
            </a:r>
            <a:r>
              <a:rPr lang="zh-CN" altLang="en-US" sz="2400" b="1">
                <a:solidFill>
                  <a:schemeClr val="accent5"/>
                </a:solidFill>
                <a:latin typeface="+mn-ea"/>
                <a:cs typeface="微软雅黑" panose="020B0503020204020204" charset="-122"/>
              </a:rPr>
              <a:t>工作地址：</a:t>
            </a:r>
            <a:r>
              <a:rPr lang="zh-CN" altLang="en-US" sz="2400" b="1">
                <a:solidFill>
                  <a:schemeClr val="accent5"/>
                </a:solidFill>
                <a:latin typeface="+mn-ea"/>
                <a:cs typeface="宋体" panose="02010600030101010101" pitchFamily="2" charset="-122"/>
                <a:sym typeface="+mn-ea"/>
              </a:rPr>
              <a:t>北京及各地分公司</a:t>
            </a:r>
            <a:endParaRPr lang="zh-CN" altLang="en-US" sz="2400" b="1">
              <a:solidFill>
                <a:schemeClr val="accent5"/>
              </a:solidFill>
              <a:latin typeface="+mn-ea"/>
              <a:cs typeface="宋体" panose="02010600030101010101" pitchFamily="2" charset="-122"/>
              <a:sym typeface="+mn-ea"/>
            </a:endParaRPr>
          </a:p>
        </p:txBody>
      </p:sp>
      <p:sp>
        <p:nvSpPr>
          <p:cNvPr id="5" name="文本框 4"/>
          <p:cNvSpPr txBox="1"/>
          <p:nvPr/>
        </p:nvSpPr>
        <p:spPr>
          <a:xfrm>
            <a:off x="390525" y="5162550"/>
            <a:ext cx="10179050" cy="829945"/>
          </a:xfrm>
          <a:prstGeom prst="rect">
            <a:avLst/>
          </a:prstGeom>
          <a:noFill/>
          <a:ln w="9525">
            <a:noFill/>
          </a:ln>
        </p:spPr>
        <p:txBody>
          <a:bodyPr wrap="square">
            <a:spAutoFit/>
          </a:bodyPr>
          <a:lstStyle/>
          <a:p>
            <a:pPr indent="266700"/>
            <a:r>
              <a:rPr lang="en-US" altLang="zh-CN" sz="2400" b="1">
                <a:solidFill>
                  <a:schemeClr val="accent5"/>
                </a:solidFill>
                <a:latin typeface="Wingdings" panose="05000000000000000000" charset="0"/>
                <a:cs typeface="Wingdings" panose="05000000000000000000" charset="0"/>
                <a:sym typeface="+mn-ea"/>
              </a:rPr>
              <a:t>v</a:t>
            </a:r>
            <a:r>
              <a:rPr lang="zh-CN" altLang="en-US" sz="2400" b="1">
                <a:solidFill>
                  <a:schemeClr val="accent5"/>
                </a:solidFill>
                <a:latin typeface="+mn-ea"/>
                <a:cs typeface="宋体" panose="02010600030101010101" pitchFamily="2" charset="-122"/>
              </a:rPr>
              <a:t>联系方式：顾总 </a:t>
            </a:r>
            <a:r>
              <a:rPr lang="en-US" altLang="zh-CN" sz="2400" b="1">
                <a:solidFill>
                  <a:schemeClr val="accent5"/>
                </a:solidFill>
                <a:latin typeface="+mn-ea"/>
                <a:cs typeface="宋体" panose="02010600030101010101" pitchFamily="2" charset="-122"/>
              </a:rPr>
              <a:t>13301369726    QQ</a:t>
            </a:r>
            <a:r>
              <a:rPr lang="zh-CN" altLang="en-US" sz="2400" b="1">
                <a:solidFill>
                  <a:schemeClr val="accent5"/>
                </a:solidFill>
                <a:latin typeface="+mn-ea"/>
                <a:cs typeface="宋体" panose="02010600030101010101" pitchFamily="2" charset="-122"/>
              </a:rPr>
              <a:t>：</a:t>
            </a:r>
            <a:r>
              <a:rPr lang="en-US" altLang="zh-CN" sz="2400" b="1">
                <a:solidFill>
                  <a:schemeClr val="accent5"/>
                </a:solidFill>
                <a:latin typeface="+mn-ea"/>
                <a:cs typeface="宋体" panose="02010600030101010101" pitchFamily="2" charset="-122"/>
              </a:rPr>
              <a:t>448384733</a:t>
            </a:r>
            <a:endParaRPr lang="en-US" altLang="zh-CN" sz="2400" b="1">
              <a:solidFill>
                <a:schemeClr val="accent5"/>
              </a:solidFill>
              <a:latin typeface="+mn-ea"/>
              <a:cs typeface="宋体" panose="02010600030101010101" pitchFamily="2" charset="-122"/>
            </a:endParaRPr>
          </a:p>
          <a:p>
            <a:pPr indent="266700"/>
            <a:r>
              <a:rPr lang="en-US" altLang="zh-CN" sz="2400" b="1">
                <a:solidFill>
                  <a:schemeClr val="accent5"/>
                </a:solidFill>
                <a:latin typeface="+mn-ea"/>
                <a:cs typeface="宋体" panose="02010600030101010101" pitchFamily="2" charset="-122"/>
              </a:rPr>
              <a:t>             </a:t>
            </a:r>
            <a:r>
              <a:rPr lang="zh-CN" altLang="en-US" sz="2400" b="1">
                <a:solidFill>
                  <a:schemeClr val="accent5"/>
                </a:solidFill>
                <a:latin typeface="+mn-ea"/>
                <a:cs typeface="宋体" panose="02010600030101010101" pitchFamily="2" charset="-122"/>
              </a:rPr>
              <a:t>郭主管 </a:t>
            </a:r>
            <a:r>
              <a:rPr lang="en-US" altLang="zh-CN" sz="2400" b="1">
                <a:solidFill>
                  <a:schemeClr val="accent5"/>
                </a:solidFill>
                <a:latin typeface="+mn-ea"/>
                <a:cs typeface="宋体" panose="02010600030101010101" pitchFamily="2" charset="-122"/>
              </a:rPr>
              <a:t>18516942004</a:t>
            </a:r>
            <a:r>
              <a:rPr lang="zh-CN" altLang="en-US" sz="2400" b="1">
                <a:solidFill>
                  <a:schemeClr val="accent5"/>
                </a:solidFill>
                <a:latin typeface="+mn-ea"/>
                <a:cs typeface="宋体" panose="02010600030101010101" pitchFamily="2" charset="-122"/>
              </a:rPr>
              <a:t>（同微信）  </a:t>
            </a:r>
            <a:r>
              <a:rPr lang="en-US" altLang="zh-CN" sz="2400" b="1">
                <a:solidFill>
                  <a:schemeClr val="accent5"/>
                </a:solidFill>
                <a:latin typeface="+mn-ea"/>
                <a:cs typeface="宋体" panose="02010600030101010101" pitchFamily="2" charset="-122"/>
              </a:rPr>
              <a:t>QQ</a:t>
            </a:r>
            <a:r>
              <a:rPr lang="zh-CN" altLang="en-US" sz="2400" b="1">
                <a:solidFill>
                  <a:schemeClr val="accent5"/>
                </a:solidFill>
                <a:latin typeface="+mn-ea"/>
                <a:cs typeface="宋体" panose="02010600030101010101" pitchFamily="2" charset="-122"/>
              </a:rPr>
              <a:t>：</a:t>
            </a:r>
            <a:r>
              <a:rPr lang="en-US" altLang="zh-CN" sz="2400" b="1">
                <a:solidFill>
                  <a:schemeClr val="accent5"/>
                </a:solidFill>
                <a:latin typeface="+mn-ea"/>
                <a:cs typeface="宋体" panose="02010600030101010101" pitchFamily="2" charset="-122"/>
              </a:rPr>
              <a:t>1095246709</a:t>
            </a:r>
            <a:endParaRPr lang="en-US" altLang="zh-CN" sz="2400" b="1">
              <a:solidFill>
                <a:schemeClr val="accent5"/>
              </a:solidFill>
              <a:latin typeface="+mn-ea"/>
              <a:cs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7700" y="295910"/>
            <a:ext cx="10515600" cy="875665"/>
          </a:xfrm>
        </p:spPr>
        <p:txBody>
          <a:bodyPr/>
          <a:lstStyle/>
          <a:p>
            <a:pPr algn="ctr"/>
            <a:r>
              <a:rPr lang="zh-CN" altLang="en-US" sz="4000" b="1"/>
              <a:t>北京软峰科技集团</a:t>
            </a:r>
            <a:endParaRPr lang="zh-CN" altLang="en-US" sz="4000" b="1"/>
          </a:p>
        </p:txBody>
      </p:sp>
      <p:sp>
        <p:nvSpPr>
          <p:cNvPr id="3" name="内容占位符 2"/>
          <p:cNvSpPr>
            <a:spLocks noGrp="1"/>
          </p:cNvSpPr>
          <p:nvPr>
            <p:ph idx="1"/>
          </p:nvPr>
        </p:nvSpPr>
        <p:spPr>
          <a:xfrm>
            <a:off x="1029810" y="1199543"/>
            <a:ext cx="10133489" cy="1402052"/>
          </a:xfrm>
        </p:spPr>
        <p:txBody>
          <a:bodyPr>
            <a:normAutofit fontScale="92500" lnSpcReduction="20000"/>
          </a:bodyPr>
          <a:lstStyle/>
          <a:p>
            <a:pPr marL="0" indent="0">
              <a:buNone/>
            </a:pPr>
            <a:r>
              <a:rPr lang="en-US" altLang="zh-CN" sz="1800" dirty="0">
                <a:latin typeface="楷体" panose="02010609060101010101" charset="-122"/>
                <a:ea typeface="楷体" panose="02010609060101010101" charset="-122"/>
              </a:rPr>
              <a:t>    </a:t>
            </a:r>
            <a:r>
              <a:rPr lang="zh-CN" altLang="en-US" sz="2000" dirty="0">
                <a:latin typeface="楷体" panose="02010609060101010101" charset="-122"/>
                <a:ea typeface="楷体" panose="02010609060101010101" charset="-122"/>
              </a:rPr>
              <a:t>北京软峰科技集团2005年成立，其总部坐落在首都高科技人才集聚地——中关村软件园，是集软件开发、项目外包、电子商务、人力资源服务于一体的大型IT企业，在全国首创了“企业式”IT培训领导品牌。目前，旗下有信息科技有限公司、企业顾问管理有限公司、软峰时代科技有限公司、软峰科技IT学院、软峰科技湖北分公司、软峰科技湖南 分公司、软峰科技河南分公司、软峰科技山东分公司、软峰科技山西分公司、软峰科技黑龙江分公司。</a:t>
            </a:r>
            <a:endParaRPr lang="zh-CN" altLang="en-US" sz="2000" dirty="0">
              <a:latin typeface="楷体" panose="02010609060101010101" charset="-122"/>
              <a:ea typeface="楷体" panose="02010609060101010101" charset="-122"/>
            </a:endParaRPr>
          </a:p>
        </p:txBody>
      </p:sp>
      <p:graphicFrame>
        <p:nvGraphicFramePr>
          <p:cNvPr id="4" name="表格 3"/>
          <p:cNvGraphicFramePr/>
          <p:nvPr/>
        </p:nvGraphicFramePr>
        <p:xfrm>
          <a:off x="843379" y="2885242"/>
          <a:ext cx="10385348" cy="1652758"/>
        </p:xfrm>
        <a:graphic>
          <a:graphicData uri="http://schemas.openxmlformats.org/drawingml/2006/table">
            <a:tbl>
              <a:tblPr firstRow="1" bandRow="1">
                <a:tableStyleId>{5C22544A-7EE6-4342-B048-85BDC9FD1C3A}</a:tableStyleId>
              </a:tblPr>
              <a:tblGrid>
                <a:gridCol w="1867575"/>
                <a:gridCol w="5452268"/>
                <a:gridCol w="1710240"/>
                <a:gridCol w="1355265"/>
              </a:tblGrid>
              <a:tr h="372598">
                <a:tc>
                  <a:txBody>
                    <a:bodyPr/>
                    <a:lstStyle/>
                    <a:p>
                      <a:pPr algn="ctr">
                        <a:buNone/>
                      </a:pPr>
                      <a:r>
                        <a:rPr lang="zh-CN" altLang="en-US" dirty="0"/>
                        <a:t>招聘岗位</a:t>
                      </a:r>
                      <a:endParaRPr lang="zh-CN" altLang="en-US" dirty="0"/>
                    </a:p>
                  </a:txBody>
                  <a:tcPr/>
                </a:tc>
                <a:tc>
                  <a:txBody>
                    <a:bodyPr/>
                    <a:lstStyle/>
                    <a:p>
                      <a:pPr algn="ctr">
                        <a:buNone/>
                      </a:pPr>
                      <a:r>
                        <a:rPr lang="zh-CN" altLang="en-US"/>
                        <a:t>专业要求</a:t>
                      </a:r>
                      <a:endParaRPr lang="zh-CN" altLang="en-US"/>
                    </a:p>
                  </a:txBody>
                  <a:tcPr/>
                </a:tc>
                <a:tc>
                  <a:txBody>
                    <a:bodyPr/>
                    <a:lstStyle/>
                    <a:p>
                      <a:pPr algn="ctr">
                        <a:buNone/>
                      </a:pPr>
                      <a:r>
                        <a:rPr lang="zh-CN" altLang="en-US"/>
                        <a:t>职位月薪</a:t>
                      </a:r>
                      <a:endParaRPr lang="zh-CN" altLang="en-US"/>
                    </a:p>
                  </a:txBody>
                  <a:tcPr/>
                </a:tc>
                <a:tc>
                  <a:txBody>
                    <a:bodyPr/>
                    <a:lstStyle/>
                    <a:p>
                      <a:pPr algn="ctr">
                        <a:buNone/>
                      </a:pPr>
                      <a:r>
                        <a:rPr lang="zh-CN" altLang="en-US"/>
                        <a:t>招聘人数</a:t>
                      </a:r>
                      <a:endParaRPr lang="zh-CN" altLang="en-US"/>
                    </a:p>
                  </a:txBody>
                  <a:tcPr/>
                </a:tc>
              </a:tr>
              <a:tr h="625965">
                <a:tc>
                  <a:txBody>
                    <a:bodyPr/>
                    <a:lstStyle/>
                    <a:p>
                      <a:pPr algn="ctr">
                        <a:buNone/>
                      </a:pPr>
                      <a:r>
                        <a:rPr lang="zh-CN" altLang="en-US" sz="1800">
                          <a:latin typeface="+mn-ea"/>
                          <a:sym typeface="+mn-ea"/>
                        </a:rPr>
                        <a:t>ERP实施顾问、实习生</a:t>
                      </a:r>
                      <a:endParaRPr lang="zh-CN" altLang="en-US" sz="1800">
                        <a:latin typeface="+mn-ea"/>
                        <a:sym typeface="+mn-ea"/>
                      </a:endParaRPr>
                    </a:p>
                  </a:txBody>
                  <a:tcPr/>
                </a:tc>
                <a:tc>
                  <a:txBody>
                    <a:bodyPr/>
                    <a:lstStyle/>
                    <a:p>
                      <a:pPr>
                        <a:buNone/>
                      </a:pPr>
                      <a:r>
                        <a:rPr lang="zh-CN" altLang="en-US" sz="1800">
                          <a:latin typeface="+mn-ea"/>
                        </a:rPr>
                        <a:t>金融管理，会计财务、人力资源，计算机、物流、国际贸易、市场营销等相关专业优先</a:t>
                      </a:r>
                      <a:endParaRPr lang="zh-CN" altLang="en-US" sz="1800">
                        <a:latin typeface="+mn-ea"/>
                      </a:endParaRPr>
                    </a:p>
                  </a:txBody>
                  <a:tcPr/>
                </a:tc>
                <a:tc>
                  <a:txBody>
                    <a:bodyPr/>
                    <a:lstStyle/>
                    <a:p>
                      <a:pPr algn="ctr">
                        <a:buNone/>
                      </a:pPr>
                      <a:r>
                        <a:rPr lang="zh-CN" altLang="en-US" sz="1800">
                          <a:latin typeface="+mn-ea"/>
                        </a:rPr>
                        <a:t>4000-8000元</a:t>
                      </a:r>
                      <a:endParaRPr lang="zh-CN" altLang="en-US" sz="1800">
                        <a:latin typeface="+mn-ea"/>
                      </a:endParaRPr>
                    </a:p>
                  </a:txBody>
                  <a:tcPr/>
                </a:tc>
                <a:tc>
                  <a:txBody>
                    <a:bodyPr/>
                    <a:lstStyle/>
                    <a:p>
                      <a:pPr algn="ctr">
                        <a:buNone/>
                      </a:pPr>
                      <a:r>
                        <a:rPr lang="en-US" altLang="zh-CN" sz="1800">
                          <a:latin typeface="+mn-ea"/>
                        </a:rPr>
                        <a:t>25</a:t>
                      </a:r>
                      <a:endParaRPr lang="en-US" altLang="zh-CN" sz="1800">
                        <a:latin typeface="+mn-ea"/>
                      </a:endParaRPr>
                    </a:p>
                  </a:txBody>
                  <a:tcPr/>
                </a:tc>
              </a:tr>
              <a:tr h="625965">
                <a:tc>
                  <a:txBody>
                    <a:bodyPr/>
                    <a:lstStyle/>
                    <a:p>
                      <a:pPr algn="ctr">
                        <a:buNone/>
                      </a:pPr>
                      <a:r>
                        <a:rPr lang="zh-CN" altLang="en-US" sz="1800">
                          <a:latin typeface="+mn-ea"/>
                          <a:sym typeface="+mn-ea"/>
                        </a:rPr>
                        <a:t>UI\UE设计实习生</a:t>
                      </a:r>
                      <a:endParaRPr lang="zh-CN" altLang="en-US" sz="1800">
                        <a:latin typeface="+mn-ea"/>
                        <a:sym typeface="+mn-ea"/>
                      </a:endParaRPr>
                    </a:p>
                  </a:txBody>
                  <a:tcPr/>
                </a:tc>
                <a:tc>
                  <a:txBody>
                    <a:bodyPr/>
                    <a:lstStyle/>
                    <a:p>
                      <a:pPr>
                        <a:buNone/>
                      </a:pPr>
                      <a:r>
                        <a:rPr lang="zh-CN" altLang="en-US" sz="1800">
                          <a:latin typeface="+mn-ea"/>
                        </a:rPr>
                        <a:t>广告设计，平面设计、艺术设计等相关专业优先</a:t>
                      </a:r>
                      <a:endParaRPr lang="zh-CN" altLang="en-US" sz="1800">
                        <a:latin typeface="+mn-ea"/>
                      </a:endParaRPr>
                    </a:p>
                  </a:txBody>
                  <a:tcPr/>
                </a:tc>
                <a:tc>
                  <a:txBody>
                    <a:bodyPr/>
                    <a:lstStyle/>
                    <a:p>
                      <a:pPr algn="ctr">
                        <a:buNone/>
                      </a:pPr>
                      <a:r>
                        <a:rPr lang="zh-CN" altLang="en-US" sz="1800">
                          <a:latin typeface="+mn-ea"/>
                        </a:rPr>
                        <a:t>3500-8000元</a:t>
                      </a:r>
                      <a:endParaRPr lang="zh-CN" altLang="en-US" sz="1800">
                        <a:latin typeface="+mn-ea"/>
                      </a:endParaRPr>
                    </a:p>
                  </a:txBody>
                  <a:tcPr/>
                </a:tc>
                <a:tc>
                  <a:txBody>
                    <a:bodyPr/>
                    <a:lstStyle/>
                    <a:p>
                      <a:pPr algn="ctr">
                        <a:buNone/>
                      </a:pPr>
                      <a:r>
                        <a:rPr lang="en-US" altLang="zh-CN" sz="1800" dirty="0">
                          <a:latin typeface="+mn-ea"/>
                        </a:rPr>
                        <a:t>15</a:t>
                      </a:r>
                      <a:endParaRPr lang="en-US" altLang="zh-CN" sz="1800" dirty="0">
                        <a:latin typeface="+mn-ea"/>
                      </a:endParaRPr>
                    </a:p>
                  </a:txBody>
                  <a:tcPr/>
                </a:tc>
              </a:tr>
            </a:tbl>
          </a:graphicData>
        </a:graphic>
      </p:graphicFrame>
      <p:sp>
        <p:nvSpPr>
          <p:cNvPr id="100" name="文本框 99"/>
          <p:cNvSpPr txBox="1"/>
          <p:nvPr/>
        </p:nvSpPr>
        <p:spPr>
          <a:xfrm>
            <a:off x="647700" y="4565968"/>
            <a:ext cx="5080000" cy="460375"/>
          </a:xfrm>
          <a:prstGeom prst="rect">
            <a:avLst/>
          </a:prstGeom>
          <a:noFill/>
          <a:ln w="9525">
            <a:noFill/>
          </a:ln>
        </p:spPr>
        <p:txBody>
          <a:bodyPr wrap="square">
            <a:spAutoFit/>
          </a:bodyPr>
          <a:lstStyle/>
          <a:p>
            <a:pPr marL="266700" indent="-266700"/>
            <a:r>
              <a:rPr lang="en-US" altLang="zh-CN" sz="2400" b="1">
                <a:solidFill>
                  <a:schemeClr val="accent5"/>
                </a:solidFill>
                <a:latin typeface="Wingdings" panose="05000000000000000000" charset="0"/>
                <a:cs typeface="Wingdings" panose="05000000000000000000" charset="0"/>
                <a:sym typeface="+mn-ea"/>
              </a:rPr>
              <a:t>v</a:t>
            </a:r>
            <a:r>
              <a:rPr lang="zh-CN" altLang="en-US" sz="2400" b="1">
                <a:solidFill>
                  <a:schemeClr val="accent5"/>
                </a:solidFill>
                <a:latin typeface="+mn-ea"/>
                <a:cs typeface="微软雅黑" panose="020B0503020204020204" charset="-122"/>
              </a:rPr>
              <a:t>工作地址：</a:t>
            </a:r>
            <a:r>
              <a:rPr lang="zh-CN" altLang="en-US" sz="2400" b="1">
                <a:solidFill>
                  <a:schemeClr val="accent5"/>
                </a:solidFill>
                <a:latin typeface="+mn-ea"/>
                <a:cs typeface="宋体" panose="02010600030101010101" pitchFamily="2" charset="-122"/>
                <a:sym typeface="+mn-ea"/>
              </a:rPr>
              <a:t>北京及各地分公司</a:t>
            </a:r>
            <a:endParaRPr lang="zh-CN" altLang="en-US" sz="2400" b="1">
              <a:solidFill>
                <a:schemeClr val="accent5"/>
              </a:solidFill>
              <a:latin typeface="+mn-ea"/>
              <a:cs typeface="宋体" panose="02010600030101010101" pitchFamily="2" charset="-122"/>
              <a:sym typeface="+mn-ea"/>
            </a:endParaRPr>
          </a:p>
        </p:txBody>
      </p:sp>
      <p:sp>
        <p:nvSpPr>
          <p:cNvPr id="5" name="文本框 4"/>
          <p:cNvSpPr txBox="1"/>
          <p:nvPr/>
        </p:nvSpPr>
        <p:spPr>
          <a:xfrm>
            <a:off x="390525" y="5162550"/>
            <a:ext cx="10179050" cy="829945"/>
          </a:xfrm>
          <a:prstGeom prst="rect">
            <a:avLst/>
          </a:prstGeom>
          <a:noFill/>
          <a:ln w="9525">
            <a:noFill/>
          </a:ln>
        </p:spPr>
        <p:txBody>
          <a:bodyPr wrap="square">
            <a:spAutoFit/>
          </a:bodyPr>
          <a:lstStyle/>
          <a:p>
            <a:pPr indent="266700"/>
            <a:r>
              <a:rPr lang="en-US" altLang="zh-CN" sz="2400" b="1">
                <a:solidFill>
                  <a:schemeClr val="accent5"/>
                </a:solidFill>
                <a:latin typeface="Wingdings" panose="05000000000000000000" charset="0"/>
                <a:cs typeface="Wingdings" panose="05000000000000000000" charset="0"/>
                <a:sym typeface="+mn-ea"/>
              </a:rPr>
              <a:t>v</a:t>
            </a:r>
            <a:r>
              <a:rPr lang="zh-CN" altLang="en-US" sz="2400" b="1">
                <a:solidFill>
                  <a:schemeClr val="accent5"/>
                </a:solidFill>
                <a:latin typeface="+mn-ea"/>
                <a:cs typeface="宋体" panose="02010600030101010101" pitchFamily="2" charset="-122"/>
              </a:rPr>
              <a:t>联系方式：顾总 </a:t>
            </a:r>
            <a:r>
              <a:rPr lang="en-US" altLang="zh-CN" sz="2400" b="1">
                <a:solidFill>
                  <a:schemeClr val="accent5"/>
                </a:solidFill>
                <a:latin typeface="+mn-ea"/>
                <a:cs typeface="宋体" panose="02010600030101010101" pitchFamily="2" charset="-122"/>
              </a:rPr>
              <a:t>13301369726    QQ</a:t>
            </a:r>
            <a:r>
              <a:rPr lang="zh-CN" altLang="en-US" sz="2400" b="1">
                <a:solidFill>
                  <a:schemeClr val="accent5"/>
                </a:solidFill>
                <a:latin typeface="+mn-ea"/>
                <a:cs typeface="宋体" panose="02010600030101010101" pitchFamily="2" charset="-122"/>
              </a:rPr>
              <a:t>：</a:t>
            </a:r>
            <a:r>
              <a:rPr lang="en-US" altLang="zh-CN" sz="2400" b="1">
                <a:solidFill>
                  <a:schemeClr val="accent5"/>
                </a:solidFill>
                <a:latin typeface="+mn-ea"/>
                <a:cs typeface="宋体" panose="02010600030101010101" pitchFamily="2" charset="-122"/>
              </a:rPr>
              <a:t>448384733</a:t>
            </a:r>
            <a:endParaRPr lang="en-US" altLang="zh-CN" sz="2400" b="1">
              <a:solidFill>
                <a:schemeClr val="accent5"/>
              </a:solidFill>
              <a:latin typeface="+mn-ea"/>
              <a:cs typeface="宋体" panose="02010600030101010101" pitchFamily="2" charset="-122"/>
            </a:endParaRPr>
          </a:p>
          <a:p>
            <a:pPr indent="266700"/>
            <a:r>
              <a:rPr lang="en-US" altLang="zh-CN" sz="2400" b="1">
                <a:solidFill>
                  <a:schemeClr val="accent5"/>
                </a:solidFill>
                <a:latin typeface="+mn-ea"/>
                <a:cs typeface="宋体" panose="02010600030101010101" pitchFamily="2" charset="-122"/>
              </a:rPr>
              <a:t>             </a:t>
            </a:r>
            <a:r>
              <a:rPr lang="zh-CN" altLang="en-US" sz="2400" b="1">
                <a:solidFill>
                  <a:schemeClr val="accent5"/>
                </a:solidFill>
                <a:latin typeface="+mn-ea"/>
                <a:cs typeface="宋体" panose="02010600030101010101" pitchFamily="2" charset="-122"/>
              </a:rPr>
              <a:t>郭主管 </a:t>
            </a:r>
            <a:r>
              <a:rPr lang="en-US" altLang="zh-CN" sz="2400" b="1">
                <a:solidFill>
                  <a:schemeClr val="accent5"/>
                </a:solidFill>
                <a:latin typeface="+mn-ea"/>
                <a:cs typeface="宋体" panose="02010600030101010101" pitchFamily="2" charset="-122"/>
              </a:rPr>
              <a:t>18516942004</a:t>
            </a:r>
            <a:r>
              <a:rPr lang="zh-CN" altLang="en-US" sz="2400" b="1">
                <a:solidFill>
                  <a:schemeClr val="accent5"/>
                </a:solidFill>
                <a:latin typeface="+mn-ea"/>
                <a:cs typeface="宋体" panose="02010600030101010101" pitchFamily="2" charset="-122"/>
              </a:rPr>
              <a:t>（同微信）  </a:t>
            </a:r>
            <a:r>
              <a:rPr lang="en-US" altLang="zh-CN" sz="2400" b="1">
                <a:solidFill>
                  <a:schemeClr val="accent5"/>
                </a:solidFill>
                <a:latin typeface="+mn-ea"/>
                <a:cs typeface="宋体" panose="02010600030101010101" pitchFamily="2" charset="-122"/>
              </a:rPr>
              <a:t>QQ</a:t>
            </a:r>
            <a:r>
              <a:rPr lang="zh-CN" altLang="en-US" sz="2400" b="1">
                <a:solidFill>
                  <a:schemeClr val="accent5"/>
                </a:solidFill>
                <a:latin typeface="+mn-ea"/>
                <a:cs typeface="宋体" panose="02010600030101010101" pitchFamily="2" charset="-122"/>
              </a:rPr>
              <a:t>：</a:t>
            </a:r>
            <a:r>
              <a:rPr lang="en-US" altLang="zh-CN" sz="2400" b="1">
                <a:solidFill>
                  <a:schemeClr val="accent5"/>
                </a:solidFill>
                <a:latin typeface="+mn-ea"/>
                <a:cs typeface="宋体" panose="02010600030101010101" pitchFamily="2" charset="-122"/>
              </a:rPr>
              <a:t>1095246709</a:t>
            </a:r>
            <a:endParaRPr lang="en-US" altLang="zh-CN" sz="2400" b="1">
              <a:solidFill>
                <a:schemeClr val="accent5"/>
              </a:solidFill>
              <a:latin typeface="+mn-ea"/>
              <a:cs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a:spLocks noChangeArrowheads="1"/>
          </p:cNvSpPr>
          <p:nvPr/>
        </p:nvSpPr>
        <p:spPr bwMode="auto">
          <a:xfrm>
            <a:off x="7635875" y="3681413"/>
            <a:ext cx="3094038" cy="461665"/>
          </a:xfrm>
          <a:prstGeom prst="rect">
            <a:avLst/>
          </a:prstGeom>
          <a:noFill/>
          <a:ln w="9525">
            <a:noFill/>
            <a:miter lim="800000"/>
          </a:ln>
        </p:spPr>
        <p:txBody>
          <a:bodyPr>
            <a:spAutoFit/>
          </a:bodyPr>
          <a:lstStyle/>
          <a:p>
            <a:endParaRPr lang="en-US" altLang="zh-CN" sz="1200" dirty="0">
              <a:latin typeface="造字工房悦黑体验版细体"/>
              <a:ea typeface="造字工房悦黑体验版细体"/>
              <a:cs typeface="造字工房悦黑体验版细体"/>
            </a:endParaRPr>
          </a:p>
          <a:p>
            <a:endParaRPr lang="zh-CN" altLang="en-US" sz="1200" dirty="0">
              <a:latin typeface="造字工房悦黑体验版细体"/>
              <a:ea typeface="造字工房悦黑体验版细体"/>
              <a:cs typeface="造字工房悦黑体验版细体"/>
            </a:endParaRPr>
          </a:p>
        </p:txBody>
      </p:sp>
      <p:sp>
        <p:nvSpPr>
          <p:cNvPr id="12" name="矩形 11"/>
          <p:cNvSpPr/>
          <p:nvPr/>
        </p:nvSpPr>
        <p:spPr>
          <a:xfrm>
            <a:off x="634043" y="700167"/>
            <a:ext cx="3456384" cy="584775"/>
          </a:xfrm>
          <a:prstGeom prst="rect">
            <a:avLst/>
          </a:prstGeom>
        </p:spPr>
        <p:txBody>
          <a:bodyPr wrap="square">
            <a:spAutoFit/>
          </a:bodyPr>
          <a:lstStyle/>
          <a:p>
            <a:r>
              <a:rPr lang="en-US" altLang="zh-CN" b="1" dirty="0"/>
              <a:t>    </a:t>
            </a:r>
            <a:r>
              <a:rPr lang="zh-CN" altLang="zh-CN" sz="3200" b="1" dirty="0"/>
              <a:t>北京新东方学校</a:t>
            </a:r>
            <a:endParaRPr lang="zh-CN" altLang="en-US" sz="3200" dirty="0"/>
          </a:p>
        </p:txBody>
      </p:sp>
      <p:sp>
        <p:nvSpPr>
          <p:cNvPr id="13" name="圆角矩形 12"/>
          <p:cNvSpPr/>
          <p:nvPr/>
        </p:nvSpPr>
        <p:spPr>
          <a:xfrm>
            <a:off x="5519936" y="0"/>
            <a:ext cx="6672064" cy="28321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zh-CN" b="1" dirty="0"/>
              <a:t>任职资格：</a:t>
            </a:r>
            <a:endParaRPr lang="zh-CN" altLang="zh-CN" dirty="0"/>
          </a:p>
          <a:p>
            <a:r>
              <a:rPr lang="en-US" altLang="zh-CN" sz="1600" dirty="0"/>
              <a:t>      </a:t>
            </a:r>
            <a:r>
              <a:rPr lang="zh-CN" altLang="zh-CN" sz="1600" dirty="0"/>
              <a:t>统招</a:t>
            </a:r>
            <a:r>
              <a:rPr lang="en-US" altLang="zh-CN" sz="1600" dirty="0"/>
              <a:t>2017</a:t>
            </a:r>
            <a:r>
              <a:rPr lang="zh-CN" altLang="zh-CN" sz="1600" dirty="0"/>
              <a:t>届、</a:t>
            </a:r>
            <a:r>
              <a:rPr lang="en-US" altLang="zh-CN" sz="1600" dirty="0"/>
              <a:t>2018</a:t>
            </a:r>
            <a:r>
              <a:rPr lang="zh-CN" altLang="zh-CN" sz="1600" dirty="0"/>
              <a:t>届全日制本科应届毕业生，专业不限；</a:t>
            </a:r>
            <a:endParaRPr lang="zh-CN" altLang="zh-CN" sz="1600" dirty="0"/>
          </a:p>
          <a:p>
            <a:r>
              <a:rPr lang="en-US" altLang="zh-CN" sz="1600" dirty="0"/>
              <a:t>      </a:t>
            </a:r>
            <a:r>
              <a:rPr lang="zh-CN" altLang="zh-CN" sz="1600" dirty="0"/>
              <a:t>具备良好的学习能力、沟通能力、抗压能力，责任心强；</a:t>
            </a:r>
            <a:endParaRPr lang="zh-CN" altLang="zh-CN" sz="1600" dirty="0"/>
          </a:p>
          <a:p>
            <a:r>
              <a:rPr lang="en-US" altLang="zh-CN" sz="1600" dirty="0"/>
              <a:t>      </a:t>
            </a:r>
            <a:r>
              <a:rPr lang="zh-CN" altLang="zh-CN" sz="1600" dirty="0"/>
              <a:t>在校期间有班干部、学生会、社团工作经历者优先；</a:t>
            </a:r>
            <a:endParaRPr lang="zh-CN" altLang="zh-CN" sz="1600" dirty="0"/>
          </a:p>
          <a:p>
            <a:r>
              <a:rPr lang="en-US" altLang="zh-CN" sz="1600" dirty="0"/>
              <a:t>      </a:t>
            </a:r>
            <a:r>
              <a:rPr lang="zh-CN" altLang="zh-CN" sz="1600" dirty="0"/>
              <a:t>有新东方或其他企业实习经验者优先。</a:t>
            </a:r>
            <a:endParaRPr lang="zh-CN" altLang="zh-CN" sz="1600" dirty="0"/>
          </a:p>
          <a:p>
            <a:r>
              <a:rPr lang="en-US" altLang="zh-CN" sz="1600" dirty="0"/>
              <a:t> </a:t>
            </a:r>
            <a:endParaRPr lang="zh-CN" altLang="zh-CN" sz="1600" dirty="0"/>
          </a:p>
          <a:p>
            <a:r>
              <a:rPr lang="zh-CN" altLang="zh-CN" sz="1600" dirty="0"/>
              <a:t>工作地点</a:t>
            </a:r>
            <a:r>
              <a:rPr lang="en-US" altLang="zh-CN" sz="1600" dirty="0"/>
              <a:t>:</a:t>
            </a:r>
            <a:r>
              <a:rPr lang="zh-CN" altLang="zh-CN" sz="1600" dirty="0"/>
              <a:t>北京市内</a:t>
            </a:r>
            <a:endParaRPr lang="zh-CN" altLang="zh-CN" sz="1600" dirty="0"/>
          </a:p>
          <a:p>
            <a:r>
              <a:rPr lang="zh-CN" altLang="zh-CN" sz="1600" dirty="0"/>
              <a:t>学 历</a:t>
            </a:r>
            <a:r>
              <a:rPr lang="en-US" altLang="zh-CN" sz="1600" dirty="0"/>
              <a:t>: </a:t>
            </a:r>
            <a:r>
              <a:rPr lang="zh-CN" altLang="zh-CN" sz="1600" dirty="0"/>
              <a:t>本科</a:t>
            </a:r>
            <a:endParaRPr lang="zh-CN" altLang="zh-CN" sz="1600" dirty="0"/>
          </a:p>
          <a:p>
            <a:r>
              <a:rPr lang="zh-CN" altLang="zh-CN" sz="1600" dirty="0"/>
              <a:t>招聘人数</a:t>
            </a:r>
            <a:r>
              <a:rPr lang="en-US" altLang="zh-CN" sz="1600" dirty="0"/>
              <a:t>: </a:t>
            </a:r>
            <a:r>
              <a:rPr lang="zh-CN" altLang="zh-CN" sz="1600" dirty="0"/>
              <a:t>若干</a:t>
            </a:r>
            <a:endParaRPr lang="zh-CN" altLang="zh-CN" sz="1600" dirty="0"/>
          </a:p>
          <a:p>
            <a:r>
              <a:rPr lang="zh-CN" altLang="zh-CN" sz="1600" dirty="0"/>
              <a:t>工作年限</a:t>
            </a:r>
            <a:r>
              <a:rPr lang="en-US" altLang="zh-CN" sz="1600" dirty="0"/>
              <a:t>: </a:t>
            </a:r>
            <a:r>
              <a:rPr lang="zh-CN" altLang="zh-CN" sz="1600" dirty="0"/>
              <a:t>应届毕业生</a:t>
            </a:r>
            <a:endParaRPr lang="zh-CN" altLang="zh-CN" sz="1600" dirty="0"/>
          </a:p>
          <a:p>
            <a:pPr algn="ctr"/>
            <a:endParaRPr lang="zh-CN" altLang="en-US" dirty="0"/>
          </a:p>
        </p:txBody>
      </p:sp>
      <p:sp>
        <p:nvSpPr>
          <p:cNvPr id="14" name="圆角矩形 13"/>
          <p:cNvSpPr/>
          <p:nvPr/>
        </p:nvSpPr>
        <p:spPr>
          <a:xfrm>
            <a:off x="1171852" y="1484784"/>
            <a:ext cx="4208015" cy="49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latin typeface="华文新魏" panose="02010800040101010101" charset="-122"/>
                <a:ea typeface="华文新魏" panose="02010800040101010101" charset="-122"/>
              </a:rPr>
              <a:t>简介：</a:t>
            </a:r>
            <a:r>
              <a:rPr lang="zh-CN" altLang="zh-CN" dirty="0"/>
              <a:t>新东方教育科技集团于</a:t>
            </a:r>
            <a:r>
              <a:rPr lang="en-US" altLang="zh-CN" dirty="0"/>
              <a:t>2006</a:t>
            </a:r>
            <a:r>
              <a:rPr lang="zh-CN" altLang="zh-CN" dirty="0"/>
              <a:t>年在美国纽约证券交易成功上市，目前在全国</a:t>
            </a:r>
            <a:r>
              <a:rPr lang="en-US" altLang="zh-CN" dirty="0"/>
              <a:t>55</a:t>
            </a:r>
            <a:r>
              <a:rPr lang="zh-CN" altLang="zh-CN" dirty="0"/>
              <a:t>所城市设立了</a:t>
            </a:r>
            <a:r>
              <a:rPr lang="en-US" altLang="zh-CN" dirty="0"/>
              <a:t>66</a:t>
            </a:r>
            <a:r>
              <a:rPr lang="zh-CN" altLang="zh-CN" dirty="0"/>
              <a:t>所学校、</a:t>
            </a:r>
            <a:r>
              <a:rPr lang="en-US" altLang="zh-CN" dirty="0"/>
              <a:t>20</a:t>
            </a:r>
            <a:r>
              <a:rPr lang="zh-CN" altLang="zh-CN" dirty="0"/>
              <a:t>多家书店以及</a:t>
            </a:r>
            <a:r>
              <a:rPr lang="en-US" altLang="zh-CN" dirty="0"/>
              <a:t>740</a:t>
            </a:r>
            <a:r>
              <a:rPr lang="zh-CN" altLang="zh-CN" dirty="0"/>
              <a:t>多个学习中心，由</a:t>
            </a:r>
            <a:r>
              <a:rPr lang="en-US" altLang="zh-CN" dirty="0"/>
              <a:t>1993</a:t>
            </a:r>
            <a:r>
              <a:rPr lang="zh-CN" altLang="zh-CN" dirty="0"/>
              <a:t>年</a:t>
            </a:r>
            <a:r>
              <a:rPr lang="en-US" altLang="zh-CN" dirty="0"/>
              <a:t>11</a:t>
            </a:r>
            <a:r>
              <a:rPr lang="zh-CN" altLang="zh-CN" dirty="0"/>
              <a:t>月</a:t>
            </a:r>
            <a:r>
              <a:rPr lang="en-US" altLang="zh-CN" dirty="0"/>
              <a:t>16</a:t>
            </a:r>
            <a:r>
              <a:rPr lang="zh-CN" altLang="zh-CN" dirty="0"/>
              <a:t>日成立的北京学校发展壮大而来。北京新东方学校是规模最大的一级分校，业务涵盖泡泡少儿教育、优能中学教育、大学英语及考研培训、出国考试培训、英语综合能力培训等体系，目前拥有</a:t>
            </a:r>
            <a:r>
              <a:rPr lang="en-US" altLang="zh-CN" dirty="0"/>
              <a:t>5000</a:t>
            </a:r>
            <a:r>
              <a:rPr lang="zh-CN" altLang="zh-CN" dirty="0"/>
              <a:t>多名教职员工，是新东方集团最大的子公司。</a:t>
            </a:r>
            <a:endParaRPr lang="zh-CN" altLang="zh-CN" dirty="0"/>
          </a:p>
        </p:txBody>
      </p:sp>
      <p:sp>
        <p:nvSpPr>
          <p:cNvPr id="15" name="圆角矩形 14"/>
          <p:cNvSpPr/>
          <p:nvPr/>
        </p:nvSpPr>
        <p:spPr>
          <a:xfrm>
            <a:off x="5519936" y="2931617"/>
            <a:ext cx="6696744" cy="391369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zh-CN" b="1" dirty="0"/>
              <a:t>工作内容：</a:t>
            </a:r>
            <a:endParaRPr lang="zh-CN" altLang="zh-CN" dirty="0"/>
          </a:p>
          <a:p>
            <a:r>
              <a:rPr lang="zh-CN" altLang="zh-CN" sz="1600" dirty="0"/>
              <a:t>北京新东方学校为储备优秀应届毕业生，通过对其进行</a:t>
            </a:r>
            <a:r>
              <a:rPr lang="en-US" altLang="zh-CN" sz="1600" dirty="0"/>
              <a:t>0.5-1</a:t>
            </a:r>
            <a:r>
              <a:rPr lang="zh-CN" altLang="zh-CN" sz="1600" dirty="0"/>
              <a:t>年的专业化、系统性培养，最终定岗至相应部门，成为部门的核心业务骨干。</a:t>
            </a:r>
            <a:endParaRPr lang="zh-CN" altLang="zh-CN" sz="1600" dirty="0"/>
          </a:p>
          <a:p>
            <a:r>
              <a:rPr lang="en-US" altLang="zh-CN" sz="1600" dirty="0"/>
              <a:t>     </a:t>
            </a:r>
            <a:r>
              <a:rPr lang="zh-CN" altLang="zh-CN" sz="1600" dirty="0"/>
              <a:t>培训生入职后，轮岗岗位主要涉及课程顾问类（少儿、中学、大学、留学、成人英语等方向）、学习管理师、市场相关类、数据分析类、人力资源类、新媒体运营等；</a:t>
            </a:r>
            <a:endParaRPr lang="zh-CN" altLang="zh-CN" sz="1600" dirty="0"/>
          </a:p>
          <a:p>
            <a:r>
              <a:rPr lang="en-US" altLang="zh-CN" sz="1600" dirty="0"/>
              <a:t>     </a:t>
            </a:r>
            <a:r>
              <a:rPr lang="zh-CN" altLang="zh-CN" sz="1600" dirty="0"/>
              <a:t>由业务高管和人力资源部共同担任导师进行培养，团队交流、专项学习、素质拓展、技能培训、在线测评、个人成长关注等培养机制；</a:t>
            </a:r>
            <a:endParaRPr lang="zh-CN" altLang="zh-CN" sz="1600" dirty="0"/>
          </a:p>
          <a:p>
            <a:r>
              <a:rPr lang="en-US" altLang="zh-CN" sz="1600" dirty="0"/>
              <a:t>     </a:t>
            </a:r>
            <a:r>
              <a:rPr lang="zh-CN" altLang="zh-CN" sz="1600" dirty="0"/>
              <a:t>在定向部门轮岗</a:t>
            </a:r>
            <a:r>
              <a:rPr lang="en-US" altLang="zh-CN" sz="1600" dirty="0"/>
              <a:t>0.5</a:t>
            </a:r>
            <a:r>
              <a:rPr lang="zh-CN" altLang="zh-CN" sz="1600" dirty="0"/>
              <a:t>—</a:t>
            </a:r>
            <a:r>
              <a:rPr lang="en-US" altLang="zh-CN" sz="1600" dirty="0"/>
              <a:t>1</a:t>
            </a:r>
            <a:r>
              <a:rPr lang="zh-CN" altLang="zh-CN" sz="1600" dirty="0"/>
              <a:t>年，通过考核定岗至各部门核心岗位，作为全校重点人才培养和储备；</a:t>
            </a:r>
            <a:endParaRPr lang="zh-CN" altLang="zh-CN" sz="1600" dirty="0"/>
          </a:p>
          <a:p>
            <a:r>
              <a:rPr lang="en-US" altLang="zh-CN" sz="1600" dirty="0"/>
              <a:t>     2018</a:t>
            </a:r>
            <a:r>
              <a:rPr lang="zh-CN" altLang="zh-CN" sz="1600" dirty="0"/>
              <a:t>届培训生统一培养，帮助培训生实现由学生到职业人的转变，为职业生涯提供方向与指引，积累更丰富的职业素养与人际资源。</a:t>
            </a:r>
            <a:endParaRPr lang="zh-CN" altLang="zh-CN" sz="1600" dirty="0"/>
          </a:p>
        </p:txBody>
      </p:sp>
      <p:grpSp>
        <p:nvGrpSpPr>
          <p:cNvPr id="16" name="组合 15"/>
          <p:cNvGrpSpPr/>
          <p:nvPr/>
        </p:nvGrpSpPr>
        <p:grpSpPr bwMode="auto">
          <a:xfrm>
            <a:off x="5739665" y="357585"/>
            <a:ext cx="196850" cy="180975"/>
            <a:chOff x="3605516" y="4917955"/>
            <a:chExt cx="439838" cy="406400"/>
          </a:xfrm>
        </p:grpSpPr>
        <p:sp>
          <p:nvSpPr>
            <p:cNvPr id="17" name="矩形 16"/>
            <p:cNvSpPr/>
            <p:nvPr/>
          </p:nvSpPr>
          <p:spPr>
            <a:xfrm>
              <a:off x="3605516" y="4917955"/>
              <a:ext cx="439838" cy="40640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18" name="星形: 四角 16"/>
            <p:cNvSpPr/>
            <p:nvPr/>
          </p:nvSpPr>
          <p:spPr>
            <a:xfrm>
              <a:off x="3669363" y="4964298"/>
              <a:ext cx="312143" cy="313712"/>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9" name="组合 18"/>
          <p:cNvGrpSpPr/>
          <p:nvPr/>
        </p:nvGrpSpPr>
        <p:grpSpPr bwMode="auto">
          <a:xfrm>
            <a:off x="5739665" y="609679"/>
            <a:ext cx="196850" cy="180975"/>
            <a:chOff x="3605516" y="4917955"/>
            <a:chExt cx="439838" cy="406400"/>
          </a:xfrm>
        </p:grpSpPr>
        <p:sp>
          <p:nvSpPr>
            <p:cNvPr id="20" name="矩形 19"/>
            <p:cNvSpPr/>
            <p:nvPr/>
          </p:nvSpPr>
          <p:spPr>
            <a:xfrm>
              <a:off x="3605516" y="4917955"/>
              <a:ext cx="439838" cy="40640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1" name="星形: 四角 16"/>
            <p:cNvSpPr/>
            <p:nvPr/>
          </p:nvSpPr>
          <p:spPr>
            <a:xfrm>
              <a:off x="3669363" y="4964298"/>
              <a:ext cx="312143" cy="313712"/>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2" name="组合 21"/>
          <p:cNvGrpSpPr/>
          <p:nvPr/>
        </p:nvGrpSpPr>
        <p:grpSpPr bwMode="auto">
          <a:xfrm>
            <a:off x="5739665" y="833065"/>
            <a:ext cx="196850" cy="180975"/>
            <a:chOff x="3605516" y="4917955"/>
            <a:chExt cx="439838" cy="406400"/>
          </a:xfrm>
        </p:grpSpPr>
        <p:sp>
          <p:nvSpPr>
            <p:cNvPr id="23" name="矩形 22"/>
            <p:cNvSpPr/>
            <p:nvPr/>
          </p:nvSpPr>
          <p:spPr>
            <a:xfrm>
              <a:off x="3605516" y="4917955"/>
              <a:ext cx="439838" cy="40640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4" name="星形: 四角 16"/>
            <p:cNvSpPr/>
            <p:nvPr/>
          </p:nvSpPr>
          <p:spPr>
            <a:xfrm>
              <a:off x="3669363" y="4964298"/>
              <a:ext cx="312143" cy="313712"/>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5" name="组合 24"/>
          <p:cNvGrpSpPr/>
          <p:nvPr/>
        </p:nvGrpSpPr>
        <p:grpSpPr bwMode="auto">
          <a:xfrm>
            <a:off x="5739665" y="1097531"/>
            <a:ext cx="196850" cy="180975"/>
            <a:chOff x="3605516" y="4917955"/>
            <a:chExt cx="439838" cy="406400"/>
          </a:xfrm>
        </p:grpSpPr>
        <p:sp>
          <p:nvSpPr>
            <p:cNvPr id="26" name="矩形 25"/>
            <p:cNvSpPr/>
            <p:nvPr/>
          </p:nvSpPr>
          <p:spPr>
            <a:xfrm>
              <a:off x="3605516" y="4917955"/>
              <a:ext cx="439838" cy="40640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7" name="星形: 四角 16"/>
            <p:cNvSpPr/>
            <p:nvPr/>
          </p:nvSpPr>
          <p:spPr>
            <a:xfrm>
              <a:off x="3669363" y="4964298"/>
              <a:ext cx="312143" cy="313712"/>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8" name="组合 27"/>
          <p:cNvGrpSpPr/>
          <p:nvPr/>
        </p:nvGrpSpPr>
        <p:grpSpPr bwMode="auto">
          <a:xfrm>
            <a:off x="5817247" y="4221088"/>
            <a:ext cx="196850" cy="180975"/>
            <a:chOff x="3605516" y="4917955"/>
            <a:chExt cx="439838" cy="406400"/>
          </a:xfrm>
        </p:grpSpPr>
        <p:sp>
          <p:nvSpPr>
            <p:cNvPr id="29" name="矩形 28"/>
            <p:cNvSpPr/>
            <p:nvPr/>
          </p:nvSpPr>
          <p:spPr>
            <a:xfrm>
              <a:off x="3605516" y="4917955"/>
              <a:ext cx="439838" cy="40640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30" name="星形: 四角 16"/>
            <p:cNvSpPr/>
            <p:nvPr/>
          </p:nvSpPr>
          <p:spPr>
            <a:xfrm>
              <a:off x="3669363" y="4964298"/>
              <a:ext cx="312143" cy="313712"/>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1" name="组合 30"/>
          <p:cNvGrpSpPr/>
          <p:nvPr/>
        </p:nvGrpSpPr>
        <p:grpSpPr bwMode="auto">
          <a:xfrm>
            <a:off x="5817894" y="4981193"/>
            <a:ext cx="196850" cy="180975"/>
            <a:chOff x="3605516" y="4917955"/>
            <a:chExt cx="439838" cy="406400"/>
          </a:xfrm>
        </p:grpSpPr>
        <p:sp>
          <p:nvSpPr>
            <p:cNvPr id="32" name="矩形 31"/>
            <p:cNvSpPr/>
            <p:nvPr/>
          </p:nvSpPr>
          <p:spPr>
            <a:xfrm>
              <a:off x="3605516" y="4917955"/>
              <a:ext cx="439838" cy="40640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33" name="星形: 四角 16"/>
            <p:cNvSpPr/>
            <p:nvPr/>
          </p:nvSpPr>
          <p:spPr>
            <a:xfrm>
              <a:off x="3669363" y="4964298"/>
              <a:ext cx="312143" cy="313712"/>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4" name="组合 33"/>
          <p:cNvGrpSpPr/>
          <p:nvPr/>
        </p:nvGrpSpPr>
        <p:grpSpPr bwMode="auto">
          <a:xfrm>
            <a:off x="5815366" y="5445224"/>
            <a:ext cx="196850" cy="180975"/>
            <a:chOff x="3605516" y="4917955"/>
            <a:chExt cx="439838" cy="406400"/>
          </a:xfrm>
        </p:grpSpPr>
        <p:sp>
          <p:nvSpPr>
            <p:cNvPr id="35" name="矩形 34"/>
            <p:cNvSpPr/>
            <p:nvPr/>
          </p:nvSpPr>
          <p:spPr>
            <a:xfrm>
              <a:off x="3605516" y="4917955"/>
              <a:ext cx="439838" cy="40640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36" name="星形: 四角 16"/>
            <p:cNvSpPr/>
            <p:nvPr/>
          </p:nvSpPr>
          <p:spPr>
            <a:xfrm>
              <a:off x="3669363" y="4964298"/>
              <a:ext cx="312143" cy="313712"/>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7" name="组合 36"/>
          <p:cNvGrpSpPr/>
          <p:nvPr/>
        </p:nvGrpSpPr>
        <p:grpSpPr bwMode="auto">
          <a:xfrm>
            <a:off x="5830917" y="5951437"/>
            <a:ext cx="196850" cy="180975"/>
            <a:chOff x="3605516" y="4917955"/>
            <a:chExt cx="439838" cy="406400"/>
          </a:xfrm>
        </p:grpSpPr>
        <p:sp>
          <p:nvSpPr>
            <p:cNvPr id="38" name="矩形 37"/>
            <p:cNvSpPr/>
            <p:nvPr/>
          </p:nvSpPr>
          <p:spPr>
            <a:xfrm>
              <a:off x="3605516" y="4917955"/>
              <a:ext cx="439838" cy="40640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39" name="星形: 四角 16"/>
            <p:cNvSpPr/>
            <p:nvPr/>
          </p:nvSpPr>
          <p:spPr>
            <a:xfrm>
              <a:off x="3669363" y="4964298"/>
              <a:ext cx="312143" cy="313712"/>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in)">
                                      <p:cBhvr>
                                        <p:cTn id="60" dur="2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circle(in)">
                                      <p:cBhvr>
                                        <p:cTn id="6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a:spLocks noChangeArrowheads="1"/>
          </p:cNvSpPr>
          <p:nvPr/>
        </p:nvSpPr>
        <p:spPr bwMode="auto">
          <a:xfrm>
            <a:off x="-25400" y="4572000"/>
            <a:ext cx="5961063" cy="307777"/>
          </a:xfrm>
          <a:prstGeom prst="rect">
            <a:avLst/>
          </a:prstGeom>
          <a:noFill/>
          <a:ln w="9525">
            <a:noFill/>
            <a:miter lim="800000"/>
          </a:ln>
        </p:spPr>
        <p:txBody>
          <a:bodyPr>
            <a:spAutoFit/>
          </a:bodyPr>
          <a:lstStyle/>
          <a:p>
            <a:pPr algn="r"/>
            <a:r>
              <a:rPr lang="en-US" altLang="zh-CN" sz="1400" dirty="0">
                <a:latin typeface="造字工房悦黑体验版细体"/>
                <a:ea typeface="造字工房悦黑体验版细体"/>
                <a:cs typeface="造字工房悦黑体验版细体"/>
              </a:rPr>
              <a:t>. </a:t>
            </a:r>
            <a:endParaRPr lang="en-US" altLang="zh-CN" sz="1400" dirty="0">
              <a:latin typeface="造字工房悦黑体验版细体"/>
              <a:ea typeface="造字工房悦黑体验版细体"/>
              <a:cs typeface="造字工房悦黑体验版细体"/>
            </a:endParaRPr>
          </a:p>
        </p:txBody>
      </p:sp>
      <p:sp>
        <p:nvSpPr>
          <p:cNvPr id="29" name="文本框 28"/>
          <p:cNvSpPr txBox="1">
            <a:spLocks noChangeArrowheads="1"/>
          </p:cNvSpPr>
          <p:nvPr/>
        </p:nvSpPr>
        <p:spPr bwMode="auto">
          <a:xfrm>
            <a:off x="2967038" y="3400425"/>
            <a:ext cx="2530475" cy="307777"/>
          </a:xfrm>
          <a:prstGeom prst="rect">
            <a:avLst/>
          </a:prstGeom>
          <a:noFill/>
          <a:ln w="9525">
            <a:noFill/>
            <a:miter lim="800000"/>
          </a:ln>
        </p:spPr>
        <p:txBody>
          <a:bodyPr>
            <a:spAutoFit/>
          </a:bodyPr>
          <a:lstStyle/>
          <a:p>
            <a:pPr algn="r"/>
            <a:r>
              <a:rPr lang="en-US" altLang="zh-CN" sz="1400" dirty="0">
                <a:latin typeface="造字工房悦黑体验版细体"/>
                <a:ea typeface="造字工房悦黑体验版细体"/>
                <a:cs typeface="造字工房悦黑体验版细体"/>
              </a:rPr>
              <a:t> </a:t>
            </a:r>
            <a:endParaRPr lang="en-US" altLang="zh-CN" sz="1400" dirty="0">
              <a:latin typeface="造字工房悦黑体验版细体"/>
              <a:ea typeface="造字工房悦黑体验版细体"/>
              <a:cs typeface="造字工房悦黑体验版细体"/>
            </a:endParaRPr>
          </a:p>
        </p:txBody>
      </p:sp>
      <p:sp>
        <p:nvSpPr>
          <p:cNvPr id="30" name="文本框 29"/>
          <p:cNvSpPr txBox="1">
            <a:spLocks noChangeArrowheads="1"/>
          </p:cNvSpPr>
          <p:nvPr/>
        </p:nvSpPr>
        <p:spPr bwMode="auto">
          <a:xfrm>
            <a:off x="2967038" y="3659188"/>
            <a:ext cx="2530475" cy="307777"/>
          </a:xfrm>
          <a:prstGeom prst="rect">
            <a:avLst/>
          </a:prstGeom>
          <a:noFill/>
          <a:ln w="9525">
            <a:noFill/>
            <a:miter lim="800000"/>
          </a:ln>
        </p:spPr>
        <p:txBody>
          <a:bodyPr>
            <a:spAutoFit/>
          </a:bodyPr>
          <a:lstStyle/>
          <a:p>
            <a:pPr algn="r"/>
            <a:r>
              <a:rPr lang="en-US" altLang="zh-CN" sz="1400" dirty="0">
                <a:latin typeface="造字工房悦黑体验版细体"/>
                <a:ea typeface="造字工房悦黑体验版细体"/>
                <a:cs typeface="造字工房悦黑体验版细体"/>
              </a:rPr>
              <a:t> </a:t>
            </a:r>
            <a:endParaRPr lang="en-US" altLang="zh-CN" sz="1400" dirty="0">
              <a:latin typeface="造字工房悦黑体验版细体"/>
              <a:ea typeface="造字工房悦黑体验版细体"/>
              <a:cs typeface="造字工房悦黑体验版细体"/>
            </a:endParaRPr>
          </a:p>
        </p:txBody>
      </p:sp>
      <p:sp>
        <p:nvSpPr>
          <p:cNvPr id="31" name="文本框 30"/>
          <p:cNvSpPr txBox="1">
            <a:spLocks noChangeArrowheads="1"/>
          </p:cNvSpPr>
          <p:nvPr/>
        </p:nvSpPr>
        <p:spPr bwMode="auto">
          <a:xfrm>
            <a:off x="2967038" y="3903663"/>
            <a:ext cx="2530475" cy="306387"/>
          </a:xfrm>
          <a:prstGeom prst="rect">
            <a:avLst/>
          </a:prstGeom>
          <a:noFill/>
          <a:ln w="9525">
            <a:noFill/>
            <a:miter lim="800000"/>
          </a:ln>
        </p:spPr>
        <p:txBody>
          <a:bodyPr>
            <a:spAutoFit/>
          </a:bodyPr>
          <a:lstStyle/>
          <a:p>
            <a:pPr algn="r"/>
            <a:r>
              <a:rPr lang="en-US" altLang="zh-CN" sz="1400" dirty="0">
                <a:latin typeface="造字工房悦黑体验版细体"/>
                <a:ea typeface="造字工房悦黑体验版细体"/>
                <a:cs typeface="造字工房悦黑体验版细体"/>
              </a:rPr>
              <a:t>              </a:t>
            </a:r>
            <a:endParaRPr lang="en-US" altLang="zh-CN" sz="1400" dirty="0">
              <a:latin typeface="造字工房悦黑体验版细体"/>
              <a:ea typeface="造字工房悦黑体验版细体"/>
              <a:cs typeface="造字工房悦黑体验版细体"/>
            </a:endParaRPr>
          </a:p>
        </p:txBody>
      </p:sp>
      <p:sp>
        <p:nvSpPr>
          <p:cNvPr id="32" name="文本框 31"/>
          <p:cNvSpPr txBox="1">
            <a:spLocks noChangeArrowheads="1"/>
          </p:cNvSpPr>
          <p:nvPr/>
        </p:nvSpPr>
        <p:spPr bwMode="auto">
          <a:xfrm>
            <a:off x="2967038" y="4168775"/>
            <a:ext cx="2530475" cy="307777"/>
          </a:xfrm>
          <a:prstGeom prst="rect">
            <a:avLst/>
          </a:prstGeom>
          <a:noFill/>
          <a:ln w="9525">
            <a:noFill/>
            <a:miter lim="800000"/>
          </a:ln>
        </p:spPr>
        <p:txBody>
          <a:bodyPr>
            <a:spAutoFit/>
          </a:bodyPr>
          <a:lstStyle/>
          <a:p>
            <a:pPr algn="r"/>
            <a:r>
              <a:rPr lang="en-US" altLang="zh-CN" sz="1400" dirty="0">
                <a:latin typeface="造字工房悦黑体验版细体"/>
                <a:ea typeface="造字工房悦黑体验版细体"/>
                <a:cs typeface="造字工房悦黑体验版细体"/>
              </a:rPr>
              <a:t>               </a:t>
            </a:r>
            <a:endParaRPr lang="en-US" altLang="zh-CN" sz="1400" dirty="0">
              <a:latin typeface="造字工房悦黑体验版细体"/>
              <a:ea typeface="造字工房悦黑体验版细体"/>
              <a:cs typeface="造字工房悦黑体验版细体"/>
            </a:endParaRPr>
          </a:p>
        </p:txBody>
      </p:sp>
      <p:sp>
        <p:nvSpPr>
          <p:cNvPr id="2" name="六边形 1"/>
          <p:cNvSpPr/>
          <p:nvPr/>
        </p:nvSpPr>
        <p:spPr>
          <a:xfrm>
            <a:off x="807867" y="188640"/>
            <a:ext cx="3497803" cy="300204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zh-CN" sz="3200" b="1" dirty="0"/>
              <a:t>天音通信控股股份有限公司</a:t>
            </a:r>
            <a:endParaRPr lang="zh-CN" altLang="en-US" sz="3200" dirty="0"/>
          </a:p>
        </p:txBody>
      </p:sp>
      <p:sp>
        <p:nvSpPr>
          <p:cNvPr id="3" name="矩形 2"/>
          <p:cNvSpPr/>
          <p:nvPr/>
        </p:nvSpPr>
        <p:spPr>
          <a:xfrm>
            <a:off x="4583832" y="193932"/>
            <a:ext cx="6096000" cy="3046988"/>
          </a:xfrm>
          <a:prstGeom prst="rect">
            <a:avLst/>
          </a:prstGeom>
        </p:spPr>
        <p:txBody>
          <a:bodyPr>
            <a:spAutoFit/>
          </a:bodyPr>
          <a:lstStyle/>
          <a:p>
            <a:r>
              <a:rPr lang="zh-CN" altLang="en-US" sz="2800" dirty="0">
                <a:latin typeface="华文新魏" panose="02010800040101010101" charset="-122"/>
                <a:ea typeface="华文新魏" panose="02010800040101010101" charset="-122"/>
              </a:rPr>
              <a:t>简介 </a:t>
            </a:r>
            <a:r>
              <a:rPr lang="zh-CN" altLang="en-US" dirty="0"/>
              <a:t>  </a:t>
            </a:r>
            <a:r>
              <a:rPr lang="zh-CN" altLang="zh-CN" dirty="0"/>
              <a:t>天音通信控股股份有限公司（股票代码</a:t>
            </a:r>
            <a:r>
              <a:rPr lang="en-US" altLang="zh-CN" dirty="0"/>
              <a:t>000829</a:t>
            </a:r>
            <a:r>
              <a:rPr lang="zh-CN" altLang="zh-CN" dirty="0"/>
              <a:t>）创立于</a:t>
            </a:r>
            <a:r>
              <a:rPr lang="en-US" altLang="zh-CN" dirty="0"/>
              <a:t>1997</a:t>
            </a:r>
            <a:r>
              <a:rPr lang="zh-CN" altLang="zh-CN" dirty="0"/>
              <a:t>年，同年在深圳证券交易所上市。</a:t>
            </a:r>
            <a:r>
              <a:rPr lang="en-US" altLang="zh-CN" dirty="0"/>
              <a:t>2003</a:t>
            </a:r>
            <a:r>
              <a:rPr lang="zh-CN" altLang="zh-CN" dirty="0"/>
              <a:t>年重大资产重组以后，主业变更为通信产品营销服务及移动互联网业务。</a:t>
            </a:r>
            <a:endParaRPr lang="zh-CN" altLang="zh-CN" dirty="0"/>
          </a:p>
          <a:p>
            <a:r>
              <a:rPr lang="en-US" altLang="zh-CN" dirty="0"/>
              <a:t>20</a:t>
            </a:r>
            <a:r>
              <a:rPr lang="zh-CN" altLang="zh-CN" dirty="0"/>
              <a:t>年来，天音人同舟共济、艰苦创业、勇于创新、抢抓机遇、不断壮大、已发展成为移动通信互联网营销、彩票、移动通信、移动互联、白酒等业务为一体的集团化公司。</a:t>
            </a:r>
            <a:endParaRPr lang="zh-CN" altLang="zh-CN" dirty="0"/>
          </a:p>
          <a:p>
            <a:r>
              <a:rPr lang="zh-CN" altLang="zh-CN" dirty="0"/>
              <a:t>公司从</a:t>
            </a:r>
            <a:r>
              <a:rPr lang="en-US" altLang="zh-CN" dirty="0"/>
              <a:t>2004</a:t>
            </a:r>
            <a:r>
              <a:rPr lang="zh-CN" altLang="zh-CN" dirty="0"/>
              <a:t>年开始连续多年稳居中国企业</a:t>
            </a:r>
            <a:r>
              <a:rPr lang="en-US" altLang="zh-CN" dirty="0"/>
              <a:t>500</a:t>
            </a:r>
            <a:r>
              <a:rPr lang="zh-CN" altLang="zh-CN" dirty="0"/>
              <a:t>强，</a:t>
            </a:r>
            <a:r>
              <a:rPr lang="en-US" altLang="zh-CN" dirty="0"/>
              <a:t>2016</a:t>
            </a:r>
            <a:r>
              <a:rPr lang="zh-CN" altLang="zh-CN" dirty="0"/>
              <a:t>年排名上升到</a:t>
            </a:r>
            <a:r>
              <a:rPr lang="en-US" altLang="zh-CN" dirty="0"/>
              <a:t>188</a:t>
            </a:r>
            <a:r>
              <a:rPr lang="zh-CN" altLang="zh-CN" dirty="0"/>
              <a:t>，多次被评为“最佳雇主企业”。</a:t>
            </a:r>
            <a:endParaRPr lang="en-US" altLang="zh-CN" dirty="0"/>
          </a:p>
          <a:p>
            <a:r>
              <a:rPr lang="zh-CN" altLang="en-US" sz="2000" b="1" dirty="0">
                <a:latin typeface="华文新魏" panose="02010800040101010101" charset="-122"/>
                <a:ea typeface="华文新魏" panose="02010800040101010101" charset="-122"/>
              </a:rPr>
              <a:t>招聘需求</a:t>
            </a:r>
            <a:endParaRPr lang="zh-CN" altLang="zh-CN" sz="2000" b="1" dirty="0">
              <a:latin typeface="华文新魏" panose="02010800040101010101" charset="-122"/>
              <a:ea typeface="华文新魏" panose="02010800040101010101" charset="-122"/>
            </a:endParaRPr>
          </a:p>
        </p:txBody>
      </p:sp>
      <p:graphicFrame>
        <p:nvGraphicFramePr>
          <p:cNvPr id="7" name="表格 6"/>
          <p:cNvGraphicFramePr>
            <a:graphicFrameLocks noGrp="1"/>
          </p:cNvGraphicFramePr>
          <p:nvPr/>
        </p:nvGraphicFramePr>
        <p:xfrm>
          <a:off x="4583832" y="3190689"/>
          <a:ext cx="7536160" cy="3560973"/>
        </p:xfrm>
        <a:graphic>
          <a:graphicData uri="http://schemas.openxmlformats.org/drawingml/2006/table">
            <a:tbl>
              <a:tblPr firstRow="1" firstCol="1" bandRow="1">
                <a:tableStyleId>{5C22544A-7EE6-4342-B048-85BDC9FD1C3A}</a:tableStyleId>
              </a:tblPr>
              <a:tblGrid>
                <a:gridCol w="3108446"/>
                <a:gridCol w="3108446"/>
                <a:gridCol w="659634"/>
                <a:gridCol w="659634"/>
              </a:tblGrid>
              <a:tr h="446631">
                <a:tc>
                  <a:txBody>
                    <a:bodyPr/>
                    <a:lstStyle/>
                    <a:p>
                      <a:pPr algn="ctr">
                        <a:spcAft>
                          <a:spcPts val="0"/>
                        </a:spcAft>
                      </a:pPr>
                      <a:r>
                        <a:rPr lang="zh-CN" sz="1400" kern="0" dirty="0">
                          <a:effectLst/>
                        </a:rPr>
                        <a:t>岗位类别</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dirty="0">
                          <a:effectLst/>
                        </a:rPr>
                        <a:t>招聘职位</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dirty="0">
                          <a:effectLst/>
                        </a:rPr>
                        <a:t>人数</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dirty="0">
                          <a:effectLst/>
                        </a:rPr>
                        <a:t>工作地点</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893261">
                <a:tc>
                  <a:txBody>
                    <a:bodyPr/>
                    <a:lstStyle/>
                    <a:p>
                      <a:pPr algn="ctr">
                        <a:spcAft>
                          <a:spcPts val="0"/>
                        </a:spcAft>
                      </a:pPr>
                      <a:r>
                        <a:rPr lang="zh-CN" sz="1400" kern="0" dirty="0">
                          <a:effectLst/>
                        </a:rPr>
                        <a:t>技术开发类</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1400" kern="0" dirty="0">
                          <a:effectLst/>
                        </a:rPr>
                        <a:t>JAVA</a:t>
                      </a:r>
                      <a:r>
                        <a:rPr lang="zh-CN" sz="1400" kern="0" dirty="0">
                          <a:effectLst/>
                        </a:rPr>
                        <a:t>开发工程师、</a:t>
                      </a:r>
                      <a:r>
                        <a:rPr lang="en-US" sz="1400" kern="0" dirty="0">
                          <a:effectLst/>
                        </a:rPr>
                        <a:t>C/C++</a:t>
                      </a:r>
                      <a:r>
                        <a:rPr lang="zh-CN" sz="1400" kern="0" dirty="0">
                          <a:effectLst/>
                        </a:rPr>
                        <a:t>开发工程师，</a:t>
                      </a:r>
                      <a:r>
                        <a:rPr lang="en-US" sz="1400" kern="0" dirty="0">
                          <a:effectLst/>
                        </a:rPr>
                        <a:t>PHP</a:t>
                      </a:r>
                      <a:r>
                        <a:rPr lang="zh-CN" sz="1400" kern="0" dirty="0">
                          <a:effectLst/>
                        </a:rPr>
                        <a:t>开发工程师、前端开发工程师、后台开发工程师、终端开发工程师、测试工程师；</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1400" kern="0">
                          <a:effectLst/>
                        </a:rPr>
                        <a:t>50</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dirty="0">
                          <a:effectLst/>
                        </a:rPr>
                        <a:t>北京、深圳</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446631">
                <a:tc>
                  <a:txBody>
                    <a:bodyPr/>
                    <a:lstStyle/>
                    <a:p>
                      <a:pPr algn="ctr">
                        <a:spcAft>
                          <a:spcPts val="0"/>
                        </a:spcAft>
                      </a:pPr>
                      <a:r>
                        <a:rPr lang="zh-CN" sz="1400" kern="0" dirty="0">
                          <a:effectLst/>
                        </a:rPr>
                        <a:t>职能类</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dirty="0">
                          <a:effectLst/>
                        </a:rPr>
                        <a:t>财务专员、物流专员、采购专员、商务专员、运营专员、行政助理</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1400" kern="0">
                          <a:effectLst/>
                        </a:rPr>
                        <a:t>20</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a:effectLst/>
                        </a:rPr>
                        <a:t>北京、深圳</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454468">
                <a:tc>
                  <a:txBody>
                    <a:bodyPr/>
                    <a:lstStyle/>
                    <a:p>
                      <a:pPr algn="ctr">
                        <a:spcAft>
                          <a:spcPts val="0"/>
                        </a:spcAft>
                      </a:pPr>
                      <a:r>
                        <a:rPr lang="zh-CN" sz="1400" kern="0" dirty="0">
                          <a:effectLst/>
                        </a:rPr>
                        <a:t>营销类</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dirty="0">
                          <a:effectLst/>
                        </a:rPr>
                        <a:t>销售专员、客户代表</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1400" kern="0">
                          <a:effectLst/>
                        </a:rPr>
                        <a:t>120</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a:effectLst/>
                        </a:rPr>
                        <a:t>全国</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446631">
                <a:tc rowSpan="3">
                  <a:txBody>
                    <a:bodyPr/>
                    <a:lstStyle/>
                    <a:p>
                      <a:pPr algn="ctr">
                        <a:spcAft>
                          <a:spcPts val="0"/>
                        </a:spcAft>
                      </a:pPr>
                      <a:r>
                        <a:rPr lang="zh-CN" sz="1400" kern="0">
                          <a:effectLst/>
                        </a:rPr>
                        <a:t>实习生</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dirty="0">
                          <a:effectLst/>
                        </a:rPr>
                        <a:t>技术类实习生</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a:effectLst/>
                        </a:rPr>
                        <a:t>若干</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a:effectLst/>
                        </a:rPr>
                        <a:t>北京、深圳</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446631">
                <a:tc vMerge="1">
                  <a:tcPr/>
                </a:tc>
                <a:tc>
                  <a:txBody>
                    <a:bodyPr/>
                    <a:lstStyle/>
                    <a:p>
                      <a:pPr algn="ctr">
                        <a:spcAft>
                          <a:spcPts val="0"/>
                        </a:spcAft>
                      </a:pPr>
                      <a:r>
                        <a:rPr lang="zh-CN" sz="1400" kern="0" dirty="0">
                          <a:effectLst/>
                        </a:rPr>
                        <a:t>物流实习生</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dirty="0">
                          <a:effectLst/>
                        </a:rPr>
                        <a:t>若干</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a:effectLst/>
                        </a:rPr>
                        <a:t>北京、深圳</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418657">
                <a:tc vMerge="1">
                  <a:tcPr/>
                </a:tc>
                <a:tc>
                  <a:txBody>
                    <a:bodyPr/>
                    <a:lstStyle/>
                    <a:p>
                      <a:pPr algn="ctr">
                        <a:spcAft>
                          <a:spcPts val="0"/>
                        </a:spcAft>
                      </a:pPr>
                      <a:r>
                        <a:rPr lang="zh-CN" sz="1400" kern="0">
                          <a:effectLst/>
                        </a:rPr>
                        <a:t>财务实习生、商务实习生</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dirty="0">
                          <a:effectLst/>
                        </a:rPr>
                        <a:t>若干</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400" kern="0" dirty="0">
                          <a:effectLst/>
                        </a:rPr>
                        <a:t>北京、深圳</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bl>
          </a:graphicData>
        </a:graphic>
      </p:graphicFrame>
      <p:sp>
        <p:nvSpPr>
          <p:cNvPr id="10" name="矩形 9"/>
          <p:cNvSpPr/>
          <p:nvPr/>
        </p:nvSpPr>
        <p:spPr>
          <a:xfrm>
            <a:off x="-25399" y="3240921"/>
            <a:ext cx="4609232" cy="3385542"/>
          </a:xfrm>
          <a:prstGeom prst="rect">
            <a:avLst/>
          </a:prstGeom>
        </p:spPr>
        <p:txBody>
          <a:bodyPr wrap="square">
            <a:spAutoFit/>
          </a:bodyPr>
          <a:lstStyle/>
          <a:p>
            <a:r>
              <a:rPr lang="zh-CN" altLang="zh-CN" b="1" dirty="0">
                <a:solidFill>
                  <a:srgbClr val="FF0000"/>
                </a:solidFill>
              </a:rPr>
              <a:t>公司福利</a:t>
            </a:r>
            <a:endParaRPr lang="zh-CN" altLang="zh-CN" b="1" dirty="0">
              <a:solidFill>
                <a:srgbClr val="FF0000"/>
              </a:solidFill>
            </a:endParaRPr>
          </a:p>
          <a:p>
            <a:pPr lvl="0"/>
            <a:r>
              <a:rPr lang="zh-CN" altLang="zh-CN" sz="1400" dirty="0"/>
              <a:t>优秀的校招生可以申请深圳市户口。</a:t>
            </a:r>
            <a:endParaRPr lang="zh-CN" altLang="zh-CN" sz="1400" dirty="0"/>
          </a:p>
          <a:p>
            <a:pPr lvl="0"/>
            <a:r>
              <a:rPr lang="zh-CN" altLang="zh-CN" sz="1400" dirty="0"/>
              <a:t>所有校招生双导师制培养机制，明确的晋升通道。</a:t>
            </a:r>
            <a:endParaRPr lang="zh-CN" altLang="zh-CN" sz="1400" dirty="0"/>
          </a:p>
          <a:p>
            <a:r>
              <a:rPr lang="en-US" altLang="zh-CN" sz="1400" dirty="0"/>
              <a:t>3</a:t>
            </a:r>
            <a:r>
              <a:rPr lang="zh-CN" altLang="zh-CN" sz="1400" dirty="0"/>
              <a:t>、公司为员工购买社保、住房公积金、意外险。</a:t>
            </a:r>
            <a:endParaRPr lang="zh-CN" altLang="zh-CN" sz="1400" dirty="0"/>
          </a:p>
          <a:p>
            <a:r>
              <a:rPr lang="en-US" altLang="zh-CN" sz="1400" dirty="0"/>
              <a:t>4</a:t>
            </a:r>
            <a:r>
              <a:rPr lang="zh-CN" altLang="zh-CN" sz="1400" dirty="0"/>
              <a:t>、各个节假日的活动、礼品。</a:t>
            </a:r>
            <a:endParaRPr lang="zh-CN" altLang="zh-CN" sz="1400" dirty="0"/>
          </a:p>
          <a:p>
            <a:r>
              <a:rPr lang="en-US" altLang="zh-CN" sz="1400" dirty="0"/>
              <a:t>5</a:t>
            </a:r>
            <a:r>
              <a:rPr lang="zh-CN" altLang="zh-CN" sz="1400" dirty="0"/>
              <a:t>、依照国家法律规定享有婚假、产假（陪产假）、年休假等一系列假期。</a:t>
            </a:r>
            <a:endParaRPr lang="zh-CN" altLang="zh-CN" sz="1400" dirty="0"/>
          </a:p>
          <a:p>
            <a:r>
              <a:rPr lang="en-US" altLang="zh-CN" sz="1400" dirty="0"/>
              <a:t>6</a:t>
            </a:r>
            <a:r>
              <a:rPr lang="zh-CN" altLang="zh-CN" sz="1400" dirty="0"/>
              <a:t>、定期举办员工生日会，每个季度团队拓展活动。</a:t>
            </a:r>
            <a:endParaRPr lang="zh-CN" altLang="zh-CN" sz="1400" dirty="0"/>
          </a:p>
          <a:p>
            <a:r>
              <a:rPr lang="en-US" altLang="zh-CN" sz="1400" dirty="0"/>
              <a:t>7</a:t>
            </a:r>
            <a:r>
              <a:rPr lang="zh-CN" altLang="zh-CN" sz="1400" dirty="0"/>
              <a:t>、每年一次免费健康体检。</a:t>
            </a:r>
            <a:endParaRPr lang="zh-CN" altLang="zh-CN" sz="1400" dirty="0"/>
          </a:p>
          <a:p>
            <a:r>
              <a:rPr lang="en-US" altLang="zh-CN" sz="1400" dirty="0"/>
              <a:t>8</a:t>
            </a:r>
            <a:r>
              <a:rPr lang="zh-CN" altLang="zh-CN" sz="1400" dirty="0"/>
              <a:t>、每年一次调薪机会。</a:t>
            </a:r>
            <a:endParaRPr lang="zh-CN" altLang="zh-CN" sz="1400" dirty="0"/>
          </a:p>
          <a:p>
            <a:r>
              <a:rPr lang="en-US" altLang="zh-CN" sz="1400" dirty="0"/>
              <a:t>9</a:t>
            </a:r>
            <a:r>
              <a:rPr lang="zh-CN" altLang="zh-CN" sz="1400" dirty="0"/>
              <a:t>、丰厚的奖金激励。</a:t>
            </a:r>
            <a:endParaRPr lang="zh-CN" altLang="zh-CN" sz="1400" dirty="0"/>
          </a:p>
          <a:p>
            <a:r>
              <a:rPr lang="en-US" altLang="zh-CN" sz="1400" dirty="0"/>
              <a:t>10</a:t>
            </a:r>
            <a:r>
              <a:rPr lang="zh-CN" altLang="zh-CN" sz="1400" dirty="0"/>
              <a:t>、广阔的发展空间及各种培训机会。</a:t>
            </a:r>
            <a:endParaRPr lang="zh-CN" altLang="zh-CN" sz="1400" dirty="0"/>
          </a:p>
          <a:p>
            <a:r>
              <a:rPr lang="en-US" altLang="zh-CN" sz="1400" b="1" dirty="0"/>
              <a:t> </a:t>
            </a:r>
            <a:endParaRPr lang="zh-CN" altLang="zh-CN" sz="1400" dirty="0"/>
          </a:p>
          <a:p>
            <a:r>
              <a:rPr lang="zh-CN" altLang="zh-CN" sz="1400" b="1" dirty="0"/>
              <a:t>应聘邮箱</a:t>
            </a:r>
            <a:r>
              <a:rPr lang="en-US" altLang="zh-CN" sz="1400" b="1" dirty="0"/>
              <a:t>   </a:t>
            </a:r>
            <a:r>
              <a:rPr lang="en-US" altLang="zh-CN" sz="1400" b="1" u="sng" dirty="0">
                <a:hlinkClick r:id="rId1"/>
              </a:rPr>
              <a:t>zhudd@chinatelling.com</a:t>
            </a:r>
            <a:endParaRPr lang="zh-CN" altLang="zh-CN" sz="1400" dirty="0"/>
          </a:p>
          <a:p>
            <a:r>
              <a:rPr lang="zh-CN" altLang="zh-CN" sz="1400" b="1" dirty="0"/>
              <a:t>联系电话：</a:t>
            </a:r>
            <a:r>
              <a:rPr lang="en-US" altLang="zh-CN" sz="1400" b="1" dirty="0"/>
              <a:t>15035169149</a:t>
            </a:r>
            <a:endParaRPr lang="zh-CN" altLang="zh-CN" sz="1400" dirty="0"/>
          </a:p>
        </p:txBody>
      </p:sp>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ppt_x</p:attrName>
                                        </p:attrNameLst>
                                      </p:cBhvr>
                                      <p:tavLst>
                                        <p:tav tm="0">
                                          <p:val>
                                            <p:fltVal val="0.5"/>
                                          </p:val>
                                        </p:tav>
                                        <p:tav tm="100000">
                                          <p:val>
                                            <p:strVal val="#ppt_x"/>
                                          </p:val>
                                        </p:tav>
                                      </p:tavLst>
                                    </p:anim>
                                    <p:anim calcmode="lin" valueType="num">
                                      <p:cBhvr>
                                        <p:cTn id="10" dur="500" fill="hold"/>
                                        <p:tgtEl>
                                          <p:spTgt spid="2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 calcmode="lin" valueType="num">
                                      <p:cBhvr>
                                        <p:cTn id="16" dur="500" fill="hold"/>
                                        <p:tgtEl>
                                          <p:spTgt spid="30"/>
                                        </p:tgtEl>
                                        <p:attrNameLst>
                                          <p:attrName>ppt_x</p:attrName>
                                        </p:attrNameLst>
                                      </p:cBhvr>
                                      <p:tavLst>
                                        <p:tav tm="0">
                                          <p:val>
                                            <p:fltVal val="0.5"/>
                                          </p:val>
                                        </p:tav>
                                        <p:tav tm="100000">
                                          <p:val>
                                            <p:strVal val="#ppt_x"/>
                                          </p:val>
                                        </p:tav>
                                      </p:tavLst>
                                    </p:anim>
                                    <p:anim calcmode="lin" valueType="num">
                                      <p:cBhvr>
                                        <p:cTn id="17" dur="500" fill="hold"/>
                                        <p:tgtEl>
                                          <p:spTgt spid="30"/>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 calcmode="lin" valueType="num">
                                      <p:cBhvr>
                                        <p:cTn id="23" dur="500" fill="hold"/>
                                        <p:tgtEl>
                                          <p:spTgt spid="31"/>
                                        </p:tgtEl>
                                        <p:attrNameLst>
                                          <p:attrName>ppt_x</p:attrName>
                                        </p:attrNameLst>
                                      </p:cBhvr>
                                      <p:tavLst>
                                        <p:tav tm="0">
                                          <p:val>
                                            <p:fltVal val="0.5"/>
                                          </p:val>
                                        </p:tav>
                                        <p:tav tm="100000">
                                          <p:val>
                                            <p:strVal val="#ppt_x"/>
                                          </p:val>
                                        </p:tav>
                                      </p:tavLst>
                                    </p:anim>
                                    <p:anim calcmode="lin" valueType="num">
                                      <p:cBhvr>
                                        <p:cTn id="24" dur="500" fill="hold"/>
                                        <p:tgtEl>
                                          <p:spTgt spid="31"/>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 calcmode="lin" valueType="num">
                                      <p:cBhvr>
                                        <p:cTn id="30" dur="500" fill="hold"/>
                                        <p:tgtEl>
                                          <p:spTgt spid="32"/>
                                        </p:tgtEl>
                                        <p:attrNameLst>
                                          <p:attrName>ppt_x</p:attrName>
                                        </p:attrNameLst>
                                      </p:cBhvr>
                                      <p:tavLst>
                                        <p:tav tm="0">
                                          <p:val>
                                            <p:fltVal val="0.5"/>
                                          </p:val>
                                        </p:tav>
                                        <p:tav tm="100000">
                                          <p:val>
                                            <p:strVal val="#ppt_x"/>
                                          </p:val>
                                        </p:tav>
                                      </p:tavLst>
                                    </p:anim>
                                    <p:anim calcmode="lin" valueType="num">
                                      <p:cBhvr>
                                        <p:cTn id="31" dur="500" fill="hold"/>
                                        <p:tgtEl>
                                          <p:spTgt spid="32"/>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ppt_x</p:attrName>
                                        </p:attrNameLst>
                                      </p:cBhvr>
                                      <p:tavLst>
                                        <p:tav tm="0">
                                          <p:val>
                                            <p:fltVal val="0.5"/>
                                          </p:val>
                                        </p:tav>
                                        <p:tav tm="100000">
                                          <p:val>
                                            <p:strVal val="#ppt_x"/>
                                          </p:val>
                                        </p:tav>
                                      </p:tavLst>
                                    </p:anim>
                                    <p:anim calcmode="lin" valueType="num">
                                      <p:cBhvr>
                                        <p:cTn id="38"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randombar(horizont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2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grpId="0" nodeType="clickEffect">
                                  <p:stCondLst>
                                    <p:cond delay="0"/>
                                  </p:stCondLst>
                                  <p:childTnLst>
                                    <p:animEffect transition="out" filter="fade">
                                      <p:cBhvr>
                                        <p:cTn id="57" dur="500" tmFilter="0, 0; .2, .5; .8, .5; 1, 0"/>
                                        <p:tgtEl>
                                          <p:spTgt spid="10"/>
                                        </p:tgtEl>
                                      </p:cBhvr>
                                    </p:animEffect>
                                    <p:animScale>
                                      <p:cBhvr>
                                        <p:cTn id="58"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2" grpId="0" animBg="1"/>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62339"/>
          </a:xfrm>
        </p:spPr>
        <p:txBody>
          <a:bodyPr>
            <a:normAutofit fontScale="90000"/>
          </a:bodyPr>
          <a:lstStyle/>
          <a:p>
            <a:pPr algn="ctr"/>
            <a:r>
              <a:rPr lang="zh-CN" altLang="zh-CN" dirty="0"/>
              <a:t> 山西汇众汽车服务有限公司</a:t>
            </a:r>
            <a:endParaRPr lang="zh-CN" altLang="en-US" dirty="0"/>
          </a:p>
        </p:txBody>
      </p:sp>
      <p:sp>
        <p:nvSpPr>
          <p:cNvPr id="3" name="内容占位符 2"/>
          <p:cNvSpPr>
            <a:spLocks noGrp="1"/>
          </p:cNvSpPr>
          <p:nvPr>
            <p:ph idx="1"/>
          </p:nvPr>
        </p:nvSpPr>
        <p:spPr>
          <a:xfrm>
            <a:off x="905522" y="1020931"/>
            <a:ext cx="10448278" cy="6107838"/>
          </a:xfrm>
        </p:spPr>
        <p:txBody>
          <a:bodyPr>
            <a:normAutofit/>
          </a:bodyPr>
          <a:lstStyle/>
          <a:p>
            <a:pPr marL="0" indent="0">
              <a:buNone/>
            </a:pPr>
            <a:r>
              <a:rPr lang="zh-CN" altLang="en-US" sz="1600" dirty="0"/>
              <a:t>公司简介：</a:t>
            </a:r>
            <a:r>
              <a:rPr lang="zh-CN" altLang="zh-CN" sz="1600" dirty="0"/>
              <a:t>西汇众汽车服务有限公司成立于</a:t>
            </a:r>
            <a:r>
              <a:rPr lang="en-US" altLang="zh-CN" sz="1600" dirty="0"/>
              <a:t>2004</a:t>
            </a:r>
            <a:r>
              <a:rPr lang="zh-CN" altLang="zh-CN" sz="1600" dirty="0"/>
              <a:t>年</a:t>
            </a:r>
            <a:r>
              <a:rPr lang="en-US" altLang="zh-CN" sz="1600" dirty="0"/>
              <a:t>9</a:t>
            </a:r>
            <a:r>
              <a:rPr lang="zh-CN" altLang="zh-CN" sz="1600" dirty="0"/>
              <a:t>月，位于太原市新晋祠路</a:t>
            </a:r>
            <a:r>
              <a:rPr lang="en-US" altLang="zh-CN" sz="1600" dirty="0"/>
              <a:t>110</a:t>
            </a:r>
            <a:r>
              <a:rPr lang="zh-CN" altLang="zh-CN" sz="1600" dirty="0"/>
              <a:t>号汇众汽车家园内。占地面积</a:t>
            </a:r>
            <a:r>
              <a:rPr lang="en-US" altLang="zh-CN" sz="1600" dirty="0"/>
              <a:t>8000</a:t>
            </a:r>
            <a:r>
              <a:rPr lang="zh-CN" altLang="zh-CN" sz="1600" dirty="0"/>
              <a:t>平方米（</a:t>
            </a:r>
            <a:r>
              <a:rPr lang="en-US" altLang="zh-CN" sz="1600" dirty="0"/>
              <a:t>12 </a:t>
            </a:r>
            <a:r>
              <a:rPr lang="zh-CN" altLang="zh-CN" sz="1600" dirty="0"/>
              <a:t>亩），注册资金</a:t>
            </a:r>
            <a:r>
              <a:rPr lang="en-US" altLang="zh-CN" sz="1600" dirty="0"/>
              <a:t>1100</a:t>
            </a:r>
            <a:r>
              <a:rPr lang="zh-CN" altLang="zh-CN" sz="1600" dirty="0"/>
              <a:t>万元，公司是按照上海大众品牌全球统一标准建立和经营运作的上海大众</a:t>
            </a:r>
            <a:r>
              <a:rPr lang="en-US" altLang="zh-CN" sz="1600" dirty="0"/>
              <a:t>4S</a:t>
            </a:r>
            <a:r>
              <a:rPr lang="zh-CN" altLang="zh-CN" sz="1600" dirty="0"/>
              <a:t>特许汽车经营企业。公司业务范围涵盖上海大众系列品牌汽车的整车销售、售后维修、配件供应以及信息反馈等四大领域。公司拥有雄厚的技术力量。主要管理人员和技术骨干不仅接受过上海大众汽车有限公司的业务培训，考试合格后持证上岗，而且通过了国家劳动保障部门的职业技术资格认证。</a:t>
            </a:r>
            <a:r>
              <a:rPr lang="en-US" altLang="zh-CN" sz="1600" dirty="0"/>
              <a:t>07</a:t>
            </a:r>
            <a:r>
              <a:rPr lang="zh-CN" altLang="zh-CN" sz="1600" dirty="0"/>
              <a:t>年被厂家指定为华北地区唯一的技术支持中心站，同时也是省级行政事业单位的定点维修站。</a:t>
            </a:r>
            <a:r>
              <a:rPr lang="en-US" altLang="zh-CN" sz="1600" dirty="0"/>
              <a:t>07</a:t>
            </a:r>
            <a:r>
              <a:rPr lang="zh-CN" altLang="zh-CN" sz="1600" dirty="0"/>
              <a:t>年，</a:t>
            </a:r>
            <a:r>
              <a:rPr lang="en-US" altLang="zh-CN" sz="1600" dirty="0"/>
              <a:t>08</a:t>
            </a:r>
            <a:r>
              <a:rPr lang="zh-CN" altLang="zh-CN" sz="1600" dirty="0"/>
              <a:t>年连续二年被授予四星级经销商称号。</a:t>
            </a:r>
            <a:r>
              <a:rPr lang="en-US" altLang="zh-CN" sz="1600" dirty="0"/>
              <a:t>09</a:t>
            </a:r>
            <a:r>
              <a:rPr lang="zh-CN" altLang="zh-CN" sz="1600" dirty="0"/>
              <a:t>年被授予五星级经销商的光荣称号。</a:t>
            </a:r>
            <a:r>
              <a:rPr lang="en-US" altLang="zh-CN" sz="1600" dirty="0"/>
              <a:t>10</a:t>
            </a:r>
            <a:r>
              <a:rPr lang="zh-CN" altLang="zh-CN" sz="1600" dirty="0"/>
              <a:t>年</a:t>
            </a:r>
            <a:r>
              <a:rPr lang="en-US" altLang="zh-CN" sz="1600" dirty="0"/>
              <a:t>,12</a:t>
            </a:r>
            <a:r>
              <a:rPr lang="zh-CN" altLang="zh-CN" sz="1600" dirty="0"/>
              <a:t>年，</a:t>
            </a:r>
            <a:r>
              <a:rPr lang="en-US" altLang="zh-CN" sz="1600" dirty="0"/>
              <a:t>13</a:t>
            </a:r>
            <a:r>
              <a:rPr lang="zh-CN" altLang="zh-CN" sz="1600" dirty="0"/>
              <a:t>年，</a:t>
            </a:r>
            <a:r>
              <a:rPr lang="en-US" altLang="zh-CN" sz="1600" dirty="0"/>
              <a:t>14</a:t>
            </a:r>
            <a:r>
              <a:rPr lang="zh-CN" altLang="zh-CN" sz="1600" dirty="0"/>
              <a:t>年，</a:t>
            </a:r>
            <a:r>
              <a:rPr lang="en-US" altLang="zh-CN" sz="1600" dirty="0"/>
              <a:t>15</a:t>
            </a:r>
            <a:r>
              <a:rPr lang="zh-CN" altLang="zh-CN" sz="1600" dirty="0"/>
              <a:t>年，</a:t>
            </a:r>
            <a:r>
              <a:rPr lang="en-US" altLang="zh-CN" sz="1600" dirty="0"/>
              <a:t>16</a:t>
            </a:r>
            <a:r>
              <a:rPr lang="zh-CN" altLang="zh-CN" sz="1600" dirty="0"/>
              <a:t>年连续被上海大众授予太原唯一六星级经销商称号。</a:t>
            </a:r>
            <a:endParaRPr lang="en-US" altLang="zh-CN" sz="1600" dirty="0"/>
          </a:p>
          <a:p>
            <a:pPr marL="0" indent="0">
              <a:buNone/>
            </a:pPr>
            <a:endParaRPr lang="en-US" altLang="zh-CN" sz="1600" dirty="0"/>
          </a:p>
          <a:p>
            <a:pPr marL="0" indent="0">
              <a:buNone/>
            </a:pPr>
            <a:endParaRPr lang="zh-CN" altLang="en-US" sz="1600" dirty="0"/>
          </a:p>
        </p:txBody>
      </p:sp>
      <p:graphicFrame>
        <p:nvGraphicFramePr>
          <p:cNvPr id="9" name="表格 8"/>
          <p:cNvGraphicFramePr>
            <a:graphicFrameLocks noGrp="1"/>
          </p:cNvGraphicFramePr>
          <p:nvPr/>
        </p:nvGraphicFramePr>
        <p:xfrm>
          <a:off x="1127464" y="3098307"/>
          <a:ext cx="10403889" cy="3744363"/>
        </p:xfrm>
        <a:graphic>
          <a:graphicData uri="http://schemas.openxmlformats.org/drawingml/2006/table">
            <a:tbl>
              <a:tblPr firstRow="1" bandRow="1">
                <a:tableStyleId>{5C22544A-7EE6-4342-B048-85BDC9FD1C3A}</a:tableStyleId>
              </a:tblPr>
              <a:tblGrid>
                <a:gridCol w="3467963"/>
                <a:gridCol w="3467963"/>
                <a:gridCol w="3467963"/>
              </a:tblGrid>
              <a:tr h="497149">
                <a:tc>
                  <a:txBody>
                    <a:bodyPr/>
                    <a:lstStyle/>
                    <a:p>
                      <a:pPr algn="ctr"/>
                      <a:r>
                        <a:rPr lang="zh-CN" altLang="en-US" dirty="0"/>
                        <a:t>务</a:t>
                      </a:r>
                      <a:r>
                        <a:rPr lang="zh-CN" altLang="en-US" dirty="0">
                          <a:solidFill>
                            <a:schemeClr val="tx1"/>
                          </a:solidFill>
                        </a:rPr>
                        <a:t>职务</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dirty="0"/>
                        <a:t>人数</a:t>
                      </a:r>
                      <a:r>
                        <a:rPr lang="zh-CN" altLang="en-US" dirty="0">
                          <a:solidFill>
                            <a:schemeClr val="tx1"/>
                          </a:solidFill>
                        </a:rPr>
                        <a:t>人数</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dirty="0">
                          <a:solidFill>
                            <a:schemeClr val="tx1"/>
                          </a:solidFill>
                        </a:rPr>
                        <a:t>任职要求</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23607">
                <a:tc>
                  <a:txBody>
                    <a:bodyPr/>
                    <a:lstStyle/>
                    <a:p>
                      <a:pPr algn="ctr"/>
                      <a:r>
                        <a:rPr lang="zh-CN" altLang="en-US" dirty="0"/>
                        <a:t>销售顾问</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t>5</a:t>
                      </a:r>
                      <a:r>
                        <a:rPr lang="zh-CN" altLang="en-US" dirty="0"/>
                        <a:t>名</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zh-CN" sz="1400" kern="1200" dirty="0">
                          <a:solidFill>
                            <a:schemeClr val="dk1"/>
                          </a:solidFill>
                          <a:effectLst/>
                          <a:latin typeface="Calibri" panose="020F0502020204030204" charset="0"/>
                          <a:ea typeface="宋体" panose="02010600030101010101" pitchFamily="2" charset="-122"/>
                          <a:cs typeface="Times New Roman" panose="02020603050405020304" pitchFamily="18" charset="0"/>
                        </a:rPr>
                        <a:t>年龄20—28岁左右，大学本科（大专）及以上学历，有驾驶执照。汽车或市场营销专业优先；了解汽车行业市场 、具有扎实的汽车方面的专业知识；具有初级的营销知识；较强的协调能力；良好的关系建立能力、沟通能力和冲突解决能力。</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23607">
                <a:tc>
                  <a:txBody>
                    <a:bodyPr/>
                    <a:lstStyle/>
                    <a:p>
                      <a:pPr algn="ctr"/>
                      <a:r>
                        <a:rPr lang="zh-CN" altLang="en-US" dirty="0"/>
                        <a:t>服务顾问</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t>2</a:t>
                      </a:r>
                      <a:r>
                        <a:rPr lang="zh-CN" altLang="en-US" dirty="0"/>
                        <a:t>名</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zh-CN" sz="1400" dirty="0">
                          <a:effectLst/>
                          <a:latin typeface="Calibri" panose="020F0502020204030204" charset="0"/>
                          <a:ea typeface="宋体" panose="02010600030101010101" pitchFamily="2" charset="-122"/>
                          <a:cs typeface="Times New Roman" panose="02020603050405020304" pitchFamily="18" charset="0"/>
                        </a:rPr>
                        <a:t>年龄</a:t>
                      </a:r>
                      <a:r>
                        <a:rPr lang="en-US" altLang="zh-CN" sz="1400" dirty="0">
                          <a:effectLst/>
                          <a:latin typeface="Calibri" panose="020F0502020204030204" charset="0"/>
                          <a:ea typeface="宋体" panose="02010600030101010101" pitchFamily="2" charset="-122"/>
                          <a:cs typeface="Times New Roman" panose="02020603050405020304" pitchFamily="18" charset="0"/>
                        </a:rPr>
                        <a:t>20—28</a:t>
                      </a:r>
                      <a:r>
                        <a:rPr lang="zh-CN" altLang="zh-CN" sz="1400" dirty="0">
                          <a:effectLst/>
                          <a:latin typeface="Calibri" panose="020F0502020204030204" charset="0"/>
                          <a:ea typeface="宋体" panose="02010600030101010101" pitchFamily="2" charset="-122"/>
                          <a:cs typeface="Times New Roman" panose="02020603050405020304" pitchFamily="18" charset="0"/>
                        </a:rPr>
                        <a:t>岁左右，大专以上学历，汽车或相关专业；有上汽车维修工作经验，或服务经验的优先；掌握丰富的汽车理论知识和汽车维修知识；具有较强的组织协调能力、沟通能力及语言表达能力，熟练掌握计算机，有驾驶执照。</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6910" y="175908"/>
            <a:ext cx="3232786" cy="2180501"/>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zh-CN" altLang="zh-CN" sz="4000" b="1" dirty="0">
                <a:latin typeface="宋体" panose="02010600030101010101" pitchFamily="2" charset="-122"/>
                <a:ea typeface="宋体" panose="02010600030101010101" pitchFamily="2" charset="-122"/>
              </a:rPr>
              <a:t>世基商务</a:t>
            </a:r>
            <a:endParaRPr lang="zh-CN" altLang="zh-CN" sz="4000" dirty="0">
              <a:latin typeface="宋体" panose="02010600030101010101" pitchFamily="2" charset="-122"/>
              <a:ea typeface="宋体" panose="02010600030101010101" pitchFamily="2" charset="-122"/>
            </a:endParaRPr>
          </a:p>
        </p:txBody>
      </p:sp>
      <p:sp>
        <p:nvSpPr>
          <p:cNvPr id="17411" name="矩形 6"/>
          <p:cNvSpPr>
            <a:spLocks noChangeArrowheads="1"/>
          </p:cNvSpPr>
          <p:nvPr/>
        </p:nvSpPr>
        <p:spPr bwMode="auto">
          <a:xfrm>
            <a:off x="2260019" y="-11113"/>
            <a:ext cx="184731" cy="523220"/>
          </a:xfrm>
          <a:prstGeom prst="rect">
            <a:avLst/>
          </a:prstGeom>
          <a:noFill/>
          <a:ln w="9525">
            <a:noFill/>
            <a:miter lim="800000"/>
          </a:ln>
        </p:spPr>
        <p:txBody>
          <a:bodyPr wrap="none">
            <a:spAutoFit/>
          </a:bodyPr>
          <a:lstStyle/>
          <a:p>
            <a:pPr algn="r"/>
            <a:endParaRPr lang="en-US" altLang="zh-CN" sz="2800" b="1" dirty="0">
              <a:solidFill>
                <a:schemeClr val="bg1"/>
              </a:solidFill>
              <a:latin typeface="造字工房悦黑体验版细体"/>
              <a:ea typeface="造字工房悦黑体验版细体"/>
              <a:cs typeface="造字工房悦黑体验版细体"/>
            </a:endParaRPr>
          </a:p>
        </p:txBody>
      </p:sp>
      <p:sp>
        <p:nvSpPr>
          <p:cNvPr id="2" name="矩形 1"/>
          <p:cNvSpPr/>
          <p:nvPr/>
        </p:nvSpPr>
        <p:spPr>
          <a:xfrm>
            <a:off x="4223792" y="175908"/>
            <a:ext cx="6096000" cy="2031325"/>
          </a:xfrm>
          <a:prstGeom prst="rect">
            <a:avLst/>
          </a:prstGeom>
        </p:spPr>
        <p:txBody>
          <a:bodyPr>
            <a:spAutoFit/>
          </a:bodyPr>
          <a:lstStyle/>
          <a:p>
            <a:r>
              <a:rPr lang="zh-CN" altLang="en-US" sz="2800" dirty="0">
                <a:latin typeface="华文新魏" panose="02010800040101010101" charset="-122"/>
                <a:ea typeface="华文新魏" panose="02010800040101010101" charset="-122"/>
              </a:rPr>
              <a:t>公司简介：</a:t>
            </a:r>
            <a:r>
              <a:rPr lang="zh-CN" altLang="zh-CN" sz="1400" dirty="0"/>
              <a:t>世基集团，成立</a:t>
            </a:r>
            <a:r>
              <a:rPr lang="en-US" altLang="zh-CN" sz="1400" dirty="0"/>
              <a:t>1988</a:t>
            </a:r>
            <a:r>
              <a:rPr lang="zh-CN" altLang="zh-CN" sz="1400" dirty="0"/>
              <a:t>年，总部位于上海。全国</a:t>
            </a:r>
            <a:r>
              <a:rPr lang="en-US" altLang="zh-CN" sz="1400" dirty="0"/>
              <a:t>20</a:t>
            </a:r>
            <a:r>
              <a:rPr lang="zh-CN" altLang="zh-CN" sz="1400" dirty="0"/>
              <a:t>余家分公司，现山西拥有世基商务、驰派商贸、思加行网络科技三家子公司。世基是一家专注于金融服务领域的咨询公司。开设有证券咨询，贵金属交易等，是目前国内唯一一家交易集成平台。公司将“帮身边的人富裕起来，帮身边的人实现梦想”作为企业的核心价值观。注重对员工的综合培养，一帮一模式，培养员工从个人责任到家庭责任到公司责任到社会责任，渐进式的责任承担观念的转变让员工学会创造被人利用的价值，逐渐成长为社会有用之才。致力于打造金融行业的航空母舰，</a:t>
            </a:r>
            <a:r>
              <a:rPr lang="en-US" altLang="zh-CN" sz="1400" dirty="0"/>
              <a:t>5000</a:t>
            </a:r>
            <a:r>
              <a:rPr lang="zh-CN" altLang="zh-CN" sz="1400" dirty="0"/>
              <a:t>人战队，你准备好了吗？</a:t>
            </a:r>
            <a:endParaRPr lang="zh-CN" altLang="zh-CN" sz="1400" dirty="0"/>
          </a:p>
        </p:txBody>
      </p:sp>
      <p:graphicFrame>
        <p:nvGraphicFramePr>
          <p:cNvPr id="3" name="表格 2"/>
          <p:cNvGraphicFramePr>
            <a:graphicFrameLocks noGrp="1"/>
          </p:cNvGraphicFramePr>
          <p:nvPr/>
        </p:nvGraphicFramePr>
        <p:xfrm>
          <a:off x="125488" y="2430998"/>
          <a:ext cx="12016001" cy="2011680"/>
        </p:xfrm>
        <a:graphic>
          <a:graphicData uri="http://schemas.openxmlformats.org/drawingml/2006/table">
            <a:tbl>
              <a:tblPr firstRow="1" bandRow="1">
                <a:tableStyleId>{5C22544A-7EE6-4342-B048-85BDC9FD1C3A}</a:tableStyleId>
              </a:tblPr>
              <a:tblGrid>
                <a:gridCol w="1152128"/>
                <a:gridCol w="2088232"/>
                <a:gridCol w="1718857"/>
                <a:gridCol w="1795843"/>
                <a:gridCol w="1656184"/>
                <a:gridCol w="1948573"/>
                <a:gridCol w="1656184"/>
              </a:tblGrid>
              <a:tr h="316552">
                <a:tc>
                  <a:txBody>
                    <a:bodyPr/>
                    <a:lstStyle/>
                    <a:p>
                      <a:pPr algn="ctr"/>
                      <a:r>
                        <a:rPr lang="zh-CN" altLang="en-US" dirty="0"/>
                        <a:t>招聘岗位</a:t>
                      </a:r>
                      <a:endParaRPr lang="zh-CN" altLang="en-US" dirty="0"/>
                    </a:p>
                  </a:txBody>
                  <a:tcPr/>
                </a:tc>
                <a:tc>
                  <a:txBody>
                    <a:bodyPr/>
                    <a:lstStyle/>
                    <a:p>
                      <a:pPr algn="ctr"/>
                      <a:r>
                        <a:rPr lang="zh-CN" altLang="zh-CN" sz="1800" b="1" kern="1200" dirty="0">
                          <a:solidFill>
                            <a:schemeClr val="lt1"/>
                          </a:solidFill>
                          <a:effectLst/>
                          <a:latin typeface="+mn-lt"/>
                          <a:ea typeface="+mn-ea"/>
                          <a:cs typeface="+mn-cs"/>
                        </a:rPr>
                        <a:t>营销精英</a:t>
                      </a:r>
                      <a:endParaRPr lang="zh-CN" altLang="en-US" dirty="0"/>
                    </a:p>
                  </a:txBody>
                  <a:tcPr/>
                </a:tc>
                <a:tc>
                  <a:txBody>
                    <a:bodyPr/>
                    <a:lstStyle/>
                    <a:p>
                      <a:pPr algn="ctr"/>
                      <a:r>
                        <a:rPr lang="zh-CN" altLang="zh-CN" sz="1800" b="1" kern="1200" dirty="0">
                          <a:solidFill>
                            <a:schemeClr val="lt1"/>
                          </a:solidFill>
                          <a:effectLst/>
                          <a:latin typeface="+mn-lt"/>
                          <a:ea typeface="+mn-ea"/>
                          <a:cs typeface="+mn-cs"/>
                        </a:rPr>
                        <a:t>客服代表</a:t>
                      </a:r>
                      <a:endParaRPr lang="zh-CN" altLang="en-US" dirty="0"/>
                    </a:p>
                  </a:txBody>
                  <a:tcPr/>
                </a:tc>
                <a:tc>
                  <a:txBody>
                    <a:bodyPr/>
                    <a:lstStyle/>
                    <a:p>
                      <a:pPr algn="ctr"/>
                      <a:r>
                        <a:rPr lang="zh-CN" altLang="zh-CN" sz="1800" b="1" kern="1200" dirty="0">
                          <a:solidFill>
                            <a:schemeClr val="lt1"/>
                          </a:solidFill>
                          <a:effectLst/>
                          <a:latin typeface="+mn-lt"/>
                          <a:ea typeface="+mn-ea"/>
                          <a:cs typeface="+mn-cs"/>
                        </a:rPr>
                        <a:t>销售代表</a:t>
                      </a:r>
                      <a:endParaRPr lang="zh-CN" altLang="en-US" dirty="0"/>
                    </a:p>
                  </a:txBody>
                  <a:tcPr/>
                </a:tc>
                <a:tc>
                  <a:txBody>
                    <a:bodyPr/>
                    <a:lstStyle/>
                    <a:p>
                      <a:pPr algn="ctr"/>
                      <a:r>
                        <a:rPr lang="zh-CN" altLang="zh-CN" sz="1800" b="1" kern="1200" dirty="0">
                          <a:solidFill>
                            <a:schemeClr val="lt1"/>
                          </a:solidFill>
                          <a:effectLst/>
                          <a:latin typeface="+mn-lt"/>
                          <a:ea typeface="+mn-ea"/>
                          <a:cs typeface="+mn-cs"/>
                        </a:rPr>
                        <a:t>储备干部</a:t>
                      </a:r>
                      <a:endParaRPr lang="zh-CN" altLang="en-US" dirty="0"/>
                    </a:p>
                  </a:txBody>
                  <a:tcPr/>
                </a:tc>
                <a:tc>
                  <a:txBody>
                    <a:bodyPr/>
                    <a:lstStyle/>
                    <a:p>
                      <a:pPr algn="ctr"/>
                      <a:r>
                        <a:rPr lang="zh-CN" altLang="zh-CN" sz="1800" b="1" kern="1200" dirty="0">
                          <a:solidFill>
                            <a:schemeClr val="lt1"/>
                          </a:solidFill>
                          <a:effectLst/>
                          <a:latin typeface="+mn-lt"/>
                          <a:ea typeface="+mn-ea"/>
                          <a:cs typeface="+mn-cs"/>
                        </a:rPr>
                        <a:t>投资顾问</a:t>
                      </a:r>
                      <a:endParaRPr lang="zh-CN" altLang="en-US" dirty="0"/>
                    </a:p>
                  </a:txBody>
                  <a:tcPr/>
                </a:tc>
                <a:tc>
                  <a:txBody>
                    <a:bodyPr/>
                    <a:lstStyle/>
                    <a:p>
                      <a:pPr algn="ctr"/>
                      <a:r>
                        <a:rPr lang="zh-CN" altLang="zh-CN" sz="1800" b="1" kern="1200" dirty="0">
                          <a:solidFill>
                            <a:schemeClr val="lt1"/>
                          </a:solidFill>
                          <a:effectLst/>
                          <a:latin typeface="+mn-lt"/>
                          <a:ea typeface="+mn-ea"/>
                          <a:cs typeface="+mn-cs"/>
                        </a:rPr>
                        <a:t>行政人力</a:t>
                      </a:r>
                      <a:endParaRPr lang="zh-CN" altLang="en-US" dirty="0"/>
                    </a:p>
                  </a:txBody>
                  <a:tcPr/>
                </a:tc>
              </a:tr>
              <a:tr h="1440160">
                <a:tc>
                  <a:txBody>
                    <a:bodyPr/>
                    <a:lstStyle/>
                    <a:p>
                      <a:pPr algn="ctr"/>
                      <a:endParaRPr lang="en-US" altLang="zh-CN" dirty="0"/>
                    </a:p>
                    <a:p>
                      <a:pPr algn="ctr"/>
                      <a:endParaRPr lang="en-US" altLang="zh-CN" dirty="0"/>
                    </a:p>
                    <a:p>
                      <a:pPr algn="ctr"/>
                      <a:endParaRPr lang="en-US" altLang="zh-CN" dirty="0"/>
                    </a:p>
                    <a:p>
                      <a:pPr algn="ctr"/>
                      <a:r>
                        <a:rPr lang="zh-CN" altLang="en-US" dirty="0"/>
                        <a:t>任职要求</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400" kern="1200" dirty="0">
                          <a:solidFill>
                            <a:schemeClr val="dk1"/>
                          </a:solidFill>
                          <a:effectLst/>
                          <a:latin typeface="+mn-lt"/>
                          <a:ea typeface="+mn-ea"/>
                          <a:cs typeface="+mn-cs"/>
                        </a:rPr>
                        <a:t>专科及以上学历，普通话标准，通过电话、网络（企业</a:t>
                      </a:r>
                      <a:r>
                        <a:rPr lang="en-US" altLang="zh-CN" sz="1400" kern="1200" dirty="0">
                          <a:solidFill>
                            <a:schemeClr val="dk1"/>
                          </a:solidFill>
                          <a:effectLst/>
                          <a:latin typeface="+mn-lt"/>
                          <a:ea typeface="+mn-ea"/>
                          <a:cs typeface="+mn-cs"/>
                        </a:rPr>
                        <a:t>QQ</a:t>
                      </a:r>
                      <a:r>
                        <a:rPr lang="zh-CN" altLang="zh-CN" sz="1400" kern="1200" dirty="0">
                          <a:solidFill>
                            <a:schemeClr val="dk1"/>
                          </a:solidFill>
                          <a:effectLst/>
                          <a:latin typeface="+mn-lt"/>
                          <a:ea typeface="+mn-ea"/>
                          <a:cs typeface="+mn-cs"/>
                        </a:rPr>
                        <a:t>）与客户进行有效沟通，给客户推介核实的金融投资产品</a:t>
                      </a:r>
                      <a:endParaRPr lang="zh-CN" altLang="zh-CN" sz="1400" kern="1200" dirty="0">
                        <a:solidFill>
                          <a:schemeClr val="dk1"/>
                        </a:solidFill>
                        <a:effectLst/>
                        <a:latin typeface="+mn-lt"/>
                        <a:ea typeface="+mn-ea"/>
                        <a:cs typeface="+mn-cs"/>
                      </a:endParaRPr>
                    </a:p>
                    <a:p>
                      <a:pPr algn="ct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400" kern="1200" dirty="0">
                          <a:solidFill>
                            <a:schemeClr val="dk1"/>
                          </a:solidFill>
                          <a:effectLst/>
                          <a:latin typeface="+mn-lt"/>
                          <a:ea typeface="+mn-ea"/>
                          <a:cs typeface="+mn-cs"/>
                        </a:rPr>
                        <a:t>专科及以上学历，接待日常客户来电、来访</a:t>
                      </a:r>
                      <a:r>
                        <a:rPr lang="en-US" altLang="zh-CN" sz="1400" kern="1200" dirty="0">
                          <a:solidFill>
                            <a:schemeClr val="dk1"/>
                          </a:solidFill>
                          <a:effectLst/>
                          <a:latin typeface="+mn-lt"/>
                          <a:ea typeface="+mn-ea"/>
                          <a:cs typeface="+mn-cs"/>
                        </a:rPr>
                        <a:t>,</a:t>
                      </a:r>
                      <a:r>
                        <a:rPr lang="zh-CN" altLang="zh-CN" sz="1400" kern="1200" dirty="0">
                          <a:solidFill>
                            <a:schemeClr val="dk1"/>
                          </a:solidFill>
                          <a:effectLst/>
                          <a:latin typeface="+mn-lt"/>
                          <a:ea typeface="+mn-ea"/>
                          <a:cs typeface="+mn-cs"/>
                        </a:rPr>
                        <a:t>受理各类服务预约、接受客户咨询</a:t>
                      </a:r>
                      <a:r>
                        <a:rPr lang="en-US" altLang="zh-CN" sz="1400" kern="1200" dirty="0">
                          <a:solidFill>
                            <a:schemeClr val="dk1"/>
                          </a:solidFill>
                          <a:effectLst/>
                          <a:latin typeface="+mn-lt"/>
                          <a:ea typeface="+mn-ea"/>
                          <a:cs typeface="+mn-cs"/>
                        </a:rPr>
                        <a:t>,</a:t>
                      </a:r>
                      <a:r>
                        <a:rPr lang="zh-CN" altLang="zh-CN" sz="1400" kern="1200" dirty="0">
                          <a:solidFill>
                            <a:schemeClr val="dk1"/>
                          </a:solidFill>
                          <a:effectLst/>
                          <a:latin typeface="+mn-lt"/>
                          <a:ea typeface="+mn-ea"/>
                          <a:cs typeface="+mn-cs"/>
                        </a:rPr>
                        <a:t>及时分流处理</a:t>
                      </a:r>
                      <a:r>
                        <a:rPr lang="en-US" altLang="zh-CN" sz="1400" kern="1200" dirty="0">
                          <a:solidFill>
                            <a:schemeClr val="dk1"/>
                          </a:solidFill>
                          <a:effectLst/>
                          <a:latin typeface="+mn-lt"/>
                          <a:ea typeface="+mn-ea"/>
                          <a:cs typeface="+mn-cs"/>
                        </a:rPr>
                        <a:t>,</a:t>
                      </a:r>
                      <a:r>
                        <a:rPr lang="zh-CN" altLang="zh-CN" sz="1400" kern="1200" dirty="0">
                          <a:solidFill>
                            <a:schemeClr val="dk1"/>
                          </a:solidFill>
                          <a:effectLst/>
                          <a:latin typeface="+mn-lt"/>
                          <a:ea typeface="+mn-ea"/>
                          <a:cs typeface="+mn-cs"/>
                        </a:rPr>
                        <a:t>并做好跟踪及回访</a:t>
                      </a:r>
                      <a:endParaRPr lang="zh-CN" altLang="zh-CN" sz="1800" kern="1200" dirty="0">
                        <a:solidFill>
                          <a:schemeClr val="dk1"/>
                        </a:solidFill>
                        <a:effectLst/>
                        <a:latin typeface="+mn-lt"/>
                        <a:ea typeface="+mn-ea"/>
                        <a:cs typeface="+mn-cs"/>
                      </a:endParaRPr>
                    </a:p>
                    <a:p>
                      <a:pPr algn="ctr"/>
                      <a:endParaRPr lang="zh-CN" altLang="en-US" dirty="0"/>
                    </a:p>
                  </a:txBody>
                  <a:tcPr/>
                </a:tc>
                <a:tc>
                  <a:txBody>
                    <a:bodyPr/>
                    <a:lstStyle/>
                    <a:p>
                      <a:pPr algn="ctr"/>
                      <a:r>
                        <a:rPr lang="zh-CN" altLang="zh-CN" sz="1400" kern="1200" dirty="0">
                          <a:solidFill>
                            <a:schemeClr val="dk1"/>
                          </a:solidFill>
                          <a:effectLst/>
                          <a:latin typeface="+mn-lt"/>
                          <a:ea typeface="+mn-ea"/>
                          <a:cs typeface="+mn-cs"/>
                        </a:rPr>
                        <a:t>大专及以上学历，口齿清晰，普通话流利，语音富有感染力，热爱金融，喜欢挑战自己</a:t>
                      </a:r>
                      <a:endParaRPr lang="zh-CN" altLang="en-US" sz="1400" dirty="0"/>
                    </a:p>
                  </a:txBody>
                  <a:tcPr/>
                </a:tc>
                <a:tc>
                  <a:txBody>
                    <a:bodyPr/>
                    <a:lstStyle/>
                    <a:p>
                      <a:pPr algn="ctr"/>
                      <a:r>
                        <a:rPr lang="zh-CN" altLang="zh-CN" sz="1400" kern="1200" dirty="0">
                          <a:solidFill>
                            <a:schemeClr val="dk1"/>
                          </a:solidFill>
                          <a:effectLst/>
                          <a:latin typeface="+mn-lt"/>
                          <a:ea typeface="+mn-ea"/>
                          <a:cs typeface="+mn-cs"/>
                        </a:rPr>
                        <a:t>本科及以上学历，公司提供优质的客户资源，给客户推介核实的金融投资产品，学习能力强，执行力强</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400" kern="1200" dirty="0">
                          <a:solidFill>
                            <a:schemeClr val="dk1"/>
                          </a:solidFill>
                          <a:effectLst/>
                          <a:latin typeface="+mn-lt"/>
                          <a:ea typeface="+mn-ea"/>
                          <a:cs typeface="+mn-cs"/>
                        </a:rPr>
                        <a:t>本科及以上学历，经济、金融相关专业优先考虑，愿意从基层的金融知识学起，善于进行行业研究和挖掘</a:t>
                      </a:r>
                      <a:endParaRPr lang="zh-CN" altLang="zh-CN" sz="1400" kern="1200" dirty="0">
                        <a:solidFill>
                          <a:schemeClr val="dk1"/>
                        </a:solidFill>
                        <a:effectLst/>
                        <a:latin typeface="+mn-lt"/>
                        <a:ea typeface="+mn-ea"/>
                        <a:cs typeface="+mn-cs"/>
                      </a:endParaRPr>
                    </a:p>
                    <a:p>
                      <a:pPr algn="ctr"/>
                      <a:endParaRPr lang="zh-CN" altLang="en-US" dirty="0"/>
                    </a:p>
                  </a:txBody>
                  <a:tcPr/>
                </a:tc>
                <a:tc>
                  <a:txBody>
                    <a:bodyPr/>
                    <a:lstStyle/>
                    <a:p>
                      <a:pPr algn="ctr"/>
                      <a:r>
                        <a:rPr lang="zh-CN" altLang="zh-CN" sz="1400" kern="1200" dirty="0">
                          <a:solidFill>
                            <a:schemeClr val="dk1"/>
                          </a:solidFill>
                          <a:effectLst/>
                          <a:latin typeface="+mn-lt"/>
                          <a:ea typeface="+mn-ea"/>
                          <a:cs typeface="+mn-cs"/>
                        </a:rPr>
                        <a:t>本科以上学历，心思缜密，有耐心，有工作经验者优先，阳光开朗，喜欢与人交流</a:t>
                      </a:r>
                      <a:endParaRPr lang="zh-CN" altLang="en-US" sz="1400" dirty="0"/>
                    </a:p>
                  </a:txBody>
                  <a:tcPr/>
                </a:tc>
              </a:tr>
            </a:tbl>
          </a:graphicData>
        </a:graphic>
      </p:graphicFrame>
      <p:sp>
        <p:nvSpPr>
          <p:cNvPr id="6" name="矩形 5"/>
          <p:cNvSpPr/>
          <p:nvPr/>
        </p:nvSpPr>
        <p:spPr>
          <a:xfrm>
            <a:off x="126910" y="4653136"/>
            <a:ext cx="6096000" cy="1754326"/>
          </a:xfrm>
          <a:prstGeom prst="rect">
            <a:avLst/>
          </a:prstGeom>
        </p:spPr>
        <p:txBody>
          <a:bodyPr>
            <a:spAutoFit/>
          </a:bodyPr>
          <a:lstStyle/>
          <a:p>
            <a:r>
              <a:rPr lang="zh-CN" altLang="zh-CN" b="1" dirty="0"/>
              <a:t>【我们能给你什么？】</a:t>
            </a:r>
            <a:endParaRPr lang="zh-CN" altLang="zh-CN" dirty="0"/>
          </a:p>
          <a:p>
            <a:r>
              <a:rPr lang="en-US" altLang="zh-CN" dirty="0"/>
              <a:t>1</a:t>
            </a:r>
            <a:r>
              <a:rPr lang="zh-CN" altLang="zh-CN" dirty="0"/>
              <a:t>、</a:t>
            </a:r>
            <a:r>
              <a:rPr lang="zh-CN" altLang="zh-CN" dirty="0">
                <a:solidFill>
                  <a:srgbClr val="FF0000"/>
                </a:solidFill>
              </a:rPr>
              <a:t>薪资：无责底薪</a:t>
            </a:r>
            <a:r>
              <a:rPr lang="en-US" altLang="zh-CN" dirty="0">
                <a:solidFill>
                  <a:srgbClr val="FF0000"/>
                </a:solidFill>
              </a:rPr>
              <a:t>(2500-6600</a:t>
            </a:r>
            <a:r>
              <a:rPr lang="zh-CN" altLang="zh-CN" dirty="0">
                <a:solidFill>
                  <a:srgbClr val="FF0000"/>
                </a:solidFill>
              </a:rPr>
              <a:t>元</a:t>
            </a:r>
            <a:r>
              <a:rPr lang="en-US" altLang="zh-CN" dirty="0">
                <a:solidFill>
                  <a:srgbClr val="FF0000"/>
                </a:solidFill>
              </a:rPr>
              <a:t>) +</a:t>
            </a:r>
            <a:r>
              <a:rPr lang="zh-CN" altLang="zh-CN" dirty="0">
                <a:solidFill>
                  <a:srgbClr val="FF0000"/>
                </a:solidFill>
              </a:rPr>
              <a:t>高额提成</a:t>
            </a:r>
            <a:r>
              <a:rPr lang="en-US" altLang="zh-CN" dirty="0">
                <a:solidFill>
                  <a:srgbClr val="FF0000"/>
                </a:solidFill>
              </a:rPr>
              <a:t>+</a:t>
            </a:r>
            <a:r>
              <a:rPr lang="zh-CN" altLang="zh-CN" dirty="0">
                <a:solidFill>
                  <a:srgbClr val="FF0000"/>
                </a:solidFill>
              </a:rPr>
              <a:t>浮动奖金</a:t>
            </a:r>
            <a:endParaRPr lang="zh-CN" altLang="zh-CN" dirty="0">
              <a:solidFill>
                <a:srgbClr val="FF0000"/>
              </a:solidFill>
            </a:endParaRPr>
          </a:p>
          <a:p>
            <a:r>
              <a:rPr lang="en-US" altLang="zh-CN" dirty="0"/>
              <a:t>2</a:t>
            </a:r>
            <a:r>
              <a:rPr lang="zh-CN" altLang="zh-CN" dirty="0"/>
              <a:t>、</a:t>
            </a:r>
            <a:r>
              <a:rPr lang="zh-CN" altLang="zh-CN" dirty="0">
                <a:solidFill>
                  <a:srgbClr val="FF0000"/>
                </a:solidFill>
              </a:rPr>
              <a:t>福利：国家五险</a:t>
            </a:r>
            <a:r>
              <a:rPr lang="en-US" altLang="zh-CN" dirty="0">
                <a:solidFill>
                  <a:srgbClr val="FF0000"/>
                </a:solidFill>
              </a:rPr>
              <a:t>+</a:t>
            </a:r>
            <a:r>
              <a:rPr lang="zh-CN" altLang="zh-CN" dirty="0">
                <a:solidFill>
                  <a:srgbClr val="FF0000"/>
                </a:solidFill>
              </a:rPr>
              <a:t>生日关怀</a:t>
            </a:r>
            <a:r>
              <a:rPr lang="en-US" altLang="zh-CN" dirty="0">
                <a:solidFill>
                  <a:srgbClr val="FF0000"/>
                </a:solidFill>
              </a:rPr>
              <a:t>+</a:t>
            </a:r>
            <a:r>
              <a:rPr lang="zh-CN" altLang="zh-CN" dirty="0">
                <a:solidFill>
                  <a:srgbClr val="FF0000"/>
                </a:solidFill>
              </a:rPr>
              <a:t>节假日祝福</a:t>
            </a:r>
            <a:r>
              <a:rPr lang="en-US" altLang="zh-CN" dirty="0">
                <a:solidFill>
                  <a:srgbClr val="FF0000"/>
                </a:solidFill>
              </a:rPr>
              <a:t>+</a:t>
            </a:r>
            <a:r>
              <a:rPr lang="zh-CN" altLang="zh-CN" dirty="0">
                <a:solidFill>
                  <a:srgbClr val="FF0000"/>
                </a:solidFill>
              </a:rPr>
              <a:t>每月给正式员工父母</a:t>
            </a:r>
            <a:r>
              <a:rPr lang="en-US" altLang="zh-CN" dirty="0">
                <a:solidFill>
                  <a:srgbClr val="FF0000"/>
                </a:solidFill>
              </a:rPr>
              <a:t>800</a:t>
            </a:r>
            <a:r>
              <a:rPr lang="zh-CN" altLang="zh-CN" dirty="0">
                <a:solidFill>
                  <a:srgbClr val="FF0000"/>
                </a:solidFill>
              </a:rPr>
              <a:t>反哺红包</a:t>
            </a:r>
            <a:r>
              <a:rPr lang="en-US" altLang="zh-CN" dirty="0">
                <a:solidFill>
                  <a:srgbClr val="FF0000"/>
                </a:solidFill>
              </a:rPr>
              <a:t>+</a:t>
            </a:r>
            <a:r>
              <a:rPr lang="zh-CN" altLang="zh-CN" dirty="0">
                <a:solidFill>
                  <a:srgbClr val="FF0000"/>
                </a:solidFill>
              </a:rPr>
              <a:t>工龄奖金</a:t>
            </a:r>
            <a:r>
              <a:rPr lang="zh-CN" altLang="zh-CN" dirty="0"/>
              <a:t>；</a:t>
            </a:r>
            <a:endParaRPr lang="zh-CN" altLang="zh-CN" dirty="0"/>
          </a:p>
          <a:p>
            <a:r>
              <a:rPr lang="en-US" altLang="zh-CN" dirty="0"/>
              <a:t>3</a:t>
            </a:r>
            <a:r>
              <a:rPr lang="zh-CN" altLang="zh-CN" dirty="0"/>
              <a:t>、</a:t>
            </a:r>
            <a:r>
              <a:rPr lang="zh-CN" altLang="zh-CN" dirty="0">
                <a:solidFill>
                  <a:srgbClr val="FF0000"/>
                </a:solidFill>
              </a:rPr>
              <a:t>特殊福利：集体婚礼</a:t>
            </a:r>
            <a:r>
              <a:rPr lang="en-US" altLang="zh-CN" dirty="0">
                <a:solidFill>
                  <a:srgbClr val="FF0000"/>
                </a:solidFill>
              </a:rPr>
              <a:t>+</a:t>
            </a:r>
            <a:r>
              <a:rPr lang="zh-CN" altLang="zh-CN" dirty="0">
                <a:solidFill>
                  <a:srgbClr val="FF0000"/>
                </a:solidFill>
              </a:rPr>
              <a:t>父母旅游</a:t>
            </a:r>
            <a:r>
              <a:rPr lang="en-US" altLang="zh-CN" dirty="0">
                <a:solidFill>
                  <a:srgbClr val="FF0000"/>
                </a:solidFill>
              </a:rPr>
              <a:t>+</a:t>
            </a:r>
            <a:r>
              <a:rPr lang="zh-CN" altLang="zh-CN" dirty="0">
                <a:solidFill>
                  <a:srgbClr val="FF0000"/>
                </a:solidFill>
              </a:rPr>
              <a:t>员工拓展</a:t>
            </a:r>
            <a:r>
              <a:rPr lang="en-US" altLang="zh-CN" dirty="0">
                <a:solidFill>
                  <a:srgbClr val="FF0000"/>
                </a:solidFill>
              </a:rPr>
              <a:t>+</a:t>
            </a:r>
            <a:r>
              <a:rPr lang="zh-CN" altLang="zh-CN" dirty="0">
                <a:solidFill>
                  <a:srgbClr val="FF0000"/>
                </a:solidFill>
              </a:rPr>
              <a:t>系统岗前培训</a:t>
            </a:r>
            <a:endParaRPr lang="zh-CN" altLang="zh-CN" dirty="0">
              <a:solidFill>
                <a:srgbClr val="FF0000"/>
              </a:solidFill>
            </a:endParaRPr>
          </a:p>
        </p:txBody>
      </p:sp>
      <p:sp>
        <p:nvSpPr>
          <p:cNvPr id="7" name="矩形 6"/>
          <p:cNvSpPr/>
          <p:nvPr/>
        </p:nvSpPr>
        <p:spPr>
          <a:xfrm>
            <a:off x="6083259" y="4365104"/>
            <a:ext cx="6096000" cy="2585323"/>
          </a:xfrm>
          <a:prstGeom prst="rect">
            <a:avLst/>
          </a:prstGeom>
        </p:spPr>
        <p:txBody>
          <a:bodyPr>
            <a:spAutoFit/>
          </a:bodyPr>
          <a:lstStyle/>
          <a:p>
            <a:r>
              <a:rPr lang="zh-CN" altLang="zh-CN" b="1" dirty="0"/>
              <a:t>【联系方式】</a:t>
            </a:r>
            <a:endParaRPr lang="zh-CN" altLang="zh-CN" dirty="0"/>
          </a:p>
          <a:p>
            <a:r>
              <a:rPr lang="zh-CN" altLang="zh-CN" dirty="0"/>
              <a:t>公司地址：太原市高新开发区长治路创业街</a:t>
            </a:r>
            <a:r>
              <a:rPr lang="en-US" altLang="zh-CN" dirty="0"/>
              <a:t>5</a:t>
            </a:r>
            <a:r>
              <a:rPr lang="zh-CN" altLang="zh-CN" dirty="0"/>
              <a:t>号航天科研大厦。</a:t>
            </a:r>
            <a:endParaRPr lang="zh-CN" altLang="zh-CN" dirty="0"/>
          </a:p>
          <a:p>
            <a:r>
              <a:rPr lang="zh-CN" altLang="zh-CN" dirty="0"/>
              <a:t>乘车路线：</a:t>
            </a:r>
            <a:r>
              <a:rPr lang="en-US" altLang="zh-CN" dirty="0"/>
              <a:t>21</a:t>
            </a:r>
            <a:r>
              <a:rPr lang="zh-CN" altLang="zh-CN" dirty="0"/>
              <a:t>路终点站下车往北</a:t>
            </a:r>
            <a:r>
              <a:rPr lang="en-US" altLang="zh-CN" dirty="0"/>
              <a:t>200</a:t>
            </a:r>
            <a:r>
              <a:rPr lang="zh-CN" altLang="zh-CN" dirty="0"/>
              <a:t>米即到，</a:t>
            </a:r>
            <a:r>
              <a:rPr lang="en-US" altLang="zh-CN" dirty="0"/>
              <a:t>610</a:t>
            </a:r>
            <a:r>
              <a:rPr lang="zh-CN" altLang="zh-CN" dirty="0"/>
              <a:t>，</a:t>
            </a:r>
            <a:r>
              <a:rPr lang="en-US" altLang="zh-CN" dirty="0"/>
              <a:t>858</a:t>
            </a:r>
            <a:r>
              <a:rPr lang="zh-CN" altLang="zh-CN" dirty="0"/>
              <a:t>，</a:t>
            </a:r>
            <a:r>
              <a:rPr lang="en-US" altLang="zh-CN" dirty="0"/>
              <a:t>865</a:t>
            </a:r>
            <a:r>
              <a:rPr lang="zh-CN" altLang="zh-CN" dirty="0"/>
              <a:t>路公交车于长治路创业街口下车，往西</a:t>
            </a:r>
            <a:r>
              <a:rPr lang="en-US" altLang="zh-CN" dirty="0"/>
              <a:t>50</a:t>
            </a:r>
            <a:r>
              <a:rPr lang="zh-CN" altLang="zh-CN" dirty="0"/>
              <a:t>米即到。</a:t>
            </a:r>
            <a:endParaRPr lang="zh-CN" altLang="zh-CN" dirty="0"/>
          </a:p>
          <a:p>
            <a:r>
              <a:rPr lang="zh-CN" altLang="zh-CN" dirty="0"/>
              <a:t>联 系 人：杨林会</a:t>
            </a:r>
            <a:r>
              <a:rPr lang="en-US" altLang="zh-CN" dirty="0"/>
              <a:t>18734105592 </a:t>
            </a:r>
            <a:r>
              <a:rPr lang="zh-CN" altLang="zh-CN" dirty="0"/>
              <a:t>（可加微信咨询） 邵毅</a:t>
            </a:r>
            <a:r>
              <a:rPr lang="en-US" altLang="zh-CN" dirty="0"/>
              <a:t>18734152698</a:t>
            </a:r>
            <a:endParaRPr lang="zh-CN" altLang="zh-CN" dirty="0"/>
          </a:p>
          <a:p>
            <a:r>
              <a:rPr lang="zh-CN" altLang="zh-CN" dirty="0"/>
              <a:t>邮</a:t>
            </a:r>
            <a:r>
              <a:rPr lang="en-US" altLang="zh-CN" dirty="0"/>
              <a:t>    </a:t>
            </a:r>
            <a:r>
              <a:rPr lang="zh-CN" altLang="zh-CN" dirty="0"/>
              <a:t>箱：</a:t>
            </a:r>
            <a:r>
              <a:rPr lang="en-US" altLang="zh-CN" dirty="0">
                <a:hlinkClick r:id="rId1"/>
              </a:rPr>
              <a:t>3004068354@qq.com</a:t>
            </a:r>
            <a:endParaRPr lang="zh-CN" altLang="zh-CN" dirty="0"/>
          </a:p>
          <a:p>
            <a:r>
              <a:rPr lang="en-US" altLang="zh-CN" dirty="0"/>
              <a:t>	</a:t>
            </a:r>
            <a:endParaRPr lang="zh-CN" altLang="en-US" dirty="0"/>
          </a:p>
        </p:txBody>
      </p:sp>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87888" y="260648"/>
            <a:ext cx="6096000" cy="2062103"/>
          </a:xfrm>
          <a:prstGeom prst="rect">
            <a:avLst/>
          </a:prstGeom>
        </p:spPr>
        <p:txBody>
          <a:bodyPr>
            <a:spAutoFit/>
          </a:bodyPr>
          <a:lstStyle/>
          <a:p>
            <a:r>
              <a:rPr lang="zh-CN" altLang="en-US" sz="2800" dirty="0">
                <a:latin typeface="华文新魏" panose="02010800040101010101" charset="-122"/>
                <a:ea typeface="华文新魏" panose="02010800040101010101" charset="-122"/>
              </a:rPr>
              <a:t>公司简介：</a:t>
            </a:r>
            <a:r>
              <a:rPr lang="zh-CN" altLang="zh-CN" sz="1600" dirty="0"/>
              <a:t>苏宁创立于</a:t>
            </a:r>
            <a:r>
              <a:rPr lang="en-US" altLang="zh-CN" sz="1600" dirty="0"/>
              <a:t>1990</a:t>
            </a:r>
            <a:r>
              <a:rPr lang="zh-CN" altLang="zh-CN" sz="1600" dirty="0"/>
              <a:t>年，始终致力于商业零售经营，建立了覆盖海内外</a:t>
            </a:r>
            <a:r>
              <a:rPr lang="en-US" altLang="zh-CN" sz="1600" dirty="0"/>
              <a:t>600</a:t>
            </a:r>
            <a:r>
              <a:rPr lang="zh-CN" altLang="zh-CN" sz="1600" dirty="0"/>
              <a:t>多个城市的实体连锁与电子商务开放平台</a:t>
            </a:r>
            <a:r>
              <a:rPr lang="en-US" altLang="zh-CN" sz="1600" dirty="0"/>
              <a:t>,</a:t>
            </a:r>
            <a:r>
              <a:rPr lang="zh-CN" altLang="zh-CN" sz="1600" dirty="0"/>
              <a:t>在中国和日本拥有两家上市公司。</a:t>
            </a:r>
            <a:r>
              <a:rPr lang="en-US" altLang="zh-CN" sz="1600" dirty="0"/>
              <a:t>2004</a:t>
            </a:r>
            <a:r>
              <a:rPr lang="zh-CN" altLang="zh-CN" sz="1600" dirty="0"/>
              <a:t>年</a:t>
            </a:r>
            <a:r>
              <a:rPr lang="en-US" altLang="zh-CN" sz="1600" dirty="0"/>
              <a:t>12</a:t>
            </a:r>
            <a:r>
              <a:rPr lang="zh-CN" altLang="zh-CN" sz="1600" dirty="0"/>
              <a:t>月，苏宁集团进驻太原，成立山西苏宁云商销售有限公司（下称</a:t>
            </a:r>
            <a:r>
              <a:rPr lang="en-US" altLang="zh-CN" sz="1600" dirty="0"/>
              <a:t>“</a:t>
            </a:r>
            <a:r>
              <a:rPr lang="zh-CN" altLang="zh-CN" sz="1600" dirty="0"/>
              <a:t>山西苏宁</a:t>
            </a:r>
            <a:r>
              <a:rPr lang="en-US" altLang="zh-CN" sz="1600" dirty="0"/>
              <a:t>”</a:t>
            </a:r>
            <a:r>
              <a:rPr lang="zh-CN" altLang="zh-CN" sz="1600" dirty="0"/>
              <a:t>），是山西省唯一一家自主开发的</a:t>
            </a:r>
            <a:r>
              <a:rPr lang="en-US" altLang="zh-CN" sz="1600" dirty="0"/>
              <a:t>O2O</a:t>
            </a:r>
            <a:r>
              <a:rPr lang="zh-CN" altLang="zh-CN" sz="1600" dirty="0"/>
              <a:t>线上线下融合电子商务互联网企业，到目前为止，下辖太原、大同、运城等</a:t>
            </a:r>
            <a:r>
              <a:rPr lang="en-US" altLang="zh-CN" sz="1600" dirty="0"/>
              <a:t>9</a:t>
            </a:r>
            <a:r>
              <a:rPr lang="zh-CN" altLang="zh-CN" sz="1600" dirty="0"/>
              <a:t>家分公司，拥有员工</a:t>
            </a:r>
            <a:r>
              <a:rPr lang="en-US" altLang="zh-CN" sz="1600" dirty="0"/>
              <a:t>3000</a:t>
            </a:r>
            <a:r>
              <a:rPr lang="zh-CN" altLang="zh-CN" sz="1600" dirty="0"/>
              <a:t>多名</a:t>
            </a:r>
            <a:r>
              <a:rPr lang="zh-CN" altLang="zh-CN" dirty="0"/>
              <a:t>。</a:t>
            </a:r>
            <a:endParaRPr lang="zh-CN" altLang="zh-CN" dirty="0"/>
          </a:p>
          <a:p>
            <a:endParaRPr lang="zh-CN" altLang="en-US" dirty="0"/>
          </a:p>
        </p:txBody>
      </p:sp>
      <p:graphicFrame>
        <p:nvGraphicFramePr>
          <p:cNvPr id="7" name="表格 6"/>
          <p:cNvGraphicFramePr>
            <a:graphicFrameLocks noGrp="1"/>
          </p:cNvGraphicFramePr>
          <p:nvPr/>
        </p:nvGraphicFramePr>
        <p:xfrm>
          <a:off x="1393794" y="2497976"/>
          <a:ext cx="7078470" cy="4023360"/>
        </p:xfrm>
        <a:graphic>
          <a:graphicData uri="http://schemas.openxmlformats.org/drawingml/2006/table">
            <a:tbl>
              <a:tblPr firstRow="1" bandRow="1">
                <a:tableStyleId>{5C22544A-7EE6-4342-B048-85BDC9FD1C3A}</a:tableStyleId>
              </a:tblPr>
              <a:tblGrid>
                <a:gridCol w="1201476"/>
                <a:gridCol w="2993451"/>
                <a:gridCol w="2883543"/>
              </a:tblGrid>
              <a:tr h="291743">
                <a:tc>
                  <a:txBody>
                    <a:bodyPr/>
                    <a:lstStyle/>
                    <a:p>
                      <a:pPr algn="ctr"/>
                      <a:r>
                        <a:rPr lang="zh-CN" altLang="en-US" dirty="0"/>
                        <a:t>招聘岗位</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lt1"/>
                          </a:solidFill>
                          <a:effectLst/>
                          <a:latin typeface="+mn-lt"/>
                          <a:ea typeface="+mn-ea"/>
                          <a:cs typeface="+mn-cs"/>
                        </a:rPr>
                        <a:t>云店储备经理</a:t>
                      </a:r>
                      <a:endParaRPr lang="zh-CN" altLang="zh-CN" sz="1800" b="1" kern="1200" dirty="0">
                        <a:solidFill>
                          <a:schemeClr val="lt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lt1"/>
                          </a:solidFill>
                          <a:effectLst/>
                          <a:latin typeface="+mn-lt"/>
                          <a:ea typeface="+mn-ea"/>
                          <a:cs typeface="+mn-cs"/>
                        </a:rPr>
                        <a:t>物流储备经理</a:t>
                      </a:r>
                      <a:endParaRPr lang="zh-CN" altLang="zh-CN" sz="1800" b="1" kern="1200" dirty="0">
                        <a:solidFill>
                          <a:schemeClr val="lt1"/>
                        </a:solidFill>
                        <a:effectLst/>
                        <a:latin typeface="+mn-lt"/>
                        <a:ea typeface="+mn-ea"/>
                        <a:cs typeface="+mn-cs"/>
                      </a:endParaRPr>
                    </a:p>
                  </a:txBody>
                  <a:tcPr/>
                </a:tc>
              </a:tr>
              <a:tr h="2661657">
                <a:tc>
                  <a:txBody>
                    <a:bodyPr/>
                    <a:lstStyle/>
                    <a:p>
                      <a:endParaRPr lang="en-US" altLang="zh-CN" dirty="0"/>
                    </a:p>
                    <a:p>
                      <a:endParaRPr lang="en-US" altLang="zh-CN" dirty="0"/>
                    </a:p>
                    <a:p>
                      <a:endParaRPr lang="en-US" altLang="zh-CN" dirty="0"/>
                    </a:p>
                    <a:p>
                      <a:endParaRPr lang="en-US" altLang="zh-CN" dirty="0"/>
                    </a:p>
                    <a:p>
                      <a:endParaRPr lang="en-US" altLang="zh-CN" dirty="0"/>
                    </a:p>
                    <a:p>
                      <a:r>
                        <a:rPr lang="zh-CN" altLang="en-US" dirty="0"/>
                        <a:t>任职要求</a:t>
                      </a:r>
                      <a:endParaRPr lang="zh-CN" altLang="en-US" dirty="0"/>
                    </a:p>
                  </a:txBody>
                  <a:tcPr/>
                </a:tc>
                <a:tc>
                  <a:txBody>
                    <a:bodyPr/>
                    <a:lstStyle/>
                    <a:p>
                      <a:r>
                        <a:rPr lang="en-US" altLang="zh-CN" sz="1800" kern="1200" dirty="0">
                          <a:solidFill>
                            <a:schemeClr val="dk1"/>
                          </a:solidFill>
                          <a:effectLst/>
                          <a:latin typeface="+mn-lt"/>
                          <a:ea typeface="+mn-ea"/>
                          <a:cs typeface="+mn-cs"/>
                        </a:rPr>
                        <a:t>1</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专业不限；</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2</a:t>
                      </a:r>
                      <a:r>
                        <a:rPr lang="zh-CN" altLang="zh-CN" sz="1800" kern="1200" dirty="0">
                          <a:solidFill>
                            <a:schemeClr val="dk1"/>
                          </a:solidFill>
                          <a:effectLst/>
                          <a:latin typeface="+mn-lt"/>
                          <a:ea typeface="+mn-ea"/>
                          <a:cs typeface="+mn-cs"/>
                        </a:rPr>
                        <a:t>、对零售、电子商务行业感兴趣，有用户思维和营销意识；</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3</a:t>
                      </a:r>
                      <a:r>
                        <a:rPr lang="zh-CN" altLang="zh-CN" sz="1800" kern="1200" dirty="0">
                          <a:solidFill>
                            <a:schemeClr val="dk1"/>
                          </a:solidFill>
                          <a:effectLst/>
                          <a:latin typeface="+mn-lt"/>
                          <a:ea typeface="+mn-ea"/>
                          <a:cs typeface="+mn-cs"/>
                        </a:rPr>
                        <a:t>、具备良好的沟通、逻辑思维及团队合作能力；</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4</a:t>
                      </a:r>
                      <a:r>
                        <a:rPr lang="zh-CN" altLang="zh-CN" sz="1800" kern="1200" dirty="0">
                          <a:solidFill>
                            <a:schemeClr val="dk1"/>
                          </a:solidFill>
                          <a:effectLst/>
                          <a:latin typeface="+mn-lt"/>
                          <a:ea typeface="+mn-ea"/>
                          <a:cs typeface="+mn-cs"/>
                        </a:rPr>
                        <a:t>、良好的执行力、创新力与抗压能力；</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5</a:t>
                      </a:r>
                      <a:r>
                        <a:rPr lang="zh-CN" altLang="zh-CN" sz="1800" kern="1200" dirty="0">
                          <a:solidFill>
                            <a:schemeClr val="dk1"/>
                          </a:solidFill>
                          <a:effectLst/>
                          <a:latin typeface="+mn-lt"/>
                          <a:ea typeface="+mn-ea"/>
                          <a:cs typeface="+mn-cs"/>
                        </a:rPr>
                        <a:t>、具备敏锐的市场调研及数据分析能力；</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6</a:t>
                      </a:r>
                      <a:r>
                        <a:rPr lang="zh-CN" altLang="zh-CN" sz="1800" kern="1200" dirty="0">
                          <a:solidFill>
                            <a:schemeClr val="dk1"/>
                          </a:solidFill>
                          <a:effectLst/>
                          <a:latin typeface="+mn-lt"/>
                          <a:ea typeface="+mn-ea"/>
                          <a:cs typeface="+mn-cs"/>
                        </a:rPr>
                        <a:t>、在校期间有营销、活动策划等经验者优先；</a:t>
                      </a:r>
                      <a:endParaRPr lang="zh-CN" altLang="zh-CN" sz="1800" kern="1200" dirty="0">
                        <a:solidFill>
                          <a:schemeClr val="dk1"/>
                        </a:solidFill>
                        <a:effectLst/>
                        <a:latin typeface="+mn-lt"/>
                        <a:ea typeface="+mn-ea"/>
                        <a:cs typeface="+mn-cs"/>
                      </a:endParaRPr>
                    </a:p>
                    <a:p>
                      <a:endParaRPr lang="zh-CN" altLang="en-US" dirty="0"/>
                    </a:p>
                  </a:txBody>
                  <a:tcPr/>
                </a:tc>
                <a:tc>
                  <a:txBody>
                    <a:bodyPr/>
                    <a:lstStyle/>
                    <a:p>
                      <a:r>
                        <a:rPr lang="en-US" altLang="zh-CN" sz="1800" kern="1200" dirty="0">
                          <a:solidFill>
                            <a:schemeClr val="dk1"/>
                          </a:solidFill>
                          <a:effectLst/>
                          <a:latin typeface="+mn-lt"/>
                          <a:ea typeface="+mn-ea"/>
                          <a:cs typeface="+mn-cs"/>
                        </a:rPr>
                        <a:t>1</a:t>
                      </a:r>
                      <a:r>
                        <a:rPr lang="zh-CN" altLang="zh-CN" sz="1800" kern="1200" dirty="0">
                          <a:solidFill>
                            <a:schemeClr val="dk1"/>
                          </a:solidFill>
                          <a:effectLst/>
                          <a:latin typeface="+mn-lt"/>
                          <a:ea typeface="+mn-ea"/>
                          <a:cs typeface="+mn-cs"/>
                        </a:rPr>
                        <a:t>、物流管理、运输管理、供应链管理类相关专业；</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2</a:t>
                      </a:r>
                      <a:r>
                        <a:rPr lang="zh-CN" altLang="zh-CN" sz="1800" kern="1200" dirty="0">
                          <a:solidFill>
                            <a:schemeClr val="dk1"/>
                          </a:solidFill>
                          <a:effectLst/>
                          <a:latin typeface="+mn-lt"/>
                          <a:ea typeface="+mn-ea"/>
                          <a:cs typeface="+mn-cs"/>
                        </a:rPr>
                        <a:t>、热爱物流行业，对物流行业有一定的了解，期望在物流行业发展，有物流实习经历；</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3</a:t>
                      </a:r>
                      <a:r>
                        <a:rPr lang="zh-CN" altLang="zh-CN" sz="1800" kern="1200" dirty="0">
                          <a:solidFill>
                            <a:schemeClr val="dk1"/>
                          </a:solidFill>
                          <a:effectLst/>
                          <a:latin typeface="+mn-lt"/>
                          <a:ea typeface="+mn-ea"/>
                          <a:cs typeface="+mn-cs"/>
                        </a:rPr>
                        <a:t>、有想法和创新意识，能吃苦，具备较好的执行力和服从性；</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4</a:t>
                      </a:r>
                      <a:r>
                        <a:rPr lang="zh-CN" altLang="zh-CN" sz="1800" kern="1200" dirty="0">
                          <a:solidFill>
                            <a:schemeClr val="dk1"/>
                          </a:solidFill>
                          <a:effectLst/>
                          <a:latin typeface="+mn-lt"/>
                          <a:ea typeface="+mn-ea"/>
                          <a:cs typeface="+mn-cs"/>
                        </a:rPr>
                        <a:t>、优秀的表达和沟通能力，良好的组织及统筹能力。</a:t>
                      </a:r>
                      <a:endParaRPr lang="zh-CN" altLang="zh-CN" sz="1800" kern="1200" dirty="0">
                        <a:solidFill>
                          <a:schemeClr val="dk1"/>
                        </a:solidFill>
                        <a:effectLst/>
                        <a:latin typeface="+mn-lt"/>
                        <a:ea typeface="+mn-ea"/>
                        <a:cs typeface="+mn-cs"/>
                      </a:endParaRPr>
                    </a:p>
                    <a:p>
                      <a:endParaRPr lang="zh-CN" altLang="en-US" dirty="0"/>
                    </a:p>
                  </a:txBody>
                  <a:tcPr/>
                </a:tc>
              </a:tr>
            </a:tbl>
          </a:graphicData>
        </a:graphic>
      </p:graphicFrame>
      <p:sp>
        <p:nvSpPr>
          <p:cNvPr id="16" name="矩形 15"/>
          <p:cNvSpPr/>
          <p:nvPr/>
        </p:nvSpPr>
        <p:spPr>
          <a:xfrm>
            <a:off x="8544272" y="2492896"/>
            <a:ext cx="3312368" cy="2769989"/>
          </a:xfrm>
          <a:prstGeom prst="rect">
            <a:avLst/>
          </a:prstGeom>
        </p:spPr>
        <p:txBody>
          <a:bodyPr wrap="square">
            <a:spAutoFit/>
          </a:bodyPr>
          <a:lstStyle/>
          <a:p>
            <a:r>
              <a:rPr lang="zh-CN" altLang="zh-CN" b="1" dirty="0"/>
              <a:t>招聘流程</a:t>
            </a:r>
            <a:endParaRPr lang="zh-CN" altLang="zh-CN" dirty="0"/>
          </a:p>
          <a:p>
            <a:r>
              <a:rPr lang="zh-CN" altLang="zh-CN" dirty="0"/>
              <a:t>简历投递地址</a:t>
            </a:r>
            <a:r>
              <a:rPr lang="en-US" altLang="zh-CN" dirty="0"/>
              <a:t>campus.suning.com</a:t>
            </a:r>
            <a:r>
              <a:rPr lang="zh-CN" altLang="zh-CN" dirty="0"/>
              <a:t>→参加宣讲会→面试→确认录用→签订三方协议</a:t>
            </a:r>
            <a:endParaRPr lang="en-US" altLang="zh-CN" dirty="0"/>
          </a:p>
          <a:p>
            <a:r>
              <a:rPr lang="zh-CN" altLang="zh-CN" sz="1400" dirty="0"/>
              <a:t>张女士</a:t>
            </a:r>
            <a:r>
              <a:rPr lang="en-US" altLang="zh-CN" sz="1400" dirty="0"/>
              <a:t>  0351-4953187   13623652454</a:t>
            </a:r>
            <a:r>
              <a:rPr lang="zh-CN" altLang="zh-CN" sz="1400" dirty="0"/>
              <a:t>高先生</a:t>
            </a:r>
            <a:r>
              <a:rPr lang="en-US" altLang="zh-CN" sz="1400" dirty="0"/>
              <a:t>  0351-4953187   18636197587</a:t>
            </a:r>
            <a:endParaRPr lang="zh-CN" altLang="zh-CN" sz="1400" dirty="0"/>
          </a:p>
          <a:p>
            <a:endParaRPr lang="en-US" altLang="zh-CN" sz="1400" dirty="0"/>
          </a:p>
          <a:p>
            <a:r>
              <a:rPr lang="zh-CN" altLang="zh-CN" sz="1400" dirty="0"/>
              <a:t>关注“山西苏宁</a:t>
            </a:r>
            <a:r>
              <a:rPr lang="en-US" altLang="zh-CN" sz="1400" dirty="0"/>
              <a:t>-</a:t>
            </a:r>
            <a:r>
              <a:rPr lang="zh-CN" altLang="zh-CN" sz="1400" dirty="0"/>
              <a:t>中北招聘”群，获取更多招聘资讯！</a:t>
            </a:r>
            <a:endParaRPr lang="zh-CN" altLang="zh-CN" sz="1400" dirty="0"/>
          </a:p>
          <a:p>
            <a:endParaRPr lang="zh-CN" altLang="zh-CN" sz="1400" dirty="0"/>
          </a:p>
        </p:txBody>
      </p:sp>
      <p:pic>
        <p:nvPicPr>
          <p:cNvPr id="37" name="图片 36" descr="二维码.png"/>
          <p:cNvPicPr/>
          <p:nvPr/>
        </p:nvPicPr>
        <p:blipFill>
          <a:blip r:embed="rId1"/>
          <a:stretch>
            <a:fillRect/>
          </a:stretch>
        </p:blipFill>
        <p:spPr>
          <a:xfrm>
            <a:off x="9624392" y="5013176"/>
            <a:ext cx="2016224" cy="1772816"/>
          </a:xfrm>
          <a:prstGeom prst="rect">
            <a:avLst/>
          </a:prstGeom>
        </p:spPr>
      </p:pic>
      <p:sp>
        <p:nvSpPr>
          <p:cNvPr id="38" name="矩形 37"/>
          <p:cNvSpPr/>
          <p:nvPr/>
        </p:nvSpPr>
        <p:spPr>
          <a:xfrm>
            <a:off x="1083076" y="390617"/>
            <a:ext cx="3932804" cy="1965792"/>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zh-CN" altLang="zh-CN" sz="4000" b="1" dirty="0"/>
              <a:t>山西苏宁云商销售有限公司</a:t>
            </a:r>
            <a:endParaRPr lang="zh-CN" altLang="zh-CN" sz="4000" dirty="0">
              <a:latin typeface="宋体" panose="02010600030101010101" pitchFamily="2" charset="-122"/>
              <a:ea typeface="宋体" panose="02010600030101010101" pitchFamily="2" charset="-122"/>
            </a:endParaRPr>
          </a:p>
        </p:txBody>
      </p:sp>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20932" y="188640"/>
            <a:ext cx="3274867" cy="2185214"/>
          </a:xfrm>
          <a:prstGeom prst="rect">
            <a:avLst/>
          </a:prstGeom>
          <a:solidFill>
            <a:schemeClr val="dk1">
              <a:alpha val="71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zh-CN" altLang="zh-CN" sz="3600" dirty="0"/>
              <a:t>华福证券</a:t>
            </a:r>
            <a:endParaRPr lang="zh-CN" altLang="en-US" sz="3600" dirty="0"/>
          </a:p>
        </p:txBody>
      </p:sp>
      <p:sp>
        <p:nvSpPr>
          <p:cNvPr id="7" name="文本框 6"/>
          <p:cNvSpPr txBox="1">
            <a:spLocks noChangeArrowheads="1"/>
          </p:cNvSpPr>
          <p:nvPr/>
        </p:nvSpPr>
        <p:spPr bwMode="auto">
          <a:xfrm>
            <a:off x="4295800" y="188640"/>
            <a:ext cx="7277273" cy="2185214"/>
          </a:xfrm>
          <a:prstGeom prst="rect">
            <a:avLst/>
          </a:prstGeom>
          <a:noFill/>
          <a:ln w="9525">
            <a:noFill/>
            <a:miter lim="800000"/>
          </a:ln>
        </p:spPr>
        <p:txBody>
          <a:bodyPr wrap="square">
            <a:spAutoFit/>
          </a:bodyPr>
          <a:lstStyle/>
          <a:p>
            <a:r>
              <a:rPr lang="zh-CN" altLang="en-US" sz="2800" dirty="0">
                <a:latin typeface="华文新魏" panose="02010800040101010101" charset="-122"/>
                <a:ea typeface="华文新魏" panose="02010800040101010101" charset="-122"/>
              </a:rPr>
              <a:t>公司简介：</a:t>
            </a:r>
            <a:r>
              <a:rPr lang="zh-CN" altLang="zh-CN" dirty="0"/>
              <a:t>华福证券创始于</a:t>
            </a:r>
            <a:r>
              <a:rPr lang="en-US" altLang="zh-CN" dirty="0"/>
              <a:t>1988</a:t>
            </a:r>
            <a:r>
              <a:rPr lang="zh-CN" altLang="zh-CN" dirty="0"/>
              <a:t>年，总部位于上海，注册地位于福州。它是我国首批成立的证券公司之一，目前注册资本</a:t>
            </a:r>
            <a:r>
              <a:rPr lang="en-US" altLang="zh-CN" dirty="0"/>
              <a:t>33</a:t>
            </a:r>
            <a:r>
              <a:rPr lang="zh-CN" altLang="zh-CN" dirty="0"/>
              <a:t>亿元，在全国拥有</a:t>
            </a:r>
            <a:r>
              <a:rPr lang="en-US" altLang="zh-CN" dirty="0"/>
              <a:t>20</a:t>
            </a:r>
            <a:r>
              <a:rPr lang="zh-CN" altLang="zh-CN" dirty="0"/>
              <a:t>家分公司、将近</a:t>
            </a:r>
            <a:r>
              <a:rPr lang="en-US" altLang="zh-CN" dirty="0"/>
              <a:t>200</a:t>
            </a:r>
            <a:r>
              <a:rPr lang="zh-CN" altLang="zh-CN" dirty="0"/>
              <a:t>家证券营业部。旗下有兴银资本、兴银投资、兴银基金</a:t>
            </a:r>
            <a:r>
              <a:rPr lang="en-US" altLang="zh-CN" dirty="0"/>
              <a:t>3</a:t>
            </a:r>
            <a:r>
              <a:rPr lang="zh-CN" altLang="zh-CN" dirty="0"/>
              <a:t>家子公司，与兴业银行集团成员单位共同出资设立兴业经济研究咨询公司。公司依托股东强大平台优势，实现了超常规发展。公司始终秉承“诚信专业，创造价值”的经营宗旨，坚持“规范经营，稳健发展”的经营理念，</a:t>
            </a:r>
            <a:r>
              <a:rPr lang="en-US" altLang="zh-CN" dirty="0"/>
              <a:t>2012</a:t>
            </a:r>
            <a:r>
              <a:rPr lang="zh-CN" altLang="zh-CN" dirty="0"/>
              <a:t>年起连续</a:t>
            </a:r>
            <a:r>
              <a:rPr lang="en-US" altLang="zh-CN" dirty="0"/>
              <a:t>5</a:t>
            </a:r>
            <a:r>
              <a:rPr lang="zh-CN" altLang="zh-CN" dirty="0"/>
              <a:t>年被证监会评为</a:t>
            </a:r>
            <a:r>
              <a:rPr lang="en-US" altLang="zh-CN" dirty="0"/>
              <a:t>A</a:t>
            </a:r>
            <a:r>
              <a:rPr lang="zh-CN" altLang="zh-CN" dirty="0"/>
              <a:t>类券商</a:t>
            </a:r>
            <a:r>
              <a:rPr lang="zh-CN" altLang="en-US" dirty="0"/>
              <a:t>。</a:t>
            </a:r>
            <a:endParaRPr lang="zh-CN" altLang="zh-CN" dirty="0"/>
          </a:p>
        </p:txBody>
      </p:sp>
      <p:sp>
        <p:nvSpPr>
          <p:cNvPr id="8" name="文本框 7"/>
          <p:cNvSpPr txBox="1">
            <a:spLocks noChangeArrowheads="1"/>
          </p:cNvSpPr>
          <p:nvPr/>
        </p:nvSpPr>
        <p:spPr bwMode="auto">
          <a:xfrm>
            <a:off x="4549775" y="3557588"/>
            <a:ext cx="3092450" cy="461665"/>
          </a:xfrm>
          <a:prstGeom prst="rect">
            <a:avLst/>
          </a:prstGeom>
          <a:noFill/>
          <a:ln w="9525">
            <a:noFill/>
            <a:miter lim="800000"/>
          </a:ln>
        </p:spPr>
        <p:txBody>
          <a:bodyPr>
            <a:spAutoFit/>
          </a:bodyPr>
          <a:lstStyle/>
          <a:p>
            <a:endParaRPr lang="en-US" altLang="zh-CN" sz="1200" dirty="0">
              <a:latin typeface="造字工房悦黑体验版细体"/>
              <a:ea typeface="造字工房悦黑体验版细体"/>
              <a:cs typeface="造字工房悦黑体验版细体"/>
            </a:endParaRPr>
          </a:p>
          <a:p>
            <a:endParaRPr lang="zh-CN" altLang="en-US" sz="1200" dirty="0">
              <a:latin typeface="造字工房悦黑体验版细体"/>
              <a:ea typeface="造字工房悦黑体验版细体"/>
              <a:cs typeface="造字工房悦黑体验版细体"/>
            </a:endParaRPr>
          </a:p>
        </p:txBody>
      </p:sp>
      <p:graphicFrame>
        <p:nvGraphicFramePr>
          <p:cNvPr id="2" name="表格 1"/>
          <p:cNvGraphicFramePr>
            <a:graphicFrameLocks noGrp="1"/>
          </p:cNvGraphicFramePr>
          <p:nvPr/>
        </p:nvGraphicFramePr>
        <p:xfrm>
          <a:off x="1020932" y="2636912"/>
          <a:ext cx="7338868" cy="2377440"/>
        </p:xfrm>
        <a:graphic>
          <a:graphicData uri="http://schemas.openxmlformats.org/drawingml/2006/table">
            <a:tbl>
              <a:tblPr firstRow="1" bandRow="1">
                <a:tableStyleId>{5C22544A-7EE6-4342-B048-85BDC9FD1C3A}</a:tableStyleId>
              </a:tblPr>
              <a:tblGrid>
                <a:gridCol w="1834717"/>
                <a:gridCol w="1834717"/>
                <a:gridCol w="1834717"/>
                <a:gridCol w="1834717"/>
              </a:tblGrid>
              <a:tr h="370840">
                <a:tc>
                  <a:txBody>
                    <a:bodyPr/>
                    <a:lstStyle/>
                    <a:p>
                      <a:pPr algn="ctr"/>
                      <a:r>
                        <a:rPr lang="zh-CN" altLang="en-US"/>
                        <a:t>招聘</a:t>
                      </a:r>
                      <a:r>
                        <a:rPr lang="zh-CN" altLang="en-US" dirty="0"/>
                        <a:t>岗位</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lt1"/>
                          </a:solidFill>
                          <a:effectLst/>
                          <a:latin typeface="+mn-lt"/>
                          <a:ea typeface="+mn-ea"/>
                          <a:cs typeface="+mn-cs"/>
                        </a:rPr>
                        <a:t>投资经理</a:t>
                      </a:r>
                      <a:r>
                        <a:rPr lang="en-US" altLang="zh-CN" sz="1800" b="1" kern="1200" dirty="0">
                          <a:solidFill>
                            <a:schemeClr val="lt1"/>
                          </a:solidFill>
                          <a:effectLst/>
                          <a:latin typeface="+mn-lt"/>
                          <a:ea typeface="+mn-ea"/>
                          <a:cs typeface="+mn-cs"/>
                        </a:rPr>
                        <a:t>   10</a:t>
                      </a:r>
                      <a:r>
                        <a:rPr lang="zh-CN" altLang="zh-CN" sz="1800" b="1" kern="1200" dirty="0">
                          <a:solidFill>
                            <a:schemeClr val="lt1"/>
                          </a:solidFill>
                          <a:effectLst/>
                          <a:latin typeface="+mn-lt"/>
                          <a:ea typeface="+mn-ea"/>
                          <a:cs typeface="+mn-cs"/>
                        </a:rPr>
                        <a:t>名</a:t>
                      </a:r>
                      <a:endParaRPr lang="zh-CN" altLang="zh-CN" sz="1800" b="1" kern="1200" dirty="0">
                        <a:solidFill>
                          <a:schemeClr val="lt1"/>
                        </a:solidFill>
                        <a:effectLst/>
                        <a:latin typeface="+mn-lt"/>
                        <a:ea typeface="+mn-ea"/>
                        <a:cs typeface="+mn-cs"/>
                      </a:endParaRPr>
                    </a:p>
                    <a:p>
                      <a:pPr algn="ctr"/>
                      <a:endParaRPr lang="zh-CN" altLang="en-US" dirty="0"/>
                    </a:p>
                  </a:txBody>
                  <a:tcPr/>
                </a:tc>
                <a:tc>
                  <a:txBody>
                    <a:bodyPr/>
                    <a:lstStyle/>
                    <a:p>
                      <a:pPr algn="ctr"/>
                      <a:r>
                        <a:rPr lang="zh-CN" altLang="zh-CN" sz="1800" b="1" kern="1200" dirty="0">
                          <a:solidFill>
                            <a:schemeClr val="lt1"/>
                          </a:solidFill>
                          <a:effectLst/>
                          <a:latin typeface="+mn-lt"/>
                          <a:ea typeface="+mn-ea"/>
                          <a:cs typeface="+mn-cs"/>
                        </a:rPr>
                        <a:t>实习生</a:t>
                      </a:r>
                      <a:r>
                        <a:rPr lang="en-US" altLang="zh-CN" sz="1800" b="1" kern="1200" dirty="0">
                          <a:solidFill>
                            <a:schemeClr val="lt1"/>
                          </a:solidFill>
                          <a:effectLst/>
                          <a:latin typeface="+mn-lt"/>
                          <a:ea typeface="+mn-ea"/>
                          <a:cs typeface="+mn-cs"/>
                        </a:rPr>
                        <a:t>  </a:t>
                      </a:r>
                      <a:r>
                        <a:rPr lang="zh-CN" altLang="zh-CN" sz="1800" b="1" kern="1200" dirty="0">
                          <a:solidFill>
                            <a:schemeClr val="lt1"/>
                          </a:solidFill>
                          <a:effectLst/>
                          <a:latin typeface="+mn-lt"/>
                          <a:ea typeface="+mn-ea"/>
                          <a:cs typeface="+mn-cs"/>
                        </a:rPr>
                        <a:t>若干名</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lt1"/>
                          </a:solidFill>
                          <a:effectLst/>
                          <a:latin typeface="+mn-lt"/>
                          <a:ea typeface="+mn-ea"/>
                          <a:cs typeface="+mn-cs"/>
                        </a:rPr>
                        <a:t>投资顾问</a:t>
                      </a:r>
                      <a:r>
                        <a:rPr lang="en-US" altLang="zh-CN" sz="1800" b="1" kern="1200" dirty="0">
                          <a:solidFill>
                            <a:schemeClr val="lt1"/>
                          </a:solidFill>
                          <a:effectLst/>
                          <a:latin typeface="+mn-lt"/>
                          <a:ea typeface="+mn-ea"/>
                          <a:cs typeface="+mn-cs"/>
                        </a:rPr>
                        <a:t>   2</a:t>
                      </a:r>
                      <a:r>
                        <a:rPr lang="zh-CN" altLang="zh-CN" sz="1800" b="1" kern="1200" dirty="0">
                          <a:solidFill>
                            <a:schemeClr val="lt1"/>
                          </a:solidFill>
                          <a:effectLst/>
                          <a:latin typeface="+mn-lt"/>
                          <a:ea typeface="+mn-ea"/>
                          <a:cs typeface="+mn-cs"/>
                        </a:rPr>
                        <a:t>名</a:t>
                      </a:r>
                      <a:endParaRPr lang="zh-CN" altLang="zh-CN" sz="1800" b="1" kern="1200" dirty="0">
                        <a:solidFill>
                          <a:schemeClr val="lt1"/>
                        </a:solidFill>
                        <a:effectLst/>
                        <a:latin typeface="+mn-lt"/>
                        <a:ea typeface="+mn-ea"/>
                        <a:cs typeface="+mn-cs"/>
                      </a:endParaRPr>
                    </a:p>
                    <a:p>
                      <a:pPr algn="ctr"/>
                      <a:endParaRPr lang="zh-CN" altLang="en-US" dirty="0"/>
                    </a:p>
                  </a:txBody>
                  <a:tcPr/>
                </a:tc>
              </a:tr>
              <a:tr h="370840">
                <a:tc>
                  <a:txBody>
                    <a:bodyPr/>
                    <a:lstStyle/>
                    <a:p>
                      <a:pPr algn="ctr"/>
                      <a:endParaRPr lang="en-US" altLang="zh-CN" dirty="0"/>
                    </a:p>
                    <a:p>
                      <a:pPr algn="ctr"/>
                      <a:endParaRPr lang="en-US" altLang="zh-CN" dirty="0"/>
                    </a:p>
                    <a:p>
                      <a:pPr algn="ctr"/>
                      <a:r>
                        <a:rPr lang="zh-CN" altLang="en-US" dirty="0"/>
                        <a:t>岗位要求</a:t>
                      </a:r>
                      <a:endParaRPr lang="zh-CN" altLang="en-US" dirty="0"/>
                    </a:p>
                  </a:txBody>
                  <a:tcPr/>
                </a:tc>
                <a:tc>
                  <a:txBody>
                    <a:bodyPr/>
                    <a:lstStyle/>
                    <a:p>
                      <a:r>
                        <a:rPr lang="en-US" altLang="zh-CN" sz="1800" b="1" kern="1200" dirty="0">
                          <a:solidFill>
                            <a:schemeClr val="dk1"/>
                          </a:solidFill>
                          <a:effectLst/>
                          <a:latin typeface="+mn-lt"/>
                          <a:ea typeface="+mn-ea"/>
                          <a:cs typeface="+mn-cs"/>
                        </a:rPr>
                        <a:t>1</a:t>
                      </a:r>
                      <a:r>
                        <a:rPr lang="zh-CN" altLang="zh-CN" sz="1800" b="1" kern="1200" dirty="0">
                          <a:solidFill>
                            <a:schemeClr val="dk1"/>
                          </a:solidFill>
                          <a:effectLst/>
                          <a:latin typeface="+mn-lt"/>
                          <a:ea typeface="+mn-ea"/>
                          <a:cs typeface="+mn-cs"/>
                        </a:rPr>
                        <a:t>、本科及以上学历，</a:t>
                      </a:r>
                      <a:r>
                        <a:rPr lang="en-US" altLang="zh-CN" sz="1800" b="1" kern="1200" dirty="0">
                          <a:solidFill>
                            <a:schemeClr val="dk1"/>
                          </a:solidFill>
                          <a:effectLst/>
                          <a:latin typeface="+mn-lt"/>
                          <a:ea typeface="+mn-ea"/>
                          <a:cs typeface="+mn-cs"/>
                        </a:rPr>
                        <a:t>35</a:t>
                      </a:r>
                      <a:r>
                        <a:rPr lang="zh-CN" altLang="zh-CN" sz="1800" b="1" kern="1200" dirty="0">
                          <a:solidFill>
                            <a:schemeClr val="dk1"/>
                          </a:solidFill>
                          <a:effectLst/>
                          <a:latin typeface="+mn-lt"/>
                          <a:ea typeface="+mn-ea"/>
                          <a:cs typeface="+mn-cs"/>
                        </a:rPr>
                        <a:t>周岁以下；</a:t>
                      </a:r>
                      <a:endParaRPr lang="zh-CN" altLang="zh-CN" sz="1800" kern="1200" dirty="0">
                        <a:solidFill>
                          <a:schemeClr val="dk1"/>
                        </a:solidFill>
                        <a:effectLst/>
                        <a:latin typeface="+mn-lt"/>
                        <a:ea typeface="+mn-ea"/>
                        <a:cs typeface="+mn-cs"/>
                      </a:endParaRPr>
                    </a:p>
                    <a:p>
                      <a:r>
                        <a:rPr lang="en-US" altLang="zh-CN" sz="1800" b="1" kern="1200" dirty="0">
                          <a:solidFill>
                            <a:schemeClr val="dk1"/>
                          </a:solidFill>
                          <a:effectLst/>
                          <a:latin typeface="+mn-lt"/>
                          <a:ea typeface="+mn-ea"/>
                          <a:cs typeface="+mn-cs"/>
                        </a:rPr>
                        <a:t>2</a:t>
                      </a:r>
                      <a:r>
                        <a:rPr lang="zh-CN" altLang="zh-CN" sz="1800" b="1" kern="1200" dirty="0">
                          <a:solidFill>
                            <a:schemeClr val="dk1"/>
                          </a:solidFill>
                          <a:effectLst/>
                          <a:latin typeface="+mn-lt"/>
                          <a:ea typeface="+mn-ea"/>
                          <a:cs typeface="+mn-cs"/>
                        </a:rPr>
                        <a:t>、具备证券从业资格证书。</a:t>
                      </a:r>
                      <a:endParaRPr lang="zh-CN" altLang="zh-CN" sz="1800" kern="1200" dirty="0">
                        <a:solidFill>
                          <a:schemeClr val="dk1"/>
                        </a:solidFill>
                        <a:effectLst/>
                        <a:latin typeface="+mn-lt"/>
                        <a:ea typeface="+mn-ea"/>
                        <a:cs typeface="+mn-cs"/>
                      </a:endParaRPr>
                    </a:p>
                    <a:p>
                      <a:pPr algn="ctr"/>
                      <a:endParaRPr lang="zh-CN" altLang="en-US" dirty="0"/>
                    </a:p>
                  </a:txBody>
                  <a:tcPr/>
                </a:tc>
                <a:tc>
                  <a:txBody>
                    <a:bodyPr/>
                    <a:lstStyle/>
                    <a:p>
                      <a:r>
                        <a:rPr lang="en-US" altLang="zh-CN" sz="1800" b="1" kern="1200" dirty="0">
                          <a:solidFill>
                            <a:schemeClr val="dk1"/>
                          </a:solidFill>
                          <a:effectLst/>
                          <a:latin typeface="+mn-lt"/>
                          <a:ea typeface="+mn-ea"/>
                          <a:cs typeface="+mn-cs"/>
                        </a:rPr>
                        <a:t>1</a:t>
                      </a:r>
                      <a:r>
                        <a:rPr lang="zh-CN" altLang="zh-CN" sz="1800" b="1" kern="1200" dirty="0">
                          <a:solidFill>
                            <a:schemeClr val="dk1"/>
                          </a:solidFill>
                          <a:effectLst/>
                          <a:latin typeface="+mn-lt"/>
                          <a:ea typeface="+mn-ea"/>
                          <a:cs typeface="+mn-cs"/>
                        </a:rPr>
                        <a:t>、本科及以上学历，</a:t>
                      </a:r>
                      <a:r>
                        <a:rPr lang="en-US" altLang="zh-CN" sz="1800" b="1" kern="1200" dirty="0">
                          <a:solidFill>
                            <a:schemeClr val="dk1"/>
                          </a:solidFill>
                          <a:effectLst/>
                          <a:latin typeface="+mn-lt"/>
                          <a:ea typeface="+mn-ea"/>
                          <a:cs typeface="+mn-cs"/>
                        </a:rPr>
                        <a:t>35</a:t>
                      </a:r>
                      <a:r>
                        <a:rPr lang="zh-CN" altLang="zh-CN" sz="1800" b="1" kern="1200" dirty="0">
                          <a:solidFill>
                            <a:schemeClr val="dk1"/>
                          </a:solidFill>
                          <a:effectLst/>
                          <a:latin typeface="+mn-lt"/>
                          <a:ea typeface="+mn-ea"/>
                          <a:cs typeface="+mn-cs"/>
                        </a:rPr>
                        <a:t>周岁以下；</a:t>
                      </a:r>
                      <a:endParaRPr lang="zh-CN" altLang="zh-CN" sz="1800" kern="1200" dirty="0">
                        <a:solidFill>
                          <a:schemeClr val="dk1"/>
                        </a:solidFill>
                        <a:effectLst/>
                        <a:latin typeface="+mn-lt"/>
                        <a:ea typeface="+mn-ea"/>
                        <a:cs typeface="+mn-cs"/>
                      </a:endParaRPr>
                    </a:p>
                    <a:p>
                      <a:r>
                        <a:rPr lang="en-US" altLang="zh-CN" sz="1800" b="1" kern="1200" dirty="0">
                          <a:solidFill>
                            <a:schemeClr val="dk1"/>
                          </a:solidFill>
                          <a:effectLst/>
                          <a:latin typeface="+mn-lt"/>
                          <a:ea typeface="+mn-ea"/>
                          <a:cs typeface="+mn-cs"/>
                        </a:rPr>
                        <a:t>2</a:t>
                      </a:r>
                      <a:r>
                        <a:rPr lang="zh-CN" altLang="zh-CN" sz="1800" b="1" kern="1200" dirty="0">
                          <a:solidFill>
                            <a:schemeClr val="dk1"/>
                          </a:solidFill>
                          <a:effectLst/>
                          <a:latin typeface="+mn-lt"/>
                          <a:ea typeface="+mn-ea"/>
                          <a:cs typeface="+mn-cs"/>
                        </a:rPr>
                        <a:t>、具备证券从业资格证书。</a:t>
                      </a:r>
                      <a:endParaRPr lang="zh-CN" altLang="zh-CN" sz="1800" kern="1200" dirty="0">
                        <a:solidFill>
                          <a:schemeClr val="dk1"/>
                        </a:solidFill>
                        <a:effectLst/>
                        <a:latin typeface="+mn-lt"/>
                        <a:ea typeface="+mn-ea"/>
                        <a:cs typeface="+mn-cs"/>
                      </a:endParaRPr>
                    </a:p>
                    <a:p>
                      <a:pPr algn="ctr"/>
                      <a:endParaRPr lang="zh-CN" altLang="en-US" dirty="0"/>
                    </a:p>
                  </a:txBody>
                  <a:tcPr/>
                </a:tc>
                <a:tc>
                  <a:txBody>
                    <a:bodyPr/>
                    <a:lstStyle/>
                    <a:p>
                      <a:r>
                        <a:rPr lang="en-US" altLang="zh-CN" sz="1800" b="1" kern="1200" dirty="0">
                          <a:solidFill>
                            <a:schemeClr val="dk1"/>
                          </a:solidFill>
                          <a:effectLst/>
                          <a:latin typeface="+mn-lt"/>
                          <a:ea typeface="+mn-ea"/>
                          <a:cs typeface="+mn-cs"/>
                        </a:rPr>
                        <a:t>1</a:t>
                      </a:r>
                      <a:r>
                        <a:rPr lang="zh-CN" altLang="zh-CN" sz="1800" b="1" kern="1200" dirty="0">
                          <a:solidFill>
                            <a:schemeClr val="dk1"/>
                          </a:solidFill>
                          <a:effectLst/>
                          <a:latin typeface="+mn-lt"/>
                          <a:ea typeface="+mn-ea"/>
                          <a:cs typeface="+mn-cs"/>
                        </a:rPr>
                        <a:t>、本科及以上学历，</a:t>
                      </a:r>
                      <a:r>
                        <a:rPr lang="en-US" altLang="zh-CN" sz="1800" b="1" kern="1200" dirty="0">
                          <a:solidFill>
                            <a:schemeClr val="dk1"/>
                          </a:solidFill>
                          <a:effectLst/>
                          <a:latin typeface="+mn-lt"/>
                          <a:ea typeface="+mn-ea"/>
                          <a:cs typeface="+mn-cs"/>
                        </a:rPr>
                        <a:t>35</a:t>
                      </a:r>
                      <a:r>
                        <a:rPr lang="zh-CN" altLang="zh-CN" sz="1800" b="1" kern="1200" dirty="0">
                          <a:solidFill>
                            <a:schemeClr val="dk1"/>
                          </a:solidFill>
                          <a:effectLst/>
                          <a:latin typeface="+mn-lt"/>
                          <a:ea typeface="+mn-ea"/>
                          <a:cs typeface="+mn-cs"/>
                        </a:rPr>
                        <a:t>周岁以下；</a:t>
                      </a:r>
                      <a:endParaRPr lang="zh-CN" altLang="zh-CN" sz="1800" kern="1200" dirty="0">
                        <a:solidFill>
                          <a:schemeClr val="dk1"/>
                        </a:solidFill>
                        <a:effectLst/>
                        <a:latin typeface="+mn-lt"/>
                        <a:ea typeface="+mn-ea"/>
                        <a:cs typeface="+mn-cs"/>
                      </a:endParaRPr>
                    </a:p>
                    <a:p>
                      <a:pPr lvl="0"/>
                      <a:r>
                        <a:rPr lang="zh-CN" altLang="zh-CN" sz="1800" b="1" kern="1200" dirty="0">
                          <a:solidFill>
                            <a:schemeClr val="dk1"/>
                          </a:solidFill>
                          <a:effectLst/>
                          <a:latin typeface="+mn-lt"/>
                          <a:ea typeface="+mn-ea"/>
                          <a:cs typeface="+mn-cs"/>
                        </a:rPr>
                        <a:t>具备证券从业资格证书</a:t>
                      </a:r>
                      <a:r>
                        <a:rPr lang="zh-CN" altLang="en-US" sz="1800" b="1" kern="1200" dirty="0">
                          <a:solidFill>
                            <a:schemeClr val="dk1"/>
                          </a:solidFill>
                          <a:effectLst/>
                          <a:latin typeface="+mn-lt"/>
                          <a:ea typeface="+mn-ea"/>
                          <a:cs typeface="+mn-cs"/>
                        </a:rPr>
                        <a:t>。</a:t>
                      </a:r>
                      <a:endParaRPr lang="zh-CN" altLang="zh-CN" sz="1800" kern="1200" dirty="0">
                        <a:solidFill>
                          <a:schemeClr val="dk1"/>
                        </a:solidFill>
                        <a:effectLst/>
                        <a:latin typeface="+mn-lt"/>
                        <a:ea typeface="+mn-ea"/>
                        <a:cs typeface="+mn-cs"/>
                      </a:endParaRPr>
                    </a:p>
                    <a:p>
                      <a:r>
                        <a:rPr lang="en-US" altLang="zh-CN" sz="1800" b="1" kern="1200" dirty="0">
                          <a:solidFill>
                            <a:schemeClr val="dk1"/>
                          </a:solidFill>
                          <a:effectLst/>
                          <a:latin typeface="+mn-lt"/>
                          <a:ea typeface="+mn-ea"/>
                          <a:cs typeface="+mn-cs"/>
                        </a:rPr>
                        <a:t> </a:t>
                      </a:r>
                      <a:endParaRPr lang="zh-CN" altLang="zh-CN" sz="1800" kern="1200" dirty="0">
                        <a:solidFill>
                          <a:schemeClr val="dk1"/>
                        </a:solidFill>
                        <a:effectLst/>
                        <a:latin typeface="+mn-lt"/>
                        <a:ea typeface="+mn-ea"/>
                        <a:cs typeface="+mn-cs"/>
                      </a:endParaRPr>
                    </a:p>
                  </a:txBody>
                  <a:tcPr/>
                </a:tc>
              </a:tr>
            </a:tbl>
          </a:graphicData>
        </a:graphic>
      </p:graphicFrame>
      <p:sp>
        <p:nvSpPr>
          <p:cNvPr id="3" name="矩形 2"/>
          <p:cNvSpPr/>
          <p:nvPr/>
        </p:nvSpPr>
        <p:spPr>
          <a:xfrm>
            <a:off x="861134" y="5104660"/>
            <a:ext cx="7498666" cy="1754326"/>
          </a:xfrm>
          <a:prstGeom prst="rect">
            <a:avLst/>
          </a:prstGeom>
        </p:spPr>
        <p:txBody>
          <a:bodyPr wrap="square">
            <a:spAutoFit/>
          </a:bodyPr>
          <a:lstStyle/>
          <a:p>
            <a:r>
              <a:rPr lang="zh-CN" altLang="zh-CN" b="1" dirty="0">
                <a:solidFill>
                  <a:srgbClr val="FF0000"/>
                </a:solidFill>
              </a:rPr>
              <a:t>薪酬福利：</a:t>
            </a:r>
            <a:endParaRPr lang="zh-CN" altLang="zh-CN" dirty="0">
              <a:solidFill>
                <a:srgbClr val="FF0000"/>
              </a:solidFill>
            </a:endParaRPr>
          </a:p>
          <a:p>
            <a:r>
              <a:rPr lang="en-US" altLang="zh-CN" b="1" dirty="0">
                <a:solidFill>
                  <a:srgbClr val="FF0000"/>
                </a:solidFill>
              </a:rPr>
              <a:t>1.</a:t>
            </a:r>
            <a:r>
              <a:rPr lang="zh-CN" altLang="zh-CN" b="1" dirty="0">
                <a:solidFill>
                  <a:srgbClr val="FF0000"/>
                </a:solidFill>
              </a:rPr>
              <a:t>薪酬：岗位工资</a:t>
            </a:r>
            <a:r>
              <a:rPr lang="en-US" altLang="zh-CN" b="1" dirty="0">
                <a:solidFill>
                  <a:srgbClr val="FF0000"/>
                </a:solidFill>
              </a:rPr>
              <a:t> + </a:t>
            </a:r>
            <a:r>
              <a:rPr lang="zh-CN" altLang="zh-CN" b="1" dirty="0">
                <a:solidFill>
                  <a:srgbClr val="FF0000"/>
                </a:solidFill>
              </a:rPr>
              <a:t>提成</a:t>
            </a:r>
            <a:r>
              <a:rPr lang="en-US" altLang="zh-CN" b="1" dirty="0">
                <a:solidFill>
                  <a:srgbClr val="FF0000"/>
                </a:solidFill>
              </a:rPr>
              <a:t> + </a:t>
            </a:r>
            <a:r>
              <a:rPr lang="zh-CN" altLang="zh-CN" b="1" dirty="0">
                <a:solidFill>
                  <a:srgbClr val="FF0000"/>
                </a:solidFill>
              </a:rPr>
              <a:t>福利待遇</a:t>
            </a:r>
            <a:r>
              <a:rPr lang="en-US" altLang="zh-CN" b="1" dirty="0">
                <a:solidFill>
                  <a:srgbClr val="FF0000"/>
                </a:solidFill>
              </a:rPr>
              <a:t> + </a:t>
            </a:r>
            <a:r>
              <a:rPr lang="zh-CN" altLang="zh-CN" b="1" dirty="0">
                <a:solidFill>
                  <a:srgbClr val="FF0000"/>
                </a:solidFill>
              </a:rPr>
              <a:t>年终绩效</a:t>
            </a:r>
            <a:endParaRPr lang="zh-CN" altLang="zh-CN" dirty="0">
              <a:solidFill>
                <a:srgbClr val="FF0000"/>
              </a:solidFill>
            </a:endParaRPr>
          </a:p>
          <a:p>
            <a:r>
              <a:rPr lang="en-US" altLang="zh-CN" b="1" dirty="0">
                <a:solidFill>
                  <a:srgbClr val="FF0000"/>
                </a:solidFill>
              </a:rPr>
              <a:t>2.</a:t>
            </a:r>
            <a:r>
              <a:rPr lang="zh-CN" altLang="zh-CN" b="1" dirty="0">
                <a:solidFill>
                  <a:srgbClr val="FF0000"/>
                </a:solidFill>
              </a:rPr>
              <a:t>福利</a:t>
            </a:r>
            <a:r>
              <a:rPr lang="en-US" altLang="zh-CN" b="1" dirty="0">
                <a:solidFill>
                  <a:srgbClr val="FF0000"/>
                </a:solidFill>
              </a:rPr>
              <a:t>: </a:t>
            </a:r>
            <a:r>
              <a:rPr lang="zh-CN" altLang="zh-CN" b="1" dirty="0">
                <a:solidFill>
                  <a:srgbClr val="FF0000"/>
                </a:solidFill>
              </a:rPr>
              <a:t>法定福利、五险一金（养老</a:t>
            </a:r>
            <a:r>
              <a:rPr lang="en-US" altLang="zh-CN" b="1" dirty="0">
                <a:solidFill>
                  <a:srgbClr val="FF0000"/>
                </a:solidFill>
              </a:rPr>
              <a:t>+</a:t>
            </a:r>
            <a:r>
              <a:rPr lang="zh-CN" altLang="zh-CN" b="1" dirty="0">
                <a:solidFill>
                  <a:srgbClr val="FF0000"/>
                </a:solidFill>
              </a:rPr>
              <a:t>医疗</a:t>
            </a:r>
            <a:r>
              <a:rPr lang="en-US" altLang="zh-CN" b="1" dirty="0">
                <a:solidFill>
                  <a:srgbClr val="FF0000"/>
                </a:solidFill>
              </a:rPr>
              <a:t>+</a:t>
            </a:r>
            <a:r>
              <a:rPr lang="zh-CN" altLang="zh-CN" b="1" dirty="0">
                <a:solidFill>
                  <a:srgbClr val="FF0000"/>
                </a:solidFill>
              </a:rPr>
              <a:t>失业</a:t>
            </a:r>
            <a:r>
              <a:rPr lang="en-US" altLang="zh-CN" b="1" dirty="0">
                <a:solidFill>
                  <a:srgbClr val="FF0000"/>
                </a:solidFill>
              </a:rPr>
              <a:t>+</a:t>
            </a:r>
            <a:r>
              <a:rPr lang="zh-CN" altLang="zh-CN" b="1" dirty="0">
                <a:solidFill>
                  <a:srgbClr val="FF0000"/>
                </a:solidFill>
              </a:rPr>
              <a:t>工伤</a:t>
            </a:r>
            <a:r>
              <a:rPr lang="en-US" altLang="zh-CN" b="1" dirty="0">
                <a:solidFill>
                  <a:srgbClr val="FF0000"/>
                </a:solidFill>
              </a:rPr>
              <a:t>+</a:t>
            </a:r>
            <a:r>
              <a:rPr lang="zh-CN" altLang="zh-CN" b="1" dirty="0">
                <a:solidFill>
                  <a:srgbClr val="FF0000"/>
                </a:solidFill>
              </a:rPr>
              <a:t>生育险</a:t>
            </a:r>
            <a:r>
              <a:rPr lang="en-US" altLang="zh-CN" b="1" dirty="0">
                <a:solidFill>
                  <a:srgbClr val="FF0000"/>
                </a:solidFill>
              </a:rPr>
              <a:t>+</a:t>
            </a:r>
            <a:r>
              <a:rPr lang="zh-CN" altLang="zh-CN" b="1" dirty="0">
                <a:solidFill>
                  <a:srgbClr val="FF0000"/>
                </a:solidFill>
              </a:rPr>
              <a:t>公积金</a:t>
            </a:r>
            <a:r>
              <a:rPr lang="en-US" altLang="zh-CN" b="1" dirty="0">
                <a:solidFill>
                  <a:srgbClr val="FF0000"/>
                </a:solidFill>
              </a:rPr>
              <a:t>+</a:t>
            </a:r>
            <a:r>
              <a:rPr lang="zh-CN" altLang="zh-CN" b="1" dirty="0">
                <a:solidFill>
                  <a:srgbClr val="FF0000"/>
                </a:solidFill>
              </a:rPr>
              <a:t>企业年金）、生日津贴等。</a:t>
            </a:r>
            <a:endParaRPr lang="zh-CN" altLang="zh-CN" dirty="0">
              <a:solidFill>
                <a:srgbClr val="FF0000"/>
              </a:solidFill>
            </a:endParaRPr>
          </a:p>
          <a:p>
            <a:r>
              <a:rPr lang="en-US" altLang="zh-CN" b="1" dirty="0">
                <a:solidFill>
                  <a:srgbClr val="FF0000"/>
                </a:solidFill>
              </a:rPr>
              <a:t>3.</a:t>
            </a:r>
            <a:r>
              <a:rPr lang="zh-CN" altLang="zh-CN" b="1" dirty="0">
                <a:solidFill>
                  <a:srgbClr val="FF0000"/>
                </a:solidFill>
              </a:rPr>
              <a:t>假期：年休假、婚假、产假、看护假、哺乳假、计划生育假、其他。</a:t>
            </a:r>
            <a:endParaRPr lang="zh-CN" altLang="zh-CN" dirty="0">
              <a:solidFill>
                <a:srgbClr val="FF0000"/>
              </a:solidFill>
            </a:endParaRPr>
          </a:p>
          <a:p>
            <a:r>
              <a:rPr lang="en-US" altLang="zh-CN" b="1" dirty="0">
                <a:solidFill>
                  <a:srgbClr val="FF0000"/>
                </a:solidFill>
              </a:rPr>
              <a:t>4.</a:t>
            </a:r>
            <a:r>
              <a:rPr lang="zh-CN" altLang="zh-CN" b="1" dirty="0">
                <a:solidFill>
                  <a:srgbClr val="FF0000"/>
                </a:solidFill>
              </a:rPr>
              <a:t>公司提供各种免费的培训机会。</a:t>
            </a:r>
            <a:endParaRPr lang="zh-CN" altLang="zh-CN" dirty="0">
              <a:solidFill>
                <a:srgbClr val="FF0000"/>
              </a:solidFill>
            </a:endParaRPr>
          </a:p>
        </p:txBody>
      </p:sp>
      <p:sp>
        <p:nvSpPr>
          <p:cNvPr id="9" name="矩形 8"/>
          <p:cNvSpPr/>
          <p:nvPr/>
        </p:nvSpPr>
        <p:spPr>
          <a:xfrm>
            <a:off x="8470304" y="4725144"/>
            <a:ext cx="3456384" cy="2031325"/>
          </a:xfrm>
          <a:prstGeom prst="rect">
            <a:avLst/>
          </a:prstGeom>
        </p:spPr>
        <p:txBody>
          <a:bodyPr wrap="square">
            <a:spAutoFit/>
          </a:bodyPr>
          <a:lstStyle/>
          <a:p>
            <a:r>
              <a:rPr lang="zh-CN" altLang="en-US" b="1" dirty="0"/>
              <a:t>联系方式</a:t>
            </a:r>
            <a:endParaRPr lang="en-US" altLang="zh-CN" b="1" dirty="0"/>
          </a:p>
          <a:p>
            <a:r>
              <a:rPr lang="zh-CN" altLang="zh-CN" b="1" dirty="0"/>
              <a:t>邮箱：</a:t>
            </a:r>
            <a:r>
              <a:rPr lang="en-US" altLang="zh-CN" b="1" dirty="0">
                <a:hlinkClick r:id="rId1"/>
              </a:rPr>
              <a:t>2287191448@qq.com</a:t>
            </a:r>
            <a:endParaRPr lang="zh-CN" altLang="zh-CN" dirty="0"/>
          </a:p>
          <a:p>
            <a:r>
              <a:rPr lang="zh-CN" altLang="zh-CN" b="1" dirty="0"/>
              <a:t>联系人：王女士</a:t>
            </a:r>
            <a:endParaRPr lang="zh-CN" altLang="zh-CN" dirty="0"/>
          </a:p>
          <a:p>
            <a:r>
              <a:rPr lang="zh-CN" altLang="zh-CN" b="1" dirty="0"/>
              <a:t>联系电话：</a:t>
            </a:r>
            <a:r>
              <a:rPr lang="en-US" altLang="zh-CN" b="1" dirty="0"/>
              <a:t>0351-5289293    18734903255</a:t>
            </a:r>
            <a:endParaRPr lang="zh-CN" altLang="zh-CN" dirty="0"/>
          </a:p>
          <a:p>
            <a:r>
              <a:rPr lang="zh-CN" altLang="zh-CN" b="1" dirty="0"/>
              <a:t>单位地址：太原市杏花岭区上肖墙</a:t>
            </a:r>
            <a:r>
              <a:rPr lang="en-US" altLang="zh-CN" b="1" dirty="0"/>
              <a:t>14</a:t>
            </a:r>
            <a:r>
              <a:rPr lang="zh-CN" altLang="zh-CN" b="1" dirty="0"/>
              <a:t>号中伟国际</a:t>
            </a:r>
            <a:r>
              <a:rPr lang="en-US" altLang="zh-CN" b="1" dirty="0"/>
              <a:t>7</a:t>
            </a:r>
            <a:r>
              <a:rPr lang="zh-CN" altLang="zh-CN" b="1" dirty="0"/>
              <a:t>层</a:t>
            </a:r>
            <a:endParaRPr lang="zh-CN" altLang="zh-CN" dirty="0"/>
          </a:p>
        </p:txBody>
      </p:sp>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par>
                          <p:cTn id="27" fill="hold">
                            <p:stCondLst>
                              <p:cond delay="2000"/>
                            </p:stCondLst>
                            <p:childTnLst>
                              <p:par>
                                <p:cTn id="28" presetID="42" presetClass="entr" presetSubtype="0" fill="hold" grpId="0" nodeType="afterEffect" nodePh="1">
                                  <p:stCondLst>
                                    <p:cond delay="0"/>
                                  </p:stCondLst>
                                  <p:endCondLst>
                                    <p:cond evt="begin" delay="0">
                                      <p:tn val="28"/>
                                    </p:cond>
                                  </p:end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56443" y="260648"/>
            <a:ext cx="2098675" cy="2592288"/>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zh-CN" altLang="zh-CN" sz="3200" b="1" dirty="0"/>
              <a:t>用友网络科技股份有限公司山西分公司</a:t>
            </a:r>
            <a:endParaRPr lang="zh-CN" altLang="zh-CN" sz="3200" dirty="0"/>
          </a:p>
        </p:txBody>
      </p:sp>
      <p:sp>
        <p:nvSpPr>
          <p:cNvPr id="2" name="矩形 1"/>
          <p:cNvSpPr/>
          <p:nvPr/>
        </p:nvSpPr>
        <p:spPr>
          <a:xfrm>
            <a:off x="3327698" y="113328"/>
            <a:ext cx="4896544" cy="2739211"/>
          </a:xfrm>
          <a:prstGeom prst="rect">
            <a:avLst/>
          </a:prstGeom>
        </p:spPr>
        <p:txBody>
          <a:bodyPr wrap="square">
            <a:spAutoFit/>
          </a:bodyPr>
          <a:lstStyle/>
          <a:p>
            <a:r>
              <a:rPr lang="zh-CN" altLang="en-US" sz="2800" dirty="0">
                <a:latin typeface="华文新魏" panose="02010800040101010101" charset="-122"/>
                <a:ea typeface="华文新魏" panose="02010800040101010101" charset="-122"/>
              </a:rPr>
              <a:t>公司简介：</a:t>
            </a:r>
            <a:r>
              <a:rPr lang="zh-CN" altLang="zh-CN" dirty="0"/>
              <a:t>用友（集团）成立于</a:t>
            </a:r>
            <a:r>
              <a:rPr lang="en-US" altLang="zh-CN" dirty="0"/>
              <a:t>1988</a:t>
            </a:r>
            <a:r>
              <a:rPr lang="zh-CN" altLang="zh-CN" dirty="0"/>
              <a:t>年，</a:t>
            </a:r>
            <a:r>
              <a:rPr lang="en-US" altLang="zh-CN" dirty="0"/>
              <a:t>2001</a:t>
            </a:r>
            <a:r>
              <a:rPr lang="zh-CN" altLang="zh-CN" dirty="0"/>
              <a:t>年</a:t>
            </a:r>
            <a:r>
              <a:rPr lang="en-US" altLang="zh-CN" dirty="0"/>
              <a:t>5</a:t>
            </a:r>
            <a:r>
              <a:rPr lang="zh-CN" altLang="zh-CN" dirty="0"/>
              <a:t>月上市（股票代码：</a:t>
            </a:r>
            <a:r>
              <a:rPr lang="en-US" altLang="zh-CN" dirty="0"/>
              <a:t>600588</a:t>
            </a:r>
            <a:r>
              <a:rPr lang="zh-CN" altLang="zh-CN" dirty="0"/>
              <a:t>）是亚太地区领先的企业管理软件、企业互联网服务和企业金融服务提供商，是中国最大的</a:t>
            </a:r>
            <a:r>
              <a:rPr lang="en-US" altLang="zh-CN" dirty="0"/>
              <a:t>ERP</a:t>
            </a:r>
            <a:r>
              <a:rPr lang="zh-CN" altLang="zh-CN" dirty="0"/>
              <a:t>、</a:t>
            </a:r>
            <a:r>
              <a:rPr lang="en-US" altLang="zh-CN" dirty="0"/>
              <a:t>CRM</a:t>
            </a:r>
            <a:r>
              <a:rPr lang="zh-CN" altLang="zh-CN" dirty="0"/>
              <a:t>、人力资源管理、商业分析、内审、小微企业管理软件和财政、汽车、烟草等行业应用解决方案提供商，服务的企业与公共组织超过</a:t>
            </a:r>
            <a:r>
              <a:rPr lang="en-US" altLang="zh-CN" dirty="0"/>
              <a:t>220</a:t>
            </a:r>
            <a:r>
              <a:rPr lang="zh-CN" altLang="zh-CN" dirty="0"/>
              <a:t>万家，其中，中国</a:t>
            </a:r>
            <a:r>
              <a:rPr lang="en-US" altLang="zh-CN" dirty="0"/>
              <a:t>500</a:t>
            </a:r>
            <a:r>
              <a:rPr lang="zh-CN" altLang="zh-CN" dirty="0"/>
              <a:t>强企业超过</a:t>
            </a:r>
            <a:r>
              <a:rPr lang="en-US" altLang="zh-CN" dirty="0"/>
              <a:t>60%</a:t>
            </a:r>
            <a:r>
              <a:rPr lang="zh-CN" altLang="zh-CN" dirty="0"/>
              <a:t>。用友邀你一起，共舞更大的平台！</a:t>
            </a:r>
            <a:endParaRPr lang="zh-CN" altLang="zh-CN" dirty="0"/>
          </a:p>
        </p:txBody>
      </p:sp>
      <p:graphicFrame>
        <p:nvGraphicFramePr>
          <p:cNvPr id="7" name="表格 6"/>
          <p:cNvGraphicFramePr>
            <a:graphicFrameLocks noGrp="1"/>
          </p:cNvGraphicFramePr>
          <p:nvPr/>
        </p:nvGraphicFramePr>
        <p:xfrm>
          <a:off x="838835" y="2852420"/>
          <a:ext cx="5387340" cy="4572000"/>
        </p:xfrm>
        <a:graphic>
          <a:graphicData uri="http://schemas.openxmlformats.org/drawingml/2006/table">
            <a:tbl>
              <a:tblPr firstRow="1" bandRow="1">
                <a:tableStyleId>{5C22544A-7EE6-4342-B048-85BDC9FD1C3A}</a:tableStyleId>
              </a:tblPr>
              <a:tblGrid>
                <a:gridCol w="1064895"/>
                <a:gridCol w="2414905"/>
                <a:gridCol w="1907540"/>
              </a:tblGrid>
              <a:tr h="640080">
                <a:tc>
                  <a:txBody>
                    <a:bodyPr/>
                    <a:lstStyle/>
                    <a:p>
                      <a:r>
                        <a:rPr lang="zh-CN" altLang="en-US" dirty="0"/>
                        <a:t>招聘岗位</a:t>
                      </a:r>
                      <a:endParaRPr lang="zh-CN" altLang="en-US" dirty="0"/>
                    </a:p>
                  </a:txBody>
                  <a:tcPr/>
                </a:tc>
                <a:tc>
                  <a:txBody>
                    <a:bodyPr/>
                    <a:lstStyle/>
                    <a:p>
                      <a:r>
                        <a:rPr lang="zh-CN" altLang="zh-CN" sz="1800" b="1" kern="1200" dirty="0">
                          <a:solidFill>
                            <a:schemeClr val="lt1"/>
                          </a:solidFill>
                          <a:effectLst/>
                          <a:latin typeface="+mn-lt"/>
                          <a:ea typeface="+mn-ea"/>
                          <a:cs typeface="+mn-cs"/>
                        </a:rPr>
                        <a:t>软件开发工程师（</a:t>
                      </a:r>
                      <a:r>
                        <a:rPr lang="en-US" altLang="zh-CN" sz="1800" b="1" kern="1200" dirty="0">
                          <a:solidFill>
                            <a:schemeClr val="lt1"/>
                          </a:solidFill>
                          <a:effectLst/>
                          <a:latin typeface="+mn-lt"/>
                          <a:ea typeface="+mn-ea"/>
                          <a:cs typeface="+mn-cs"/>
                        </a:rPr>
                        <a:t>JAVA</a:t>
                      </a:r>
                      <a:r>
                        <a:rPr lang="zh-CN" altLang="zh-CN" sz="1800" b="1" kern="1200" dirty="0">
                          <a:solidFill>
                            <a:schemeClr val="lt1"/>
                          </a:solidFill>
                          <a:effectLst/>
                          <a:latin typeface="+mn-lt"/>
                          <a:ea typeface="+mn-ea"/>
                          <a:cs typeface="+mn-cs"/>
                        </a:rPr>
                        <a:t>）</a:t>
                      </a:r>
                      <a:endParaRPr lang="zh-CN" altLang="en-US" dirty="0"/>
                    </a:p>
                  </a:txBody>
                  <a:tcPr/>
                </a:tc>
                <a:tc>
                  <a:txBody>
                    <a:bodyPr/>
                    <a:lstStyle/>
                    <a:p>
                      <a:r>
                        <a:rPr lang="en-US" altLang="zh-CN" sz="1800" b="1" kern="1200" dirty="0">
                          <a:solidFill>
                            <a:schemeClr val="lt1"/>
                          </a:solidFill>
                          <a:effectLst/>
                          <a:latin typeface="+mn-lt"/>
                          <a:ea typeface="+mn-ea"/>
                          <a:cs typeface="+mn-cs"/>
                        </a:rPr>
                        <a:t>ERP</a:t>
                      </a:r>
                      <a:r>
                        <a:rPr lang="zh-CN" altLang="zh-CN" sz="1800" b="1" kern="1200" dirty="0">
                          <a:solidFill>
                            <a:schemeClr val="lt1"/>
                          </a:solidFill>
                          <a:effectLst/>
                          <a:latin typeface="+mn-lt"/>
                          <a:ea typeface="+mn-ea"/>
                          <a:cs typeface="+mn-cs"/>
                        </a:rPr>
                        <a:t>实施工程师</a:t>
                      </a:r>
                      <a:endParaRPr lang="zh-CN" altLang="en-US" dirty="0"/>
                    </a:p>
                  </a:txBody>
                  <a:tcPr/>
                </a:tc>
              </a:tr>
              <a:tr h="3931920">
                <a:tc>
                  <a:txBody>
                    <a:bodyPr/>
                    <a:lstStyle/>
                    <a:p>
                      <a:r>
                        <a:rPr lang="zh-CN" altLang="en-US" dirty="0"/>
                        <a:t>岗位职责</a:t>
                      </a:r>
                      <a:endParaRPr lang="zh-CN" altLang="en-US" dirty="0"/>
                    </a:p>
                  </a:txBody>
                  <a:tcPr/>
                </a:tc>
                <a:tc>
                  <a:txBody>
                    <a:bodyPr/>
                    <a:lstStyle/>
                    <a:p>
                      <a:r>
                        <a:rPr lang="en-US" altLang="zh-CN" sz="1800" kern="1200" dirty="0">
                          <a:solidFill>
                            <a:schemeClr val="dk1"/>
                          </a:solidFill>
                          <a:effectLst/>
                          <a:latin typeface="+mn-lt"/>
                          <a:ea typeface="+mn-ea"/>
                          <a:cs typeface="+mn-cs"/>
                        </a:rPr>
                        <a:t>1</a:t>
                      </a:r>
                      <a:r>
                        <a:rPr lang="zh-CN" altLang="zh-CN" sz="1800" kern="1200" dirty="0">
                          <a:solidFill>
                            <a:schemeClr val="dk1"/>
                          </a:solidFill>
                          <a:effectLst/>
                          <a:latin typeface="+mn-lt"/>
                          <a:ea typeface="+mn-ea"/>
                          <a:cs typeface="+mn-cs"/>
                        </a:rPr>
                        <a:t>、信息管理、软件工程、计算机相关专业，大四或研二在校生；</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2</a:t>
                      </a:r>
                      <a:r>
                        <a:rPr lang="zh-CN" altLang="zh-CN" sz="1800" kern="1200" dirty="0">
                          <a:solidFill>
                            <a:schemeClr val="dk1"/>
                          </a:solidFill>
                          <a:effectLst/>
                          <a:latin typeface="+mn-lt"/>
                          <a:ea typeface="+mn-ea"/>
                          <a:cs typeface="+mn-cs"/>
                        </a:rPr>
                        <a:t>、熟悉</a:t>
                      </a:r>
                      <a:r>
                        <a:rPr lang="en-US" altLang="zh-CN" sz="1800" kern="1200" dirty="0">
                          <a:solidFill>
                            <a:schemeClr val="dk1"/>
                          </a:solidFill>
                          <a:effectLst/>
                          <a:latin typeface="+mn-lt"/>
                          <a:ea typeface="+mn-ea"/>
                          <a:cs typeface="+mn-cs"/>
                        </a:rPr>
                        <a:t>Java</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SQL</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 ORACLE</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SQL SERVER</a:t>
                      </a:r>
                      <a:r>
                        <a:rPr lang="zh-CN" altLang="zh-CN" sz="1800" kern="1200" dirty="0">
                          <a:solidFill>
                            <a:schemeClr val="dk1"/>
                          </a:solidFill>
                          <a:effectLst/>
                          <a:latin typeface="+mn-lt"/>
                          <a:ea typeface="+mn-ea"/>
                          <a:cs typeface="+mn-cs"/>
                        </a:rPr>
                        <a:t>数据库，有项目开发经验或有软件开发作品者优先。</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3</a:t>
                      </a:r>
                      <a:r>
                        <a:rPr lang="zh-CN" altLang="zh-CN" sz="1800" kern="1200" dirty="0">
                          <a:solidFill>
                            <a:schemeClr val="dk1"/>
                          </a:solidFill>
                          <a:effectLst/>
                          <a:latin typeface="+mn-lt"/>
                          <a:ea typeface="+mn-ea"/>
                          <a:cs typeface="+mn-cs"/>
                        </a:rPr>
                        <a:t>、良好沟通表达能力、主动学习，接受省内短期出差。</a:t>
                      </a:r>
                      <a:endParaRPr lang="zh-CN" altLang="zh-CN" sz="1800" kern="1200" dirty="0">
                        <a:solidFill>
                          <a:schemeClr val="dk1"/>
                        </a:solidFill>
                        <a:effectLst/>
                        <a:latin typeface="+mn-lt"/>
                        <a:ea typeface="+mn-ea"/>
                        <a:cs typeface="+mn-cs"/>
                      </a:endParaRPr>
                    </a:p>
                    <a:p>
                      <a:endParaRPr lang="zh-CN" altLang="en-US" dirty="0"/>
                    </a:p>
                  </a:txBody>
                  <a:tcPr/>
                </a:tc>
                <a:tc>
                  <a:txBody>
                    <a:bodyPr/>
                    <a:lstStyle/>
                    <a:p>
                      <a:r>
                        <a:rPr lang="en-US" altLang="zh-CN" sz="1800" kern="1200" dirty="0">
                          <a:solidFill>
                            <a:schemeClr val="dk1"/>
                          </a:solidFill>
                          <a:effectLst/>
                          <a:latin typeface="+mn-lt"/>
                          <a:ea typeface="+mn-ea"/>
                          <a:cs typeface="+mn-cs"/>
                        </a:rPr>
                        <a:t>1</a:t>
                      </a:r>
                      <a:r>
                        <a:rPr lang="zh-CN" altLang="zh-CN" sz="1800" kern="1200" dirty="0">
                          <a:solidFill>
                            <a:schemeClr val="dk1"/>
                          </a:solidFill>
                          <a:effectLst/>
                          <a:latin typeface="+mn-lt"/>
                          <a:ea typeface="+mn-ea"/>
                          <a:cs typeface="+mn-cs"/>
                        </a:rPr>
                        <a:t>、信息管理与信息系统、财务、人力资源、计算机相关专业大四或研二、研三在校生；</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2</a:t>
                      </a:r>
                      <a:r>
                        <a:rPr lang="zh-CN" altLang="zh-CN" sz="1800" kern="1200" dirty="0">
                          <a:solidFill>
                            <a:schemeClr val="dk1"/>
                          </a:solidFill>
                          <a:effectLst/>
                          <a:latin typeface="+mn-lt"/>
                          <a:ea typeface="+mn-ea"/>
                          <a:cs typeface="+mn-cs"/>
                        </a:rPr>
                        <a:t>、具备一定的数据库及计算机知识；</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3</a:t>
                      </a:r>
                      <a:r>
                        <a:rPr lang="zh-CN" altLang="zh-CN" sz="1800" kern="1200" dirty="0">
                          <a:solidFill>
                            <a:schemeClr val="dk1"/>
                          </a:solidFill>
                          <a:effectLst/>
                          <a:latin typeface="+mn-lt"/>
                          <a:ea typeface="+mn-ea"/>
                          <a:cs typeface="+mn-cs"/>
                        </a:rPr>
                        <a:t>、有良好沟通表达能力、主动学习，接受省内短期出差。</a:t>
                      </a:r>
                      <a:endParaRPr lang="zh-CN" altLang="zh-CN" sz="1800" kern="1200" dirty="0">
                        <a:solidFill>
                          <a:schemeClr val="dk1"/>
                        </a:solidFill>
                        <a:effectLst/>
                        <a:latin typeface="+mn-lt"/>
                        <a:ea typeface="+mn-ea"/>
                        <a:cs typeface="+mn-cs"/>
                      </a:endParaRPr>
                    </a:p>
                    <a:p>
                      <a:endParaRPr lang="zh-CN" altLang="en-US" dirty="0"/>
                    </a:p>
                  </a:txBody>
                  <a:tcPr/>
                </a:tc>
              </a:tr>
            </a:tbl>
          </a:graphicData>
        </a:graphic>
      </p:graphicFrame>
      <p:sp>
        <p:nvSpPr>
          <p:cNvPr id="10" name="矩形 9"/>
          <p:cNvSpPr/>
          <p:nvPr/>
        </p:nvSpPr>
        <p:spPr>
          <a:xfrm>
            <a:off x="8472264" y="260648"/>
            <a:ext cx="3719736" cy="6647974"/>
          </a:xfrm>
          <a:prstGeom prst="rect">
            <a:avLst/>
          </a:prstGeom>
        </p:spPr>
        <p:txBody>
          <a:bodyPr wrap="square">
            <a:spAutoFit/>
          </a:bodyPr>
          <a:lstStyle/>
          <a:p>
            <a:r>
              <a:rPr lang="zh-CN" altLang="zh-CN" sz="2400" b="1" u="sng" dirty="0"/>
              <a:t>校招流程</a:t>
            </a:r>
            <a:endParaRPr lang="zh-CN" altLang="zh-CN" sz="2400" b="1" u="sng" dirty="0"/>
          </a:p>
          <a:p>
            <a:endParaRPr lang="en-US" altLang="zh-CN" dirty="0"/>
          </a:p>
          <a:p>
            <a:r>
              <a:rPr lang="zh-CN" altLang="zh-CN" dirty="0">
                <a:solidFill>
                  <a:schemeClr val="accent5">
                    <a:lumMod val="50000"/>
                  </a:schemeClr>
                </a:solidFill>
              </a:rPr>
              <a:t>投递简历（邮箱）→校园宣讲会→笔试（宣讲会后）→一面</a:t>
            </a:r>
            <a:r>
              <a:rPr lang="en-US" altLang="zh-CN" dirty="0">
                <a:solidFill>
                  <a:schemeClr val="accent5">
                    <a:lumMod val="50000"/>
                  </a:schemeClr>
                </a:solidFill>
              </a:rPr>
              <a:t>/</a:t>
            </a:r>
            <a:r>
              <a:rPr lang="zh-CN" altLang="zh-CN" dirty="0">
                <a:solidFill>
                  <a:schemeClr val="accent5">
                    <a:lumMod val="50000"/>
                  </a:schemeClr>
                </a:solidFill>
              </a:rPr>
              <a:t>复试</a:t>
            </a:r>
            <a:endParaRPr lang="en-US" altLang="zh-CN" dirty="0">
              <a:solidFill>
                <a:schemeClr val="accent5">
                  <a:lumMod val="50000"/>
                </a:schemeClr>
              </a:solidFill>
            </a:endParaRPr>
          </a:p>
          <a:p>
            <a:endParaRPr lang="zh-CN" altLang="zh-CN" dirty="0"/>
          </a:p>
          <a:p>
            <a:r>
              <a:rPr lang="zh-CN" altLang="zh-CN" sz="2400" b="1" u="sng" dirty="0"/>
              <a:t>签约</a:t>
            </a:r>
            <a:endParaRPr lang="zh-CN" altLang="zh-CN" sz="2400" u="sng" dirty="0"/>
          </a:p>
          <a:p>
            <a:r>
              <a:rPr lang="zh-CN" altLang="zh-CN" dirty="0">
                <a:solidFill>
                  <a:srgbClr val="FF0000"/>
                </a:solidFill>
              </a:rPr>
              <a:t>温馨提示：</a:t>
            </a:r>
            <a:endParaRPr lang="zh-CN" altLang="zh-CN" dirty="0">
              <a:solidFill>
                <a:srgbClr val="FF0000"/>
              </a:solidFill>
            </a:endParaRPr>
          </a:p>
          <a:p>
            <a:pPr lvl="0"/>
            <a:r>
              <a:rPr lang="en-US" altLang="zh-CN" u="sng" dirty="0">
                <a:solidFill>
                  <a:srgbClr val="FF0000"/>
                </a:solidFill>
                <a:hlinkClick r:id="rId1"/>
              </a:rPr>
              <a:t>请投递简历至sxyy@yonyou.com</a:t>
            </a:r>
            <a:r>
              <a:rPr lang="en-US" altLang="zh-CN" u="sng" dirty="0">
                <a:solidFill>
                  <a:srgbClr val="FF0000"/>
                </a:solidFill>
              </a:rPr>
              <a:t>,</a:t>
            </a:r>
            <a:r>
              <a:rPr lang="zh-CN" altLang="zh-CN" u="sng" dirty="0">
                <a:solidFill>
                  <a:srgbClr val="FF0000"/>
                </a:solidFill>
              </a:rPr>
              <a:t>明确“应聘职位”</a:t>
            </a:r>
            <a:endParaRPr lang="zh-CN" altLang="zh-CN" dirty="0">
              <a:solidFill>
                <a:srgbClr val="FF0000"/>
              </a:solidFill>
            </a:endParaRPr>
          </a:p>
          <a:p>
            <a:pPr lvl="0"/>
            <a:r>
              <a:rPr lang="zh-CN" altLang="zh-CN" u="sng" dirty="0">
                <a:solidFill>
                  <a:srgbClr val="FF0000"/>
                </a:solidFill>
              </a:rPr>
              <a:t>简历通过审核后，我们将通过电子邮件、电话或短信等方式主动与你联系。</a:t>
            </a:r>
            <a:endParaRPr lang="zh-CN" altLang="zh-CN" dirty="0">
              <a:solidFill>
                <a:srgbClr val="FF0000"/>
              </a:solidFill>
            </a:endParaRPr>
          </a:p>
          <a:p>
            <a:pPr lvl="0"/>
            <a:r>
              <a:rPr lang="zh-CN" altLang="zh-CN" u="sng" dirty="0">
                <a:solidFill>
                  <a:srgbClr val="FF0000"/>
                </a:solidFill>
              </a:rPr>
              <a:t>宣讲会期间请密切留意邮件及短信通知，请保持联系畅通。</a:t>
            </a:r>
            <a:endParaRPr lang="zh-CN" altLang="zh-CN" dirty="0">
              <a:solidFill>
                <a:srgbClr val="FF0000"/>
              </a:solidFill>
            </a:endParaRPr>
          </a:p>
          <a:p>
            <a:pPr lvl="0"/>
            <a:r>
              <a:rPr lang="zh-CN" altLang="zh-CN" u="sng" dirty="0">
                <a:solidFill>
                  <a:srgbClr val="FF0000"/>
                </a:solidFill>
              </a:rPr>
              <a:t>请携带个人简历参与宣讲会，现场接收简历，宣讲会结束后现场进行笔试</a:t>
            </a:r>
            <a:r>
              <a:rPr lang="en-US" altLang="zh-CN" u="sng" dirty="0">
                <a:solidFill>
                  <a:srgbClr val="FF0000"/>
                </a:solidFill>
              </a:rPr>
              <a:t>/</a:t>
            </a:r>
            <a:r>
              <a:rPr lang="zh-CN" altLang="zh-CN" u="sng" dirty="0">
                <a:solidFill>
                  <a:srgbClr val="FF0000"/>
                </a:solidFill>
              </a:rPr>
              <a:t>面试，面试通过签署实习协议，实习期不低于三个月。</a:t>
            </a:r>
            <a:endParaRPr lang="zh-CN" altLang="zh-CN" dirty="0">
              <a:solidFill>
                <a:srgbClr val="FF0000"/>
              </a:solidFill>
            </a:endParaRPr>
          </a:p>
          <a:p>
            <a:pPr lvl="0"/>
            <a:r>
              <a:rPr lang="zh-CN" altLang="zh-CN" u="sng" dirty="0">
                <a:solidFill>
                  <a:srgbClr val="FF0000"/>
                </a:solidFill>
              </a:rPr>
              <a:t>招聘热线：</a:t>
            </a:r>
            <a:r>
              <a:rPr lang="en-US" altLang="zh-CN" u="sng" dirty="0">
                <a:solidFill>
                  <a:srgbClr val="FF0000"/>
                </a:solidFill>
              </a:rPr>
              <a:t>0351-7037050-8808  </a:t>
            </a:r>
            <a:r>
              <a:rPr lang="zh-CN" altLang="zh-CN" u="sng" dirty="0">
                <a:solidFill>
                  <a:srgbClr val="FF0000"/>
                </a:solidFill>
              </a:rPr>
              <a:t>李女士</a:t>
            </a:r>
            <a:endParaRPr lang="zh-CN" altLang="zh-CN" dirty="0">
              <a:solidFill>
                <a:srgbClr val="FF0000"/>
              </a:solidFill>
            </a:endParaRPr>
          </a:p>
          <a:p>
            <a:r>
              <a:rPr lang="zh-CN" altLang="zh-CN" u="sng" dirty="0">
                <a:solidFill>
                  <a:srgbClr val="FF0000"/>
                </a:solidFill>
              </a:rPr>
              <a:t>公司地址：太原市长风商务区谐园路</a:t>
            </a:r>
            <a:r>
              <a:rPr lang="en-US" altLang="zh-CN" u="sng" dirty="0">
                <a:solidFill>
                  <a:srgbClr val="FF0000"/>
                </a:solidFill>
              </a:rPr>
              <a:t>9</a:t>
            </a:r>
            <a:r>
              <a:rPr lang="zh-CN" altLang="zh-CN" u="sng" dirty="0">
                <a:solidFill>
                  <a:srgbClr val="FF0000"/>
                </a:solidFill>
              </a:rPr>
              <a:t>号化建大厦</a:t>
            </a:r>
            <a:r>
              <a:rPr lang="en-US" altLang="zh-CN" u="sng" dirty="0">
                <a:solidFill>
                  <a:srgbClr val="FF0000"/>
                </a:solidFill>
              </a:rPr>
              <a:t>7</a:t>
            </a:r>
            <a:r>
              <a:rPr lang="zh-CN" altLang="zh-CN" u="sng" dirty="0">
                <a:solidFill>
                  <a:srgbClr val="FF0000"/>
                </a:solidFill>
              </a:rPr>
              <a:t>层</a:t>
            </a:r>
            <a:endParaRPr lang="zh-CN" altLang="zh-CN" dirty="0">
              <a:solidFill>
                <a:srgbClr val="FF0000"/>
              </a:solidFill>
            </a:endParaRPr>
          </a:p>
          <a:p>
            <a:r>
              <a:rPr lang="zh-CN" altLang="zh-CN" u="sng" dirty="0">
                <a:solidFill>
                  <a:srgbClr val="FF0000"/>
                </a:solidFill>
              </a:rPr>
              <a:t>公司官网：</a:t>
            </a:r>
            <a:r>
              <a:rPr lang="en-US" altLang="zh-CN" u="sng" dirty="0">
                <a:solidFill>
                  <a:srgbClr val="FF0000"/>
                </a:solidFill>
              </a:rPr>
              <a:t>www.yonyou.com</a:t>
            </a:r>
            <a:endParaRPr lang="zh-CN" altLang="zh-CN" dirty="0">
              <a:solidFill>
                <a:srgbClr val="FF0000"/>
              </a:solidFill>
            </a:endParaRPr>
          </a:p>
        </p:txBody>
      </p:sp>
      <p:pic>
        <p:nvPicPr>
          <p:cNvPr id="41" name="图片 40" descr="C:\Users\Administrator\Documents\Tencent Files\584874116\Image\C2C\LD_GVC2)`R8597B3)S0]L_L.png"/>
          <p:cNvPicPr/>
          <p:nvPr/>
        </p:nvPicPr>
        <p:blipFill>
          <a:blip r:embed="rId2" cstate="print"/>
          <a:srcRect/>
          <a:stretch>
            <a:fillRect/>
          </a:stretch>
        </p:blipFill>
        <p:spPr bwMode="auto">
          <a:xfrm>
            <a:off x="6457354" y="3717032"/>
            <a:ext cx="2014910" cy="1866702"/>
          </a:xfrm>
          <a:prstGeom prst="rect">
            <a:avLst/>
          </a:prstGeom>
          <a:noFill/>
          <a:ln w="9525">
            <a:noFill/>
            <a:miter lim="800000"/>
            <a:headEnd/>
            <a:tailEnd/>
          </a:ln>
        </p:spPr>
      </p:pic>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heel(1)">
                                      <p:cBhvr>
                                        <p:cTn id="30"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2052" y="179810"/>
            <a:ext cx="2035947" cy="1881038"/>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zh-CN" altLang="zh-CN" sz="2800" dirty="0"/>
              <a:t>优创数据技术有限公司</a:t>
            </a:r>
            <a:endParaRPr lang="zh-CN" altLang="en-US" sz="2800" dirty="0"/>
          </a:p>
        </p:txBody>
      </p:sp>
      <p:sp>
        <p:nvSpPr>
          <p:cNvPr id="7" name="矩形 6"/>
          <p:cNvSpPr/>
          <p:nvPr/>
        </p:nvSpPr>
        <p:spPr>
          <a:xfrm>
            <a:off x="3048000" y="116633"/>
            <a:ext cx="9144000" cy="2000548"/>
          </a:xfrm>
          <a:prstGeom prst="rect">
            <a:avLst/>
          </a:prstGeom>
        </p:spPr>
        <p:txBody>
          <a:bodyPr wrap="square">
            <a:spAutoFit/>
          </a:bodyPr>
          <a:lstStyle/>
          <a:p>
            <a:r>
              <a:rPr lang="zh-CN" altLang="zh-CN" sz="2800" b="1" u="sng" dirty="0">
                <a:latin typeface="华文新魏" panose="02010800040101010101" charset="-122"/>
                <a:ea typeface="华文新魏" panose="02010800040101010101" charset="-122"/>
              </a:rPr>
              <a:t>公司简介：</a:t>
            </a:r>
            <a:endParaRPr lang="zh-CN" altLang="zh-CN" sz="2800" dirty="0">
              <a:latin typeface="华文新魏" panose="02010800040101010101" charset="-122"/>
              <a:ea typeface="华文新魏" panose="02010800040101010101" charset="-122"/>
            </a:endParaRPr>
          </a:p>
          <a:p>
            <a:r>
              <a:rPr lang="zh-CN" altLang="zh-CN" sz="1600" dirty="0"/>
              <a:t>优创数据技术有限公司创立于</a:t>
            </a:r>
            <a:r>
              <a:rPr lang="en-US" altLang="zh-CN" sz="1600" dirty="0"/>
              <a:t>2003</a:t>
            </a:r>
            <a:r>
              <a:rPr lang="zh-CN" altLang="zh-CN" sz="1600" dirty="0"/>
              <a:t>年，由美国</a:t>
            </a:r>
            <a:r>
              <a:rPr lang="en-US" altLang="zh-CN" sz="1600" dirty="0"/>
              <a:t>Distinguished LLC</a:t>
            </a:r>
            <a:r>
              <a:rPr lang="zh-CN" altLang="zh-CN" sz="1600" dirty="0"/>
              <a:t>全资控股。公司总部位于纽约，在中国青岛市南、黄岛、济南、印度班加罗尔和美国林肯市设有五大全球业务中心。</a:t>
            </a:r>
            <a:endParaRPr lang="zh-CN" altLang="zh-CN" sz="1600" dirty="0"/>
          </a:p>
          <a:p>
            <a:r>
              <a:rPr lang="zh-CN" altLang="zh-CN" sz="1600" dirty="0"/>
              <a:t>目前，优创拥有</a:t>
            </a:r>
            <a:r>
              <a:rPr lang="en-US" altLang="zh-CN" sz="1600" dirty="0"/>
              <a:t>3000</a:t>
            </a:r>
            <a:r>
              <a:rPr lang="zh-CN" altLang="zh-CN" sz="1600" dirty="0"/>
              <a:t>多名员工，为来自美国、加拿大和英国的近三百家保险企业提供运营支持，帮助欧美国家客户保险行业进行流程优化，实现利润增长。</a:t>
            </a:r>
            <a:endParaRPr lang="zh-CN" altLang="zh-CN" sz="1600" dirty="0"/>
          </a:p>
          <a:p>
            <a:r>
              <a:rPr lang="zh-CN" altLang="zh-CN" sz="1600" dirty="0"/>
              <a:t>在过去的十余年，优创保持年均</a:t>
            </a:r>
            <a:r>
              <a:rPr lang="en-US" altLang="zh-CN" sz="1600" dirty="0"/>
              <a:t>25%</a:t>
            </a:r>
            <a:r>
              <a:rPr lang="zh-CN" altLang="zh-CN" sz="1600" dirty="0"/>
              <a:t>的业务增长率，客户留存率则高达</a:t>
            </a:r>
            <a:r>
              <a:rPr lang="en-US" altLang="zh-CN" sz="1600" dirty="0"/>
              <a:t>95%</a:t>
            </a:r>
            <a:r>
              <a:rPr lang="zh-CN" altLang="zh-CN" sz="1600" dirty="0"/>
              <a:t>以上。随着公司快速发展，优创业已成为中国境内最大的对美保险业战略服务供应商。</a:t>
            </a:r>
            <a:endParaRPr lang="zh-CN" altLang="zh-CN" sz="1600" dirty="0"/>
          </a:p>
        </p:txBody>
      </p:sp>
      <p:graphicFrame>
        <p:nvGraphicFramePr>
          <p:cNvPr id="12" name="表格 11"/>
          <p:cNvGraphicFramePr>
            <a:graphicFrameLocks noGrp="1"/>
          </p:cNvGraphicFramePr>
          <p:nvPr/>
        </p:nvGraphicFramePr>
        <p:xfrm>
          <a:off x="1012053" y="2060848"/>
          <a:ext cx="4181775" cy="3474720"/>
        </p:xfrm>
        <a:graphic>
          <a:graphicData uri="http://schemas.openxmlformats.org/drawingml/2006/table">
            <a:tbl>
              <a:tblPr firstRow="1" bandRow="1">
                <a:tableStyleId>{5C22544A-7EE6-4342-B048-85BDC9FD1C3A}</a:tableStyleId>
              </a:tblPr>
              <a:tblGrid>
                <a:gridCol w="1295761"/>
                <a:gridCol w="2886014"/>
              </a:tblGrid>
              <a:tr h="886925">
                <a:tc>
                  <a:txBody>
                    <a:bodyPr/>
                    <a:lstStyle/>
                    <a:p>
                      <a:pPr algn="ctr"/>
                      <a:endParaRPr lang="en-US" altLang="zh-CN" dirty="0"/>
                    </a:p>
                    <a:p>
                      <a:pPr algn="ctr"/>
                      <a:r>
                        <a:rPr lang="zh-CN" altLang="en-US" dirty="0"/>
                        <a:t>招聘岗位</a:t>
                      </a:r>
                      <a:endParaRPr lang="zh-CN" altLang="en-US" dirty="0"/>
                    </a:p>
                  </a:txBody>
                  <a:tcPr/>
                </a:tc>
                <a:tc>
                  <a:txBody>
                    <a:bodyPr/>
                    <a:lstStyle/>
                    <a:p>
                      <a:pPr algn="l"/>
                      <a:r>
                        <a:rPr lang="en-US" altLang="zh-CN" sz="1800" b="1" kern="1200" dirty="0">
                          <a:solidFill>
                            <a:schemeClr val="lt1"/>
                          </a:solidFill>
                          <a:effectLst/>
                          <a:latin typeface="+mn-lt"/>
                          <a:ea typeface="+mn-ea"/>
                          <a:cs typeface="+mn-cs"/>
                        </a:rPr>
                        <a:t>Client Assistant</a:t>
                      </a:r>
                      <a:r>
                        <a:rPr lang="zh-CN" altLang="zh-CN" sz="1800" b="1" kern="1200" dirty="0">
                          <a:solidFill>
                            <a:schemeClr val="lt1"/>
                          </a:solidFill>
                          <a:effectLst/>
                          <a:latin typeface="+mn-lt"/>
                          <a:ea typeface="+mn-ea"/>
                          <a:cs typeface="+mn-cs"/>
                        </a:rPr>
                        <a:t>（客户助理）</a:t>
                      </a:r>
                      <a:endParaRPr lang="zh-CN" altLang="zh-CN" sz="1800" b="1" kern="1200" dirty="0">
                        <a:solidFill>
                          <a:schemeClr val="lt1"/>
                        </a:solidFill>
                        <a:effectLst/>
                        <a:latin typeface="+mn-lt"/>
                        <a:ea typeface="+mn-ea"/>
                        <a:cs typeface="+mn-cs"/>
                      </a:endParaRPr>
                    </a:p>
                    <a:p>
                      <a:pPr algn="l"/>
                      <a:r>
                        <a:rPr lang="zh-CN" altLang="zh-CN" sz="1800" b="1" kern="1200" dirty="0">
                          <a:solidFill>
                            <a:schemeClr val="lt1"/>
                          </a:solidFill>
                          <a:effectLst/>
                          <a:latin typeface="+mn-lt"/>
                          <a:ea typeface="+mn-ea"/>
                          <a:cs typeface="+mn-cs"/>
                        </a:rPr>
                        <a:t>招聘人数：</a:t>
                      </a:r>
                      <a:r>
                        <a:rPr lang="en-US" altLang="zh-CN" sz="1800" b="1" kern="1200" dirty="0">
                          <a:solidFill>
                            <a:schemeClr val="lt1"/>
                          </a:solidFill>
                          <a:effectLst/>
                          <a:latin typeface="+mn-lt"/>
                          <a:ea typeface="+mn-ea"/>
                          <a:cs typeface="+mn-cs"/>
                        </a:rPr>
                        <a:t>100</a:t>
                      </a:r>
                      <a:endParaRPr lang="zh-CN" altLang="zh-CN" sz="1800" b="1" kern="1200" dirty="0">
                        <a:solidFill>
                          <a:schemeClr val="lt1"/>
                        </a:solidFill>
                        <a:effectLst/>
                        <a:latin typeface="+mn-lt"/>
                        <a:ea typeface="+mn-ea"/>
                        <a:cs typeface="+mn-cs"/>
                      </a:endParaRPr>
                    </a:p>
                  </a:txBody>
                  <a:tcPr/>
                </a:tc>
              </a:tr>
              <a:tr h="2354321">
                <a:tc>
                  <a:txBody>
                    <a:bodyPr/>
                    <a:lstStyle/>
                    <a:p>
                      <a:pPr algn="ctr"/>
                      <a:endParaRPr lang="en-US" altLang="zh-CN" dirty="0"/>
                    </a:p>
                    <a:p>
                      <a:pPr algn="ctr"/>
                      <a:endParaRPr lang="en-US" altLang="zh-CN" dirty="0"/>
                    </a:p>
                    <a:p>
                      <a:pPr algn="ctr"/>
                      <a:endParaRPr lang="en-US" altLang="zh-CN" dirty="0"/>
                    </a:p>
                    <a:p>
                      <a:pPr algn="ctr"/>
                      <a:r>
                        <a:rPr lang="zh-CN" altLang="en-US" dirty="0"/>
                        <a:t>岗位需求</a:t>
                      </a:r>
                      <a:endParaRPr lang="zh-CN" altLang="en-US" dirty="0"/>
                    </a:p>
                  </a:txBody>
                  <a:tcPr/>
                </a:tc>
                <a:tc>
                  <a:txBody>
                    <a:bodyPr/>
                    <a:lstStyle/>
                    <a:p>
                      <a:pPr lvl="0" algn="l"/>
                      <a:r>
                        <a:rPr lang="en-US" altLang="zh-CN" sz="1800" kern="1200" dirty="0">
                          <a:solidFill>
                            <a:schemeClr val="dk1"/>
                          </a:solidFill>
                          <a:effectLst/>
                          <a:latin typeface="+mn-lt"/>
                          <a:ea typeface="+mn-ea"/>
                          <a:cs typeface="+mn-cs"/>
                        </a:rPr>
                        <a:t>1</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大学英语四级及以上，专业不限</a:t>
                      </a:r>
                      <a:endParaRPr lang="zh-CN" altLang="zh-CN" sz="1800" kern="1200" dirty="0">
                        <a:solidFill>
                          <a:schemeClr val="dk1"/>
                        </a:solidFill>
                        <a:effectLst/>
                        <a:latin typeface="+mn-lt"/>
                        <a:ea typeface="+mn-ea"/>
                        <a:cs typeface="+mn-cs"/>
                      </a:endParaRPr>
                    </a:p>
                    <a:p>
                      <a:pPr lvl="0" algn="l"/>
                      <a:r>
                        <a:rPr lang="en-US" altLang="zh-CN" sz="1800" kern="1200" dirty="0">
                          <a:solidFill>
                            <a:schemeClr val="dk1"/>
                          </a:solidFill>
                          <a:effectLst/>
                          <a:latin typeface="+mn-lt"/>
                          <a:ea typeface="+mn-ea"/>
                          <a:cs typeface="+mn-cs"/>
                        </a:rPr>
                        <a:t>2</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熟练操作</a:t>
                      </a:r>
                      <a:r>
                        <a:rPr lang="en-US" altLang="zh-CN" sz="1800" kern="1200" dirty="0">
                          <a:solidFill>
                            <a:schemeClr val="dk1"/>
                          </a:solidFill>
                          <a:effectLst/>
                          <a:latin typeface="+mn-lt"/>
                          <a:ea typeface="+mn-ea"/>
                          <a:cs typeface="+mn-cs"/>
                        </a:rPr>
                        <a:t>Windows</a:t>
                      </a:r>
                      <a:r>
                        <a:rPr lang="zh-CN" altLang="zh-CN" sz="1800" kern="1200" dirty="0">
                          <a:solidFill>
                            <a:schemeClr val="dk1"/>
                          </a:solidFill>
                          <a:effectLst/>
                          <a:latin typeface="+mn-lt"/>
                          <a:ea typeface="+mn-ea"/>
                          <a:cs typeface="+mn-cs"/>
                        </a:rPr>
                        <a:t>系统，熟悉</a:t>
                      </a:r>
                      <a:r>
                        <a:rPr lang="en-US" altLang="zh-CN" sz="1800" kern="1200" dirty="0">
                          <a:solidFill>
                            <a:schemeClr val="dk1"/>
                          </a:solidFill>
                          <a:effectLst/>
                          <a:latin typeface="+mn-lt"/>
                          <a:ea typeface="+mn-ea"/>
                          <a:cs typeface="+mn-cs"/>
                        </a:rPr>
                        <a:t>MS Office</a:t>
                      </a:r>
                      <a:r>
                        <a:rPr lang="zh-CN" altLang="zh-CN" sz="1800" kern="1200" dirty="0">
                          <a:solidFill>
                            <a:schemeClr val="dk1"/>
                          </a:solidFill>
                          <a:effectLst/>
                          <a:latin typeface="+mn-lt"/>
                          <a:ea typeface="+mn-ea"/>
                          <a:cs typeface="+mn-cs"/>
                        </a:rPr>
                        <a:t>软件</a:t>
                      </a:r>
                      <a:endParaRPr lang="en-US" altLang="zh-CN" sz="1800" kern="1200" dirty="0">
                        <a:solidFill>
                          <a:schemeClr val="dk1"/>
                        </a:solidFill>
                        <a:effectLst/>
                        <a:latin typeface="+mn-lt"/>
                        <a:ea typeface="+mn-ea"/>
                        <a:cs typeface="+mn-cs"/>
                      </a:endParaRPr>
                    </a:p>
                    <a:p>
                      <a:pPr lvl="0" algn="l"/>
                      <a:r>
                        <a:rPr lang="en-US" altLang="zh-CN" sz="1800" kern="1200" dirty="0">
                          <a:solidFill>
                            <a:schemeClr val="dk1"/>
                          </a:solidFill>
                          <a:effectLst/>
                          <a:latin typeface="+mn-lt"/>
                          <a:ea typeface="+mn-ea"/>
                          <a:cs typeface="+mn-cs"/>
                        </a:rPr>
                        <a:t>3</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工作认真、耐心，责任心强</a:t>
                      </a:r>
                      <a:r>
                        <a:rPr lang="en-US" altLang="zh-CN" sz="1800" kern="1200" dirty="0">
                          <a:solidFill>
                            <a:schemeClr val="dk1"/>
                          </a:solidFill>
                          <a:effectLst/>
                          <a:latin typeface="+mn-lt"/>
                          <a:ea typeface="+mn-ea"/>
                          <a:cs typeface="+mn-cs"/>
                        </a:rPr>
                        <a:t>                                                                                                                                             </a:t>
                      </a:r>
                      <a:endParaRPr lang="zh-CN" altLang="zh-CN" sz="1800" kern="1200" dirty="0">
                        <a:solidFill>
                          <a:schemeClr val="dk1"/>
                        </a:solidFill>
                        <a:effectLst/>
                        <a:latin typeface="+mn-lt"/>
                        <a:ea typeface="+mn-ea"/>
                        <a:cs typeface="+mn-cs"/>
                      </a:endParaRPr>
                    </a:p>
                    <a:p>
                      <a:pPr lvl="0" algn="l"/>
                      <a:r>
                        <a:rPr lang="zh-CN" altLang="zh-CN" sz="1800" kern="1200" dirty="0">
                          <a:solidFill>
                            <a:schemeClr val="dk1"/>
                          </a:solidFill>
                          <a:effectLst/>
                          <a:latin typeface="+mn-lt"/>
                          <a:ea typeface="+mn-ea"/>
                          <a:cs typeface="+mn-cs"/>
                        </a:rPr>
                        <a:t>良好的学习能力</a:t>
                      </a:r>
                      <a:endParaRPr lang="zh-CN" altLang="zh-CN" sz="1800" kern="1200" dirty="0">
                        <a:solidFill>
                          <a:schemeClr val="dk1"/>
                        </a:solidFill>
                        <a:effectLst/>
                        <a:latin typeface="+mn-lt"/>
                        <a:ea typeface="+mn-ea"/>
                        <a:cs typeface="+mn-cs"/>
                      </a:endParaRPr>
                    </a:p>
                    <a:p>
                      <a:pPr lvl="0" algn="l"/>
                      <a:r>
                        <a:rPr lang="en-US" altLang="zh-CN" sz="1800" kern="1200" dirty="0">
                          <a:solidFill>
                            <a:schemeClr val="dk1"/>
                          </a:solidFill>
                          <a:effectLst/>
                          <a:latin typeface="+mn-lt"/>
                          <a:ea typeface="+mn-ea"/>
                          <a:cs typeface="+mn-cs"/>
                        </a:rPr>
                        <a:t>4</a:t>
                      </a:r>
                      <a:r>
                        <a:rPr lang="zh-CN" altLang="en-US"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良好的团队协作能力及沟通能力</a:t>
                      </a:r>
                      <a:endParaRPr lang="zh-CN" altLang="zh-CN" sz="1800" kern="1200" dirty="0">
                        <a:solidFill>
                          <a:schemeClr val="dk1"/>
                        </a:solidFill>
                        <a:effectLst/>
                        <a:latin typeface="+mn-lt"/>
                        <a:ea typeface="+mn-ea"/>
                        <a:cs typeface="+mn-cs"/>
                      </a:endParaRPr>
                    </a:p>
                  </a:txBody>
                  <a:tcPr/>
                </a:tc>
              </a:tr>
            </a:tbl>
          </a:graphicData>
        </a:graphic>
      </p:graphicFrame>
      <p:sp>
        <p:nvSpPr>
          <p:cNvPr id="13" name="矩形 12"/>
          <p:cNvSpPr/>
          <p:nvPr/>
        </p:nvSpPr>
        <p:spPr>
          <a:xfrm>
            <a:off x="5213970" y="2204864"/>
            <a:ext cx="6840760" cy="4401205"/>
          </a:xfrm>
          <a:prstGeom prst="rect">
            <a:avLst/>
          </a:prstGeom>
        </p:spPr>
        <p:txBody>
          <a:bodyPr wrap="square">
            <a:spAutoFit/>
          </a:bodyPr>
          <a:lstStyle/>
          <a:p>
            <a:r>
              <a:rPr lang="zh-CN" altLang="zh-CN" sz="1400" b="1" dirty="0"/>
              <a:t>加入优创，我们承诺：</a:t>
            </a:r>
            <a:endParaRPr lang="zh-CN" altLang="zh-CN" sz="1400" dirty="0"/>
          </a:p>
          <a:p>
            <a:r>
              <a:rPr lang="en-US" altLang="zh-CN" sz="1400" dirty="0"/>
              <a:t> </a:t>
            </a:r>
            <a:r>
              <a:rPr lang="zh-CN" altLang="zh-CN" sz="1400" b="1" u="sng" dirty="0"/>
              <a:t>生活一路“优”你</a:t>
            </a:r>
            <a:r>
              <a:rPr lang="en-US" altLang="zh-CN" sz="1400" b="1" u="sng" dirty="0"/>
              <a:t>     </a:t>
            </a:r>
            <a:r>
              <a:rPr lang="zh-CN" altLang="zh-CN" sz="1400" dirty="0"/>
              <a:t>我们提供：</a:t>
            </a:r>
            <a:r>
              <a:rPr lang="en-US" altLang="zh-CN" sz="1400" dirty="0">
                <a:solidFill>
                  <a:srgbClr val="FF0000"/>
                </a:solidFill>
              </a:rPr>
              <a:t>26</a:t>
            </a:r>
            <a:r>
              <a:rPr lang="zh-CN" altLang="zh-CN" sz="1400" dirty="0">
                <a:solidFill>
                  <a:srgbClr val="FF0000"/>
                </a:solidFill>
              </a:rPr>
              <a:t>天带薪假，让员工享受生活新风向；</a:t>
            </a:r>
            <a:endParaRPr lang="zh-CN" altLang="zh-CN" sz="1400" dirty="0">
              <a:solidFill>
                <a:srgbClr val="FF0000"/>
              </a:solidFill>
            </a:endParaRPr>
          </a:p>
          <a:p>
            <a:r>
              <a:rPr lang="en-US" altLang="zh-CN" sz="1400" dirty="0">
                <a:solidFill>
                  <a:srgbClr val="FF0000"/>
                </a:solidFill>
              </a:rPr>
              <a:t>                                                  </a:t>
            </a:r>
            <a:r>
              <a:rPr lang="zh-CN" altLang="zh-CN" sz="1400" dirty="0">
                <a:solidFill>
                  <a:srgbClr val="FF0000"/>
                </a:solidFill>
              </a:rPr>
              <a:t>音乐咖啡不打卡，带来美式工作新环境；</a:t>
            </a:r>
            <a:endParaRPr lang="zh-CN" altLang="zh-CN" sz="1400" dirty="0">
              <a:solidFill>
                <a:srgbClr val="FF0000"/>
              </a:solidFill>
            </a:endParaRPr>
          </a:p>
          <a:p>
            <a:r>
              <a:rPr lang="en-US" altLang="zh-CN" sz="1400" dirty="0">
                <a:solidFill>
                  <a:srgbClr val="FF0000"/>
                </a:solidFill>
              </a:rPr>
              <a:t>                                                   8</a:t>
            </a:r>
            <a:r>
              <a:rPr lang="zh-CN" altLang="zh-CN" sz="1400" dirty="0">
                <a:solidFill>
                  <a:srgbClr val="FF0000"/>
                </a:solidFill>
              </a:rPr>
              <a:t>小时工作制，大把休闲时间带来健康快乐优生活；</a:t>
            </a:r>
            <a:endParaRPr lang="zh-CN" altLang="zh-CN" sz="1400" dirty="0">
              <a:solidFill>
                <a:srgbClr val="FF0000"/>
              </a:solidFill>
            </a:endParaRPr>
          </a:p>
          <a:p>
            <a:r>
              <a:rPr lang="en-US" altLang="zh-CN" sz="1400" dirty="0">
                <a:solidFill>
                  <a:srgbClr val="FF0000"/>
                </a:solidFill>
              </a:rPr>
              <a:t>                                                  </a:t>
            </a:r>
            <a:r>
              <a:rPr lang="zh-CN" altLang="zh-CN" sz="1400" dirty="0">
                <a:solidFill>
                  <a:srgbClr val="FF0000"/>
                </a:solidFill>
              </a:rPr>
              <a:t>周末享双休，让你周末嗨不停；</a:t>
            </a:r>
            <a:endParaRPr lang="zh-CN" altLang="zh-CN" sz="1400" dirty="0">
              <a:solidFill>
                <a:srgbClr val="FF0000"/>
              </a:solidFill>
            </a:endParaRPr>
          </a:p>
          <a:p>
            <a:r>
              <a:rPr lang="en-US" altLang="zh-CN" sz="1400" dirty="0">
                <a:solidFill>
                  <a:srgbClr val="FF0000"/>
                </a:solidFill>
              </a:rPr>
              <a:t>                                                  </a:t>
            </a:r>
            <a:r>
              <a:rPr lang="zh-CN" altLang="zh-CN" sz="1400" dirty="0">
                <a:solidFill>
                  <a:srgbClr val="FF0000"/>
                </a:solidFill>
              </a:rPr>
              <a:t>全面薪酬体系（基本薪资</a:t>
            </a:r>
            <a:r>
              <a:rPr lang="en-US" altLang="zh-CN" sz="1400" dirty="0">
                <a:solidFill>
                  <a:srgbClr val="FF0000"/>
                </a:solidFill>
              </a:rPr>
              <a:t>+</a:t>
            </a:r>
            <a:r>
              <a:rPr lang="zh-CN" altLang="zh-CN" sz="1400" dirty="0">
                <a:solidFill>
                  <a:srgbClr val="FF0000"/>
                </a:solidFill>
              </a:rPr>
              <a:t>午餐交通补贴</a:t>
            </a:r>
            <a:r>
              <a:rPr lang="en-US" altLang="zh-CN" sz="1400" dirty="0">
                <a:solidFill>
                  <a:srgbClr val="FF0000"/>
                </a:solidFill>
              </a:rPr>
              <a:t>+</a:t>
            </a:r>
            <a:r>
              <a:rPr lang="zh-CN" altLang="zh-CN" sz="1400" dirty="0">
                <a:solidFill>
                  <a:srgbClr val="FF0000"/>
                </a:solidFill>
              </a:rPr>
              <a:t>季度奖金）；</a:t>
            </a:r>
            <a:endParaRPr lang="zh-CN" altLang="zh-CN" sz="1400" dirty="0">
              <a:solidFill>
                <a:srgbClr val="FF0000"/>
              </a:solidFill>
            </a:endParaRPr>
          </a:p>
          <a:p>
            <a:r>
              <a:rPr lang="en-US" altLang="zh-CN" sz="1400" dirty="0">
                <a:solidFill>
                  <a:srgbClr val="FF0000"/>
                </a:solidFill>
              </a:rPr>
              <a:t>                                                  </a:t>
            </a:r>
            <a:r>
              <a:rPr lang="zh-CN" altLang="zh-CN" sz="1400" dirty="0">
                <a:solidFill>
                  <a:srgbClr val="FF0000"/>
                </a:solidFill>
              </a:rPr>
              <a:t>全方位福利保障（六险一金</a:t>
            </a:r>
            <a:r>
              <a:rPr lang="en-US" altLang="zh-CN" sz="1400" dirty="0">
                <a:solidFill>
                  <a:srgbClr val="FF0000"/>
                </a:solidFill>
              </a:rPr>
              <a:t>+</a:t>
            </a:r>
            <a:r>
              <a:rPr lang="zh-CN" altLang="zh-CN" sz="1400" dirty="0">
                <a:solidFill>
                  <a:srgbClr val="FF0000"/>
                </a:solidFill>
              </a:rPr>
              <a:t>健康项目及年度体检）。</a:t>
            </a:r>
            <a:endParaRPr lang="zh-CN" altLang="zh-CN" sz="1400" dirty="0">
              <a:solidFill>
                <a:srgbClr val="FF0000"/>
              </a:solidFill>
            </a:endParaRPr>
          </a:p>
          <a:p>
            <a:r>
              <a:rPr lang="zh-CN" altLang="zh-CN" sz="1400" b="1" u="sng" dirty="0"/>
              <a:t>梦想一路“由”你</a:t>
            </a:r>
            <a:r>
              <a:rPr lang="en-US" altLang="zh-CN" sz="1400" b="1" u="sng" dirty="0"/>
              <a:t>      </a:t>
            </a:r>
            <a:r>
              <a:rPr lang="zh-CN" altLang="zh-CN" sz="1400" dirty="0"/>
              <a:t>我们拥有：</a:t>
            </a:r>
            <a:r>
              <a:rPr lang="en-US" altLang="zh-CN" sz="1400" dirty="0">
                <a:solidFill>
                  <a:schemeClr val="bg2">
                    <a:lumMod val="10000"/>
                  </a:schemeClr>
                </a:solidFill>
              </a:rPr>
              <a:t>387</a:t>
            </a:r>
            <a:r>
              <a:rPr lang="zh-CN" altLang="zh-CN" sz="1400" dirty="0">
                <a:solidFill>
                  <a:schemeClr val="bg2">
                    <a:lumMod val="10000"/>
                  </a:schemeClr>
                </a:solidFill>
              </a:rPr>
              <a:t>门免费培训课程全面覆盖员工职业发展各个阶段；</a:t>
            </a:r>
            <a:endParaRPr lang="zh-CN" altLang="zh-CN" sz="1400" dirty="0">
              <a:solidFill>
                <a:schemeClr val="bg2">
                  <a:lumMod val="10000"/>
                </a:schemeClr>
              </a:solidFill>
            </a:endParaRPr>
          </a:p>
          <a:p>
            <a:r>
              <a:rPr lang="en-US" altLang="zh-CN" sz="1400" dirty="0">
                <a:solidFill>
                  <a:schemeClr val="bg2">
                    <a:lumMod val="10000"/>
                  </a:schemeClr>
                </a:solidFill>
              </a:rPr>
              <a:t>                                                   </a:t>
            </a:r>
            <a:r>
              <a:rPr lang="zh-CN" altLang="zh-CN" sz="1400" dirty="0">
                <a:solidFill>
                  <a:schemeClr val="bg2">
                    <a:lumMod val="10000"/>
                  </a:schemeClr>
                </a:solidFill>
              </a:rPr>
              <a:t>欧美培训专家，帮您全方位提升英文能力；</a:t>
            </a:r>
            <a:endParaRPr lang="zh-CN" altLang="zh-CN" sz="1400" dirty="0">
              <a:solidFill>
                <a:schemeClr val="bg2">
                  <a:lumMod val="10000"/>
                </a:schemeClr>
              </a:solidFill>
            </a:endParaRPr>
          </a:p>
          <a:p>
            <a:r>
              <a:rPr lang="en-US" altLang="zh-CN" sz="1400" dirty="0">
                <a:solidFill>
                  <a:schemeClr val="bg2">
                    <a:lumMod val="10000"/>
                  </a:schemeClr>
                </a:solidFill>
              </a:rPr>
              <a:t>                                                   </a:t>
            </a:r>
            <a:r>
              <a:rPr lang="zh-CN" altLang="zh-CN" sz="1400" dirty="0">
                <a:solidFill>
                  <a:schemeClr val="bg2">
                    <a:lumMod val="10000"/>
                  </a:schemeClr>
                </a:solidFill>
              </a:rPr>
              <a:t>为优秀员工提供海外培训或访问机会。</a:t>
            </a:r>
            <a:endParaRPr lang="zh-CN" altLang="zh-CN" sz="1400" dirty="0">
              <a:solidFill>
                <a:schemeClr val="bg2">
                  <a:lumMod val="10000"/>
                </a:schemeClr>
              </a:solidFill>
            </a:endParaRPr>
          </a:p>
          <a:p>
            <a:r>
              <a:rPr lang="zh-CN" altLang="zh-CN" sz="1400" b="1" u="sng" dirty="0"/>
              <a:t>价值一路“有”你</a:t>
            </a:r>
            <a:r>
              <a:rPr lang="en-US" altLang="zh-CN" sz="1400" b="1" u="sng" dirty="0"/>
              <a:t>      </a:t>
            </a:r>
            <a:r>
              <a:rPr lang="zh-CN" altLang="zh-CN" sz="1400" dirty="0"/>
              <a:t>我们倡导：</a:t>
            </a:r>
            <a:r>
              <a:rPr lang="zh-CN" altLang="zh-CN" sz="1400" dirty="0">
                <a:solidFill>
                  <a:schemeClr val="accent5">
                    <a:lumMod val="50000"/>
                  </a:schemeClr>
                </a:solidFill>
              </a:rPr>
              <a:t>给予创新基金鼓励员工自主创新，并让创新点子应用于工作中；</a:t>
            </a:r>
            <a:endParaRPr lang="zh-CN" altLang="zh-CN" sz="1400" dirty="0">
              <a:solidFill>
                <a:schemeClr val="accent5">
                  <a:lumMod val="50000"/>
                </a:schemeClr>
              </a:solidFill>
            </a:endParaRPr>
          </a:p>
          <a:p>
            <a:r>
              <a:rPr lang="en-US" altLang="zh-CN" sz="1400" dirty="0">
                <a:solidFill>
                  <a:schemeClr val="accent5">
                    <a:lumMod val="50000"/>
                  </a:schemeClr>
                </a:solidFill>
              </a:rPr>
              <a:t>          </a:t>
            </a:r>
            <a:r>
              <a:rPr lang="zh-CN" altLang="zh-CN" sz="1400" dirty="0">
                <a:solidFill>
                  <a:schemeClr val="accent5">
                    <a:lumMod val="50000"/>
                  </a:schemeClr>
                </a:solidFill>
              </a:rPr>
              <a:t>成立公益团队，积极参与各项社会公益活动；</a:t>
            </a:r>
            <a:endParaRPr lang="zh-CN" altLang="zh-CN" sz="1400" dirty="0">
              <a:solidFill>
                <a:schemeClr val="accent5">
                  <a:lumMod val="50000"/>
                </a:schemeClr>
              </a:solidFill>
            </a:endParaRPr>
          </a:p>
          <a:p>
            <a:r>
              <a:rPr lang="en-US" altLang="zh-CN" sz="1400" dirty="0">
                <a:solidFill>
                  <a:schemeClr val="accent5">
                    <a:lumMod val="50000"/>
                  </a:schemeClr>
                </a:solidFill>
              </a:rPr>
              <a:t>          </a:t>
            </a:r>
            <a:r>
              <a:rPr lang="zh-CN" altLang="zh-CN" sz="1400" dirty="0">
                <a:solidFill>
                  <a:schemeClr val="accent5">
                    <a:lumMod val="50000"/>
                  </a:schemeClr>
                </a:solidFill>
              </a:rPr>
              <a:t>关心员工、客户及我们所生活的的社区，鼓励员工向不同文化背景下的合作伙伴学习；</a:t>
            </a:r>
            <a:endParaRPr lang="zh-CN" altLang="zh-CN" sz="1400" dirty="0">
              <a:solidFill>
                <a:schemeClr val="accent5">
                  <a:lumMod val="50000"/>
                </a:schemeClr>
              </a:solidFill>
            </a:endParaRPr>
          </a:p>
          <a:p>
            <a:r>
              <a:rPr lang="en-US" altLang="zh-CN" sz="1400" dirty="0">
                <a:solidFill>
                  <a:schemeClr val="accent5">
                    <a:lumMod val="50000"/>
                  </a:schemeClr>
                </a:solidFill>
              </a:rPr>
              <a:t>          </a:t>
            </a:r>
            <a:r>
              <a:rPr lang="zh-CN" altLang="zh-CN" sz="1400" dirty="0">
                <a:solidFill>
                  <a:schemeClr val="accent5">
                    <a:lumMod val="50000"/>
                  </a:schemeClr>
                </a:solidFill>
              </a:rPr>
              <a:t>追求卓越，让员工学以致用，不断创新；</a:t>
            </a:r>
            <a:endParaRPr lang="zh-CN" altLang="zh-CN" sz="1400" dirty="0">
              <a:solidFill>
                <a:schemeClr val="accent5">
                  <a:lumMod val="50000"/>
                </a:schemeClr>
              </a:solidFill>
            </a:endParaRPr>
          </a:p>
          <a:p>
            <a:r>
              <a:rPr lang="en-US" altLang="zh-CN" sz="1400" dirty="0">
                <a:solidFill>
                  <a:schemeClr val="accent5">
                    <a:lumMod val="50000"/>
                  </a:schemeClr>
                </a:solidFill>
              </a:rPr>
              <a:t>          </a:t>
            </a:r>
            <a:r>
              <a:rPr lang="zh-CN" altLang="zh-CN" sz="1400" dirty="0">
                <a:solidFill>
                  <a:schemeClr val="accent5">
                    <a:lumMod val="50000"/>
                  </a:schemeClr>
                </a:solidFill>
              </a:rPr>
              <a:t>服务至上，将每位客户视为独一无二的个体，持续改进我们的服务以迎合客户不断变化的需求；</a:t>
            </a:r>
            <a:endParaRPr lang="zh-CN" altLang="zh-CN" sz="1400" dirty="0">
              <a:solidFill>
                <a:schemeClr val="accent5">
                  <a:lumMod val="50000"/>
                </a:schemeClr>
              </a:solidFill>
            </a:endParaRPr>
          </a:p>
          <a:p>
            <a:r>
              <a:rPr lang="en-US" altLang="zh-CN" sz="1400" dirty="0">
                <a:solidFill>
                  <a:schemeClr val="accent5">
                    <a:lumMod val="50000"/>
                  </a:schemeClr>
                </a:solidFill>
              </a:rPr>
              <a:t>          </a:t>
            </a:r>
            <a:r>
              <a:rPr lang="zh-CN" altLang="zh-CN" sz="1400" dirty="0">
                <a:solidFill>
                  <a:schemeClr val="accent5">
                    <a:lumMod val="50000"/>
                  </a:schemeClr>
                </a:solidFill>
              </a:rPr>
              <a:t>团队合作，每位成员在团队中都扮演着重要的角色，互相合作帮助，成就彼此，一起分享成功的喜悦</a:t>
            </a:r>
            <a:r>
              <a:rPr lang="zh-CN" altLang="en-US" sz="1400" dirty="0">
                <a:solidFill>
                  <a:schemeClr val="accent5">
                    <a:lumMod val="50000"/>
                  </a:schemeClr>
                </a:solidFill>
              </a:rPr>
              <a:t>。</a:t>
            </a:r>
            <a:endParaRPr lang="zh-CN" altLang="zh-CN" sz="1400" dirty="0">
              <a:solidFill>
                <a:schemeClr val="accent5">
                  <a:lumMod val="50000"/>
                </a:schemeClr>
              </a:solidFill>
            </a:endParaRPr>
          </a:p>
        </p:txBody>
      </p:sp>
      <p:sp>
        <p:nvSpPr>
          <p:cNvPr id="14" name="矩形 13"/>
          <p:cNvSpPr/>
          <p:nvPr/>
        </p:nvSpPr>
        <p:spPr>
          <a:xfrm>
            <a:off x="0" y="5468645"/>
            <a:ext cx="5335480" cy="1384995"/>
          </a:xfrm>
          <a:prstGeom prst="rect">
            <a:avLst/>
          </a:prstGeom>
        </p:spPr>
        <p:txBody>
          <a:bodyPr wrap="square">
            <a:spAutoFit/>
          </a:bodyPr>
          <a:lstStyle/>
          <a:p>
            <a:r>
              <a:rPr lang="zh-CN" altLang="zh-CN" sz="1200" b="1" u="sng" dirty="0"/>
              <a:t>公司地址：</a:t>
            </a:r>
            <a:endParaRPr lang="zh-CN" altLang="zh-CN" sz="1200" dirty="0"/>
          </a:p>
          <a:p>
            <a:r>
              <a:rPr lang="zh-CN" altLang="zh-CN" sz="1200" dirty="0"/>
              <a:t>济南公司：济南市齐鲁软件园</a:t>
            </a:r>
            <a:r>
              <a:rPr lang="en-US" altLang="zh-CN" sz="1200" dirty="0"/>
              <a:t>F2</a:t>
            </a:r>
            <a:r>
              <a:rPr lang="zh-CN" altLang="zh-CN" sz="1200" dirty="0"/>
              <a:t>座</a:t>
            </a:r>
            <a:r>
              <a:rPr lang="en-US" altLang="zh-CN" sz="1200" dirty="0"/>
              <a:t>5</a:t>
            </a:r>
            <a:r>
              <a:rPr lang="zh-CN" altLang="zh-CN" sz="1200" dirty="0"/>
              <a:t>层（济南市高新区舜华路</a:t>
            </a:r>
            <a:r>
              <a:rPr lang="en-US" altLang="zh-CN" sz="1200" dirty="0"/>
              <a:t>1000</a:t>
            </a:r>
            <a:r>
              <a:rPr lang="zh-CN" altLang="zh-CN" sz="1200" dirty="0"/>
              <a:t>号）</a:t>
            </a:r>
            <a:endParaRPr lang="zh-CN" altLang="zh-CN" sz="1200" dirty="0"/>
          </a:p>
          <a:p>
            <a:r>
              <a:rPr lang="zh-CN" altLang="zh-CN" sz="1200" dirty="0"/>
              <a:t>青岛公司：青岛市软件园</a:t>
            </a:r>
            <a:r>
              <a:rPr lang="en-US" altLang="zh-CN" sz="1200" dirty="0"/>
              <a:t>12</a:t>
            </a:r>
            <a:r>
              <a:rPr lang="zh-CN" altLang="zh-CN" sz="1200" dirty="0"/>
              <a:t>号楼</a:t>
            </a:r>
            <a:r>
              <a:rPr lang="en-US" altLang="zh-CN" sz="1200" dirty="0"/>
              <a:t>B</a:t>
            </a:r>
            <a:r>
              <a:rPr lang="zh-CN" altLang="zh-CN" sz="1200" dirty="0"/>
              <a:t>座</a:t>
            </a:r>
            <a:r>
              <a:rPr lang="en-US" altLang="zh-CN" sz="1200" dirty="0"/>
              <a:t>1</a:t>
            </a:r>
            <a:r>
              <a:rPr lang="zh-CN" altLang="zh-CN" sz="1200" dirty="0"/>
              <a:t>层（青岛市宁夏路</a:t>
            </a:r>
            <a:r>
              <a:rPr lang="en-US" altLang="zh-CN" sz="1200" dirty="0"/>
              <a:t>288</a:t>
            </a:r>
            <a:r>
              <a:rPr lang="zh-CN" altLang="zh-CN" sz="1200" dirty="0"/>
              <a:t>号）</a:t>
            </a:r>
            <a:endParaRPr lang="zh-CN" altLang="zh-CN" sz="1200" dirty="0"/>
          </a:p>
          <a:p>
            <a:r>
              <a:rPr lang="zh-CN" altLang="zh-CN" sz="1200" dirty="0"/>
              <a:t>黄岛公司：青岛光谷软件园</a:t>
            </a:r>
            <a:r>
              <a:rPr lang="en-US" altLang="zh-CN" sz="1200" dirty="0"/>
              <a:t>32</a:t>
            </a:r>
            <a:r>
              <a:rPr lang="zh-CN" altLang="zh-CN" sz="1200" dirty="0"/>
              <a:t>号楼</a:t>
            </a:r>
            <a:r>
              <a:rPr lang="en-US" altLang="zh-CN" sz="1200" dirty="0"/>
              <a:t>3</a:t>
            </a:r>
            <a:r>
              <a:rPr lang="zh-CN" altLang="zh-CN" sz="1200" dirty="0"/>
              <a:t>层（青岛市黄岛开发区峨眉山路</a:t>
            </a:r>
            <a:r>
              <a:rPr lang="en-US" altLang="zh-CN" sz="1200" dirty="0"/>
              <a:t>396</a:t>
            </a:r>
            <a:r>
              <a:rPr lang="zh-CN" altLang="zh-CN" sz="1200" dirty="0"/>
              <a:t>号）</a:t>
            </a:r>
            <a:endParaRPr lang="zh-CN" altLang="zh-CN" sz="1200" dirty="0"/>
          </a:p>
          <a:p>
            <a:r>
              <a:rPr lang="en-US" altLang="zh-CN" sz="1200" dirty="0"/>
              <a:t> </a:t>
            </a:r>
            <a:endParaRPr lang="zh-CN" altLang="zh-CN" sz="1200" dirty="0"/>
          </a:p>
          <a:p>
            <a:r>
              <a:rPr lang="zh-CN" altLang="zh-CN" sz="1200" b="1" u="sng" dirty="0"/>
              <a:t>投递邮箱：</a:t>
            </a:r>
            <a:endParaRPr lang="zh-CN" altLang="zh-CN" sz="1200" dirty="0"/>
          </a:p>
          <a:p>
            <a:r>
              <a:rPr lang="en-US" altLang="zh-CN" sz="1200" b="1" u="sng" dirty="0">
                <a:hlinkClick r:id="rId1"/>
              </a:rPr>
              <a:t>Evp@resourcepro.com.cn</a:t>
            </a:r>
            <a:endParaRPr lang="zh-CN" altLang="zh-CN" sz="1200" dirty="0"/>
          </a:p>
        </p:txBody>
      </p:sp>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5360" y="188640"/>
            <a:ext cx="3413125" cy="6092825"/>
          </a:xfrm>
          <a:prstGeom prst="rect">
            <a:avLst/>
          </a:prstGeom>
          <a:solidFill>
            <a:schemeClr val="dk1">
              <a:alpha val="71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9" name="文本框 8"/>
          <p:cNvSpPr txBox="1">
            <a:spLocks noChangeArrowheads="1"/>
          </p:cNvSpPr>
          <p:nvPr/>
        </p:nvSpPr>
        <p:spPr bwMode="auto">
          <a:xfrm>
            <a:off x="473472" y="2750014"/>
            <a:ext cx="3136900" cy="1384995"/>
          </a:xfrm>
          <a:prstGeom prst="rect">
            <a:avLst/>
          </a:prstGeom>
          <a:noFill/>
          <a:ln w="9525">
            <a:noFill/>
            <a:miter lim="800000"/>
          </a:ln>
        </p:spPr>
        <p:txBody>
          <a:bodyPr>
            <a:spAutoFit/>
          </a:bodyPr>
          <a:lstStyle/>
          <a:p>
            <a:pPr algn="ctr"/>
            <a:r>
              <a:rPr lang="zh-CN" altLang="zh-CN" sz="2800" dirty="0">
                <a:solidFill>
                  <a:schemeClr val="bg1"/>
                </a:solidFill>
              </a:rPr>
              <a:t>民生人寿保险</a:t>
            </a:r>
            <a:endParaRPr lang="en-US" altLang="zh-CN" sz="2800" dirty="0">
              <a:solidFill>
                <a:schemeClr val="bg1"/>
              </a:solidFill>
            </a:endParaRPr>
          </a:p>
          <a:p>
            <a:pPr algn="ctr"/>
            <a:r>
              <a:rPr lang="zh-CN" altLang="zh-CN" sz="2800" dirty="0">
                <a:solidFill>
                  <a:schemeClr val="bg1"/>
                </a:solidFill>
              </a:rPr>
              <a:t>股份有限公司</a:t>
            </a:r>
            <a:endParaRPr lang="en-US" altLang="zh-CN" sz="2800" dirty="0">
              <a:solidFill>
                <a:schemeClr val="bg1"/>
              </a:solidFill>
            </a:endParaRPr>
          </a:p>
          <a:p>
            <a:pPr algn="ctr"/>
            <a:r>
              <a:rPr lang="zh-CN" altLang="zh-CN" sz="2800" dirty="0">
                <a:solidFill>
                  <a:schemeClr val="bg1"/>
                </a:solidFill>
              </a:rPr>
              <a:t>山西分公司</a:t>
            </a:r>
            <a:endParaRPr lang="zh-CN" altLang="en-US" sz="2800" b="1" dirty="0">
              <a:solidFill>
                <a:schemeClr val="bg1"/>
              </a:solidFill>
              <a:latin typeface="造字工房悦黑体验版细体"/>
              <a:ea typeface="造字工房悦黑体验版细体"/>
              <a:cs typeface="造字工房悦黑体验版细体"/>
            </a:endParaRPr>
          </a:p>
        </p:txBody>
      </p:sp>
      <p:sp>
        <p:nvSpPr>
          <p:cNvPr id="2" name="矩形 1"/>
          <p:cNvSpPr/>
          <p:nvPr/>
        </p:nvSpPr>
        <p:spPr>
          <a:xfrm>
            <a:off x="4439816" y="44624"/>
            <a:ext cx="6096000" cy="2185214"/>
          </a:xfrm>
          <a:prstGeom prst="rect">
            <a:avLst/>
          </a:prstGeom>
        </p:spPr>
        <p:txBody>
          <a:bodyPr>
            <a:spAutoFit/>
          </a:bodyPr>
          <a:lstStyle/>
          <a:p>
            <a:r>
              <a:rPr lang="en-US" altLang="zh-CN" dirty="0"/>
              <a:t> </a:t>
            </a:r>
            <a:r>
              <a:rPr lang="zh-CN" altLang="en-US" sz="2800" dirty="0">
                <a:latin typeface="华文新魏" panose="02010800040101010101" charset="-122"/>
                <a:ea typeface="华文新魏" panose="02010800040101010101" charset="-122"/>
              </a:rPr>
              <a:t>公司简介</a:t>
            </a:r>
            <a:r>
              <a:rPr lang="zh-CN" altLang="en-US" dirty="0">
                <a:latin typeface="华文新魏" panose="02010800040101010101" charset="-122"/>
                <a:ea typeface="华文新魏" panose="02010800040101010101" charset="-122"/>
              </a:rPr>
              <a:t>：</a:t>
            </a:r>
            <a:r>
              <a:rPr lang="zh-CN" altLang="zh-CN" dirty="0">
                <a:solidFill>
                  <a:srgbClr val="FF0000"/>
                </a:solidFill>
              </a:rPr>
              <a:t>民生人寿保险股份有限公司（以下简称“民生保险”）是中国保险监督管理委员会直接管理的全国性寿险公司，</a:t>
            </a:r>
            <a:r>
              <a:rPr lang="en-US" altLang="zh-CN" dirty="0">
                <a:solidFill>
                  <a:srgbClr val="FF0000"/>
                </a:solidFill>
              </a:rPr>
              <a:t>2003</a:t>
            </a:r>
            <a:r>
              <a:rPr lang="zh-CN" altLang="zh-CN" dirty="0">
                <a:solidFill>
                  <a:srgbClr val="FF0000"/>
                </a:solidFill>
              </a:rPr>
              <a:t>年正式开业，注册资本</a:t>
            </a:r>
            <a:r>
              <a:rPr lang="en-US" altLang="zh-CN" dirty="0">
                <a:solidFill>
                  <a:srgbClr val="FF0000"/>
                </a:solidFill>
              </a:rPr>
              <a:t>60</a:t>
            </a:r>
            <a:r>
              <a:rPr lang="zh-CN" altLang="zh-CN" dirty="0">
                <a:solidFill>
                  <a:srgbClr val="FF0000"/>
                </a:solidFill>
              </a:rPr>
              <a:t>亿元。民生保险以“为民生服务”为企业使命，致力于成为为民生服务的伟大公司。</a:t>
            </a:r>
            <a:endParaRPr lang="zh-CN" altLang="zh-CN" dirty="0">
              <a:solidFill>
                <a:srgbClr val="FF0000"/>
              </a:solidFill>
            </a:endParaRPr>
          </a:p>
          <a:p>
            <a:r>
              <a:rPr lang="zh-CN" altLang="zh-CN" dirty="0">
                <a:solidFill>
                  <a:srgbClr val="FF0000"/>
                </a:solidFill>
              </a:rPr>
              <a:t>民生人寿经营范围包括人寿保险、健康保险、意外伤害保险、上述保险业务的再保险业务和资金运用业务。</a:t>
            </a:r>
            <a:endParaRPr lang="zh-CN" altLang="en-US" dirty="0">
              <a:solidFill>
                <a:srgbClr val="FF0000"/>
              </a:solidFill>
            </a:endParaRPr>
          </a:p>
        </p:txBody>
      </p:sp>
      <p:graphicFrame>
        <p:nvGraphicFramePr>
          <p:cNvPr id="3" name="表格 2"/>
          <p:cNvGraphicFramePr>
            <a:graphicFrameLocks noGrp="1"/>
          </p:cNvGraphicFramePr>
          <p:nvPr/>
        </p:nvGraphicFramePr>
        <p:xfrm>
          <a:off x="3935760" y="2420888"/>
          <a:ext cx="8128002" cy="3566160"/>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792088">
                <a:tc>
                  <a:txBody>
                    <a:bodyPr/>
                    <a:lstStyle/>
                    <a:p>
                      <a:endParaRPr lang="en-US" altLang="zh-CN" b="1" dirty="0"/>
                    </a:p>
                    <a:p>
                      <a:r>
                        <a:rPr lang="zh-CN" altLang="en-US" b="1" dirty="0"/>
                        <a:t>招牌职位</a:t>
                      </a:r>
                      <a:endParaRPr lang="zh-CN"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lt1"/>
                          </a:solidFill>
                          <a:effectLst/>
                          <a:latin typeface="+mn-lt"/>
                          <a:ea typeface="+mn-ea"/>
                          <a:cs typeface="+mn-cs"/>
                        </a:rPr>
                        <a:t>组训</a:t>
                      </a:r>
                      <a:endParaRPr lang="en-US" altLang="zh-CN" sz="1800" b="1" kern="1200" dirty="0">
                        <a:solidFill>
                          <a:schemeClr val="lt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lt1"/>
                          </a:solidFill>
                          <a:effectLst/>
                          <a:latin typeface="+mn-lt"/>
                          <a:ea typeface="+mn-ea"/>
                          <a:cs typeface="+mn-cs"/>
                        </a:rPr>
                        <a:t>（</a:t>
                      </a:r>
                      <a:r>
                        <a:rPr lang="en-US" altLang="zh-CN" sz="1800" b="1" kern="1200" dirty="0">
                          <a:solidFill>
                            <a:schemeClr val="lt1"/>
                          </a:solidFill>
                          <a:effectLst/>
                          <a:latin typeface="+mn-lt"/>
                          <a:ea typeface="+mn-ea"/>
                          <a:cs typeface="+mn-cs"/>
                        </a:rPr>
                        <a:t>3</a:t>
                      </a:r>
                      <a:r>
                        <a:rPr lang="zh-CN" altLang="zh-CN" sz="1800" b="1" kern="1200" dirty="0">
                          <a:solidFill>
                            <a:schemeClr val="lt1"/>
                          </a:solidFill>
                          <a:effectLst/>
                          <a:latin typeface="+mn-lt"/>
                          <a:ea typeface="+mn-ea"/>
                          <a:cs typeface="+mn-cs"/>
                        </a:rPr>
                        <a:t>人）</a:t>
                      </a:r>
                      <a:endParaRPr lang="zh-CN" altLang="zh-CN" sz="1800" b="1" kern="1200" dirty="0">
                        <a:solidFill>
                          <a:schemeClr val="lt1"/>
                        </a:solidFill>
                        <a:effectLst/>
                        <a:latin typeface="+mn-lt"/>
                        <a:ea typeface="+mn-ea"/>
                        <a:cs typeface="+mn-cs"/>
                      </a:endParaRPr>
                    </a:p>
                    <a:p>
                      <a:endParaRPr lang="zh-CN"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lt1"/>
                          </a:solidFill>
                          <a:effectLst/>
                          <a:latin typeface="+mn-lt"/>
                          <a:ea typeface="+mn-ea"/>
                          <a:cs typeface="+mn-cs"/>
                        </a:rPr>
                        <a:t>柜面管理岗（</a:t>
                      </a:r>
                      <a:r>
                        <a:rPr lang="en-US" altLang="zh-CN" sz="1800" b="1" kern="1200" dirty="0">
                          <a:solidFill>
                            <a:schemeClr val="lt1"/>
                          </a:solidFill>
                          <a:effectLst/>
                          <a:latin typeface="+mn-lt"/>
                          <a:ea typeface="+mn-ea"/>
                          <a:cs typeface="+mn-cs"/>
                        </a:rPr>
                        <a:t>2</a:t>
                      </a:r>
                      <a:r>
                        <a:rPr lang="zh-CN" altLang="zh-CN" sz="1800" b="1" kern="1200" dirty="0">
                          <a:solidFill>
                            <a:schemeClr val="lt1"/>
                          </a:solidFill>
                          <a:effectLst/>
                          <a:latin typeface="+mn-lt"/>
                          <a:ea typeface="+mn-ea"/>
                          <a:cs typeface="+mn-cs"/>
                        </a:rPr>
                        <a:t>人）</a:t>
                      </a:r>
                      <a:endParaRPr lang="zh-CN" altLang="zh-CN" sz="1800" b="1" kern="1200" dirty="0">
                        <a:solidFill>
                          <a:schemeClr val="lt1"/>
                        </a:solidFill>
                        <a:effectLst/>
                        <a:latin typeface="+mn-lt"/>
                        <a:ea typeface="+mn-ea"/>
                        <a:cs typeface="+mn-cs"/>
                      </a:endParaRPr>
                    </a:p>
                    <a:p>
                      <a:endParaRPr lang="zh-CN"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lt1"/>
                          </a:solidFill>
                          <a:effectLst/>
                          <a:latin typeface="+mn-lt"/>
                          <a:ea typeface="+mn-ea"/>
                          <a:cs typeface="+mn-cs"/>
                        </a:rPr>
                        <a:t>培训管理岗（</a:t>
                      </a:r>
                      <a:r>
                        <a:rPr lang="en-US" altLang="zh-CN" sz="1800" b="1" kern="1200" dirty="0">
                          <a:solidFill>
                            <a:schemeClr val="lt1"/>
                          </a:solidFill>
                          <a:effectLst/>
                          <a:latin typeface="+mn-lt"/>
                          <a:ea typeface="+mn-ea"/>
                          <a:cs typeface="+mn-cs"/>
                        </a:rPr>
                        <a:t>2</a:t>
                      </a:r>
                      <a:r>
                        <a:rPr lang="zh-CN" altLang="zh-CN" sz="1800" b="1" kern="1200" dirty="0">
                          <a:solidFill>
                            <a:schemeClr val="lt1"/>
                          </a:solidFill>
                          <a:effectLst/>
                          <a:latin typeface="+mn-lt"/>
                          <a:ea typeface="+mn-ea"/>
                          <a:cs typeface="+mn-cs"/>
                        </a:rPr>
                        <a:t>人）</a:t>
                      </a:r>
                      <a:endParaRPr lang="zh-CN" altLang="zh-CN" sz="1800" b="1" kern="1200" dirty="0">
                        <a:solidFill>
                          <a:schemeClr val="lt1"/>
                        </a:solidFill>
                        <a:effectLst/>
                        <a:latin typeface="+mn-lt"/>
                        <a:ea typeface="+mn-ea"/>
                        <a:cs typeface="+mn-cs"/>
                      </a:endParaRPr>
                    </a:p>
                    <a:p>
                      <a:endParaRPr lang="zh-CN"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lt1"/>
                          </a:solidFill>
                          <a:effectLst/>
                          <a:latin typeface="+mn-lt"/>
                          <a:ea typeface="+mn-ea"/>
                          <a:cs typeface="+mn-cs"/>
                        </a:rPr>
                        <a:t>人员管理岗（</a:t>
                      </a:r>
                      <a:r>
                        <a:rPr lang="en-US" altLang="zh-CN" sz="1800" b="1" kern="1200" dirty="0">
                          <a:solidFill>
                            <a:schemeClr val="lt1"/>
                          </a:solidFill>
                          <a:effectLst/>
                          <a:latin typeface="+mn-lt"/>
                          <a:ea typeface="+mn-ea"/>
                          <a:cs typeface="+mn-cs"/>
                        </a:rPr>
                        <a:t>2</a:t>
                      </a:r>
                      <a:r>
                        <a:rPr lang="zh-CN" altLang="zh-CN" sz="1800" b="1" kern="1200" dirty="0">
                          <a:solidFill>
                            <a:schemeClr val="lt1"/>
                          </a:solidFill>
                          <a:effectLst/>
                          <a:latin typeface="+mn-lt"/>
                          <a:ea typeface="+mn-ea"/>
                          <a:cs typeface="+mn-cs"/>
                        </a:rPr>
                        <a:t>人）</a:t>
                      </a:r>
                      <a:endParaRPr lang="zh-CN" altLang="zh-CN" sz="1800" b="1" kern="1200" dirty="0">
                        <a:solidFill>
                          <a:schemeClr val="lt1"/>
                        </a:solidFill>
                        <a:effectLst/>
                        <a:latin typeface="+mn-lt"/>
                        <a:ea typeface="+mn-ea"/>
                        <a:cs typeface="+mn-cs"/>
                      </a:endParaRPr>
                    </a:p>
                    <a:p>
                      <a:endParaRPr lang="zh-CN" altLang="en-US" b="1" dirty="0"/>
                    </a:p>
                  </a:txBody>
                  <a:tcPr/>
                </a:tc>
                <a:tc>
                  <a:txBody>
                    <a:bodyPr/>
                    <a:lstStyle/>
                    <a:p>
                      <a:pPr algn="ctr"/>
                      <a:r>
                        <a:rPr lang="zh-CN" altLang="zh-CN" sz="1800" b="1" kern="1200" dirty="0">
                          <a:solidFill>
                            <a:schemeClr val="lt1"/>
                          </a:solidFill>
                          <a:effectLst/>
                          <a:latin typeface="+mn-lt"/>
                          <a:ea typeface="+mn-ea"/>
                          <a:cs typeface="+mn-cs"/>
                        </a:rPr>
                        <a:t>会计出纳岗（</a:t>
                      </a:r>
                      <a:r>
                        <a:rPr lang="en-US" altLang="zh-CN" sz="1800" b="1" kern="1200" dirty="0">
                          <a:solidFill>
                            <a:schemeClr val="lt1"/>
                          </a:solidFill>
                          <a:effectLst/>
                          <a:latin typeface="+mn-lt"/>
                          <a:ea typeface="+mn-ea"/>
                          <a:cs typeface="+mn-cs"/>
                        </a:rPr>
                        <a:t>1</a:t>
                      </a:r>
                      <a:r>
                        <a:rPr lang="zh-CN" altLang="zh-CN" sz="1800" b="1" kern="1200" dirty="0">
                          <a:solidFill>
                            <a:schemeClr val="lt1"/>
                          </a:solidFill>
                          <a:effectLst/>
                          <a:latin typeface="+mn-lt"/>
                          <a:ea typeface="+mn-ea"/>
                          <a:cs typeface="+mn-cs"/>
                        </a:rPr>
                        <a:t>人）</a:t>
                      </a:r>
                      <a:endParaRPr lang="zh-CN" altLang="en-US" b="1" dirty="0"/>
                    </a:p>
                  </a:txBody>
                  <a:tcPr/>
                </a:tc>
              </a:tr>
              <a:tr h="936104">
                <a:tc>
                  <a:txBody>
                    <a:bodyPr/>
                    <a:lstStyle/>
                    <a:p>
                      <a:pPr algn="ctr"/>
                      <a:endParaRPr lang="en-US" altLang="zh-CN" b="1" dirty="0">
                        <a:solidFill>
                          <a:schemeClr val="tx1"/>
                        </a:solidFill>
                      </a:endParaRPr>
                    </a:p>
                    <a:p>
                      <a:pPr algn="ctr"/>
                      <a:endParaRPr lang="en-US" altLang="zh-CN" b="1" dirty="0">
                        <a:solidFill>
                          <a:schemeClr val="tx1"/>
                        </a:solidFill>
                      </a:endParaRPr>
                    </a:p>
                    <a:p>
                      <a:pPr algn="ctr"/>
                      <a:r>
                        <a:rPr lang="zh-CN" altLang="en-US" b="1" dirty="0">
                          <a:solidFill>
                            <a:schemeClr val="tx1"/>
                          </a:solidFill>
                        </a:rPr>
                        <a:t>任职要求</a:t>
                      </a:r>
                      <a:endParaRPr lang="zh-CN" alt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b="1" kern="1200" dirty="0">
                          <a:solidFill>
                            <a:schemeClr val="dk1"/>
                          </a:solidFill>
                          <a:effectLst/>
                          <a:latin typeface="+mn-lt"/>
                          <a:ea typeface="+mn-ea"/>
                          <a:cs typeface="+mn-cs"/>
                        </a:rPr>
                        <a:t>全日制本科以上学历，具有出色的沟通能力，较强的组织、策划、协调能力，</a:t>
                      </a:r>
                      <a:endParaRPr lang="zh-CN" altLang="zh-CN" sz="1400" b="1" kern="1200" dirty="0">
                        <a:solidFill>
                          <a:schemeClr val="dk1"/>
                        </a:solidFill>
                        <a:effectLst/>
                        <a:latin typeface="+mn-lt"/>
                        <a:ea typeface="+mn-ea"/>
                        <a:cs typeface="+mn-cs"/>
                      </a:endParaRPr>
                    </a:p>
                    <a:p>
                      <a:endParaRPr lang="zh-CN" alt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b="1" kern="1200" dirty="0">
                          <a:solidFill>
                            <a:schemeClr val="dk1"/>
                          </a:solidFill>
                          <a:effectLst/>
                          <a:latin typeface="+mn-lt"/>
                          <a:ea typeface="+mn-ea"/>
                          <a:cs typeface="+mn-cs"/>
                        </a:rPr>
                        <a:t>全日制大学本科以上学历，中文、管理、保险或文秘专业</a:t>
                      </a:r>
                      <a:endParaRPr lang="zh-CN" altLang="zh-CN" sz="1400" b="1" kern="1200" dirty="0">
                        <a:solidFill>
                          <a:schemeClr val="dk1"/>
                        </a:solidFill>
                        <a:effectLst/>
                        <a:latin typeface="+mn-lt"/>
                        <a:ea typeface="+mn-ea"/>
                        <a:cs typeface="+mn-cs"/>
                      </a:endParaRPr>
                    </a:p>
                    <a:p>
                      <a:endParaRPr lang="zh-CN" alt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b="1" kern="1200" dirty="0">
                          <a:solidFill>
                            <a:schemeClr val="dk1"/>
                          </a:solidFill>
                          <a:effectLst/>
                          <a:latin typeface="+mn-lt"/>
                          <a:ea typeface="+mn-ea"/>
                          <a:cs typeface="+mn-cs"/>
                        </a:rPr>
                        <a:t>全日制本科以上学历，具有出色的沟通能力，较强的组织、策划、协调能力</a:t>
                      </a:r>
                      <a:endParaRPr lang="zh-CN" altLang="zh-CN" sz="1400" b="1" kern="1200" dirty="0">
                        <a:solidFill>
                          <a:schemeClr val="dk1"/>
                        </a:solidFill>
                        <a:effectLst/>
                        <a:latin typeface="+mn-lt"/>
                        <a:ea typeface="+mn-ea"/>
                        <a:cs typeface="+mn-cs"/>
                      </a:endParaRPr>
                    </a:p>
                    <a:p>
                      <a:endParaRPr lang="zh-CN" alt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defRPr/>
                      </a:pPr>
                      <a:r>
                        <a:rPr lang="zh-CN" altLang="zh-CN" sz="1400" b="1" kern="1200" dirty="0">
                          <a:solidFill>
                            <a:schemeClr val="dk1"/>
                          </a:solidFill>
                          <a:effectLst/>
                          <a:latin typeface="+mn-lt"/>
                          <a:ea typeface="+mn-ea"/>
                          <a:cs typeface="+mn-cs"/>
                        </a:rPr>
                        <a:t>全日制本科以上学历，管理类专业</a:t>
                      </a:r>
                      <a:endParaRPr lang="zh-CN" altLang="zh-CN" sz="1400" b="1" kern="1200" dirty="0">
                        <a:solidFill>
                          <a:schemeClr val="dk1"/>
                        </a:solidFill>
                        <a:effectLst/>
                        <a:latin typeface="+mn-lt"/>
                        <a:ea typeface="+mn-ea"/>
                        <a:cs typeface="+mn-cs"/>
                      </a:endParaRPr>
                    </a:p>
                    <a:p>
                      <a:endParaRPr lang="zh-CN" alt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b="1" kern="1200" dirty="0">
                          <a:solidFill>
                            <a:schemeClr val="dk1"/>
                          </a:solidFill>
                          <a:effectLst/>
                          <a:latin typeface="+mn-lt"/>
                          <a:ea typeface="+mn-ea"/>
                          <a:cs typeface="+mn-cs"/>
                        </a:rPr>
                        <a:t>全日制本科以上学历，具有出色的沟通能力，较强的组织、策划、协调能力</a:t>
                      </a:r>
                      <a:endParaRPr lang="zh-CN" altLang="zh-CN" sz="1400" b="1" kern="1200" dirty="0">
                        <a:solidFill>
                          <a:schemeClr val="dk1"/>
                        </a:solidFill>
                        <a:effectLst/>
                        <a:latin typeface="+mn-lt"/>
                        <a:ea typeface="+mn-ea"/>
                        <a:cs typeface="+mn-cs"/>
                      </a:endParaRPr>
                    </a:p>
                    <a:p>
                      <a:endParaRPr lang="zh-CN" altLang="en-US" b="1" dirty="0"/>
                    </a:p>
                  </a:txBody>
                  <a:tcPr/>
                </a:tc>
              </a:tr>
              <a:tr h="936104">
                <a:tc>
                  <a:txBody>
                    <a:bodyPr/>
                    <a:lstStyle/>
                    <a:p>
                      <a:r>
                        <a:rPr lang="zh-CN" altLang="en-US" b="1" dirty="0"/>
                        <a:t>待遇</a:t>
                      </a:r>
                      <a:endParaRPr lang="zh-CN" alt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b="1" kern="1200" dirty="0">
                          <a:solidFill>
                            <a:schemeClr val="dk1"/>
                          </a:solidFill>
                          <a:effectLst/>
                          <a:latin typeface="+mn-lt"/>
                          <a:ea typeface="+mn-ea"/>
                          <a:cs typeface="+mn-cs"/>
                        </a:rPr>
                        <a:t>工资</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五险一金</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过节费</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消暑取暖补助</a:t>
                      </a:r>
                      <a:endParaRPr lang="zh-CN" altLang="zh-CN" sz="1400" b="1" kern="1200" dirty="0">
                        <a:solidFill>
                          <a:schemeClr val="dk1"/>
                        </a:solidFill>
                        <a:effectLst/>
                        <a:latin typeface="+mn-lt"/>
                        <a:ea typeface="+mn-ea"/>
                        <a:cs typeface="+mn-cs"/>
                      </a:endParaRPr>
                    </a:p>
                    <a:p>
                      <a:endParaRPr lang="zh-CN" alt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b="1" kern="1200" dirty="0">
                          <a:solidFill>
                            <a:schemeClr val="dk1"/>
                          </a:solidFill>
                          <a:effectLst/>
                          <a:latin typeface="+mn-lt"/>
                          <a:ea typeface="+mn-ea"/>
                          <a:cs typeface="+mn-cs"/>
                        </a:rPr>
                        <a:t>工资</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五险一金</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过节费</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消暑取暖补助</a:t>
                      </a:r>
                      <a:endParaRPr lang="zh-CN" altLang="zh-CN" sz="1400" b="1" kern="1200" dirty="0">
                        <a:solidFill>
                          <a:schemeClr val="dk1"/>
                        </a:solidFill>
                        <a:effectLst/>
                        <a:latin typeface="+mn-lt"/>
                        <a:ea typeface="+mn-ea"/>
                        <a:cs typeface="+mn-cs"/>
                      </a:endParaRPr>
                    </a:p>
                    <a:p>
                      <a:endParaRPr lang="zh-CN" alt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b="1" kern="1200" dirty="0">
                          <a:solidFill>
                            <a:schemeClr val="dk1"/>
                          </a:solidFill>
                          <a:effectLst/>
                          <a:latin typeface="+mn-lt"/>
                          <a:ea typeface="+mn-ea"/>
                          <a:cs typeface="+mn-cs"/>
                        </a:rPr>
                        <a:t>工资</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五险一金</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过节费</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消暑取暖补助</a:t>
                      </a:r>
                      <a:endParaRPr lang="zh-CN" altLang="zh-CN" sz="1400" b="1" kern="1200" dirty="0">
                        <a:solidFill>
                          <a:schemeClr val="dk1"/>
                        </a:solidFill>
                        <a:effectLst/>
                        <a:latin typeface="+mn-lt"/>
                        <a:ea typeface="+mn-ea"/>
                        <a:cs typeface="+mn-cs"/>
                      </a:endParaRPr>
                    </a:p>
                    <a:p>
                      <a:endParaRPr lang="zh-CN" alt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b="1" kern="1200" dirty="0">
                          <a:solidFill>
                            <a:schemeClr val="dk1"/>
                          </a:solidFill>
                          <a:effectLst/>
                          <a:latin typeface="+mn-lt"/>
                          <a:ea typeface="+mn-ea"/>
                          <a:cs typeface="+mn-cs"/>
                        </a:rPr>
                        <a:t>工资</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五险一金</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过节费</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消暑取暖补助</a:t>
                      </a:r>
                      <a:endParaRPr lang="zh-CN" altLang="zh-CN" sz="1400" b="1" kern="1200" dirty="0">
                        <a:solidFill>
                          <a:schemeClr val="dk1"/>
                        </a:solidFill>
                        <a:effectLst/>
                        <a:latin typeface="+mn-lt"/>
                        <a:ea typeface="+mn-ea"/>
                        <a:cs typeface="+mn-cs"/>
                      </a:endParaRPr>
                    </a:p>
                    <a:p>
                      <a:endParaRPr lang="zh-CN" alt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b="1" kern="1200" dirty="0">
                          <a:solidFill>
                            <a:schemeClr val="dk1"/>
                          </a:solidFill>
                          <a:effectLst/>
                          <a:latin typeface="+mn-lt"/>
                          <a:ea typeface="+mn-ea"/>
                          <a:cs typeface="+mn-cs"/>
                        </a:rPr>
                        <a:t>工资</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五险一金</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过节费</a:t>
                      </a:r>
                      <a:r>
                        <a:rPr lang="en-US" altLang="zh-CN" sz="1400" b="1" kern="1200" dirty="0">
                          <a:solidFill>
                            <a:schemeClr val="dk1"/>
                          </a:solidFill>
                          <a:effectLst/>
                          <a:latin typeface="+mn-lt"/>
                          <a:ea typeface="+mn-ea"/>
                          <a:cs typeface="+mn-cs"/>
                        </a:rPr>
                        <a:t>+</a:t>
                      </a:r>
                      <a:r>
                        <a:rPr lang="zh-CN" altLang="zh-CN" sz="1400" b="1" kern="1200" dirty="0">
                          <a:solidFill>
                            <a:schemeClr val="dk1"/>
                          </a:solidFill>
                          <a:effectLst/>
                          <a:latin typeface="+mn-lt"/>
                          <a:ea typeface="+mn-ea"/>
                          <a:cs typeface="+mn-cs"/>
                        </a:rPr>
                        <a:t>消暑取暖补助</a:t>
                      </a:r>
                      <a:endParaRPr lang="zh-CN" altLang="zh-CN" sz="1400" b="1" kern="1200" dirty="0">
                        <a:solidFill>
                          <a:schemeClr val="dk1"/>
                        </a:solidFill>
                        <a:effectLst/>
                        <a:latin typeface="+mn-lt"/>
                        <a:ea typeface="+mn-ea"/>
                        <a:cs typeface="+mn-cs"/>
                      </a:endParaRPr>
                    </a:p>
                    <a:p>
                      <a:endParaRPr lang="zh-CN" altLang="en-US" b="1" dirty="0"/>
                    </a:p>
                  </a:txBody>
                  <a:tcPr/>
                </a:tc>
              </a:tr>
            </a:tbl>
          </a:graphicData>
        </a:graphic>
      </p:graphicFrame>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6685" y="404664"/>
            <a:ext cx="3551583" cy="4248472"/>
          </a:xfrm>
          <a:prstGeom prst="rect">
            <a:avLst/>
          </a:prstGeom>
          <a:solidFill>
            <a:schemeClr val="dk1">
              <a:alpha val="71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zh-CN" altLang="en-US" sz="2800" dirty="0">
                <a:latin typeface="宋体" panose="02010600030101010101" pitchFamily="2" charset="-122"/>
                <a:ea typeface="宋体" panose="02010600030101010101" pitchFamily="2" charset="-122"/>
              </a:rPr>
              <a:t>中国电科（</a:t>
            </a:r>
            <a:r>
              <a:rPr lang="en-US" altLang="zh-CN" sz="2800" dirty="0">
                <a:latin typeface="宋体" panose="02010600030101010101" pitchFamily="2" charset="-122"/>
                <a:ea typeface="宋体" panose="02010600030101010101" pitchFamily="2" charset="-122"/>
              </a:rPr>
              <a:t>CETC</a:t>
            </a: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          -</a:t>
            </a:r>
            <a:endParaRPr lang="en-US" altLang="zh-CN" sz="2800" dirty="0">
              <a:latin typeface="宋体" panose="02010600030101010101" pitchFamily="2" charset="-122"/>
              <a:ea typeface="宋体" panose="02010600030101010101" pitchFamily="2" charset="-122"/>
            </a:endParaRPr>
          </a:p>
          <a:p>
            <a:pPr algn="ctr" fontAlgn="auto">
              <a:spcBef>
                <a:spcPts val="0"/>
              </a:spcBef>
              <a:spcAft>
                <a:spcPts val="0"/>
              </a:spcAft>
              <a:defRPr/>
            </a:pPr>
            <a:r>
              <a:rPr lang="zh-CN" altLang="en-US" sz="2800" dirty="0">
                <a:latin typeface="宋体" panose="02010600030101010101" pitchFamily="2" charset="-122"/>
                <a:ea typeface="宋体" panose="02010600030101010101" pitchFamily="2" charset="-122"/>
              </a:rPr>
              <a:t>海康威视</a:t>
            </a:r>
            <a:endParaRPr lang="en-US" altLang="zh-CN" sz="2800" dirty="0">
              <a:latin typeface="宋体" panose="02010600030101010101" pitchFamily="2" charset="-122"/>
              <a:ea typeface="宋体" panose="02010600030101010101" pitchFamily="2" charset="-122"/>
            </a:endParaRPr>
          </a:p>
          <a:p>
            <a:pPr algn="ctr" fontAlgn="auto">
              <a:spcBef>
                <a:spcPts val="0"/>
              </a:spcBef>
              <a:spcAft>
                <a:spcPts val="0"/>
              </a:spcAft>
              <a:defRPr/>
            </a:pPr>
            <a:r>
              <a:rPr lang="zh-CN" altLang="en-US" sz="2800" dirty="0">
                <a:latin typeface="宋体" panose="02010600030101010101" pitchFamily="2" charset="-122"/>
                <a:ea typeface="宋体" panose="02010600030101010101" pitchFamily="2" charset="-122"/>
              </a:rPr>
              <a:t>太原分公司</a:t>
            </a:r>
            <a:endParaRPr lang="zh-CN" altLang="en-US" sz="2800" dirty="0">
              <a:latin typeface="宋体" panose="02010600030101010101" pitchFamily="2" charset="-122"/>
              <a:ea typeface="宋体" panose="02010600030101010101" pitchFamily="2" charset="-122"/>
            </a:endParaRPr>
          </a:p>
        </p:txBody>
      </p:sp>
      <p:sp>
        <p:nvSpPr>
          <p:cNvPr id="2" name="矩形 1"/>
          <p:cNvSpPr/>
          <p:nvPr/>
        </p:nvSpPr>
        <p:spPr>
          <a:xfrm>
            <a:off x="4079776" y="404664"/>
            <a:ext cx="6096000" cy="1846659"/>
          </a:xfrm>
          <a:prstGeom prst="rect">
            <a:avLst/>
          </a:prstGeom>
        </p:spPr>
        <p:txBody>
          <a:bodyPr>
            <a:spAutoFit/>
          </a:bodyPr>
          <a:lstStyle/>
          <a:p>
            <a:r>
              <a:rPr lang="zh-CN" altLang="zh-CN" sz="1600" b="1" dirty="0"/>
              <a:t>【公司简介】</a:t>
            </a:r>
            <a:endParaRPr lang="zh-CN" altLang="zh-CN" sz="1600" dirty="0"/>
          </a:p>
          <a:p>
            <a:r>
              <a:rPr lang="zh-CN" altLang="zh-CN" sz="1600" dirty="0"/>
              <a:t>海康威视是领先全球的以视频为核心的物联网解决方案提供商；中国电子科技集团公司（中国电科，英文简称</a:t>
            </a:r>
            <a:r>
              <a:rPr lang="en-US" altLang="zh-CN" sz="1600" dirty="0"/>
              <a:t>CETC</a:t>
            </a:r>
            <a:r>
              <a:rPr lang="zh-CN" altLang="zh-CN" sz="1600" dirty="0"/>
              <a:t>）下属最大上市企业，</a:t>
            </a:r>
            <a:r>
              <a:rPr lang="en-US" altLang="zh-CN" sz="1600" dirty="0"/>
              <a:t>2001</a:t>
            </a:r>
            <a:r>
              <a:rPr lang="zh-CN" altLang="zh-CN" sz="1600" dirty="0"/>
              <a:t>年成立，</a:t>
            </a:r>
            <a:r>
              <a:rPr lang="en-US" altLang="zh-CN" sz="1600" dirty="0"/>
              <a:t>2010</a:t>
            </a:r>
            <a:r>
              <a:rPr lang="zh-CN" altLang="zh-CN" sz="1600" dirty="0"/>
              <a:t>年</a:t>
            </a:r>
            <a:r>
              <a:rPr lang="en-US" altLang="zh-CN" sz="1600" dirty="0"/>
              <a:t>5</a:t>
            </a:r>
            <a:r>
              <a:rPr lang="zh-CN" altLang="zh-CN" sz="1600" dirty="0"/>
              <a:t>月上市（股票代码：</a:t>
            </a:r>
            <a:r>
              <a:rPr lang="en-US" altLang="zh-CN" sz="1600" dirty="0"/>
              <a:t>002415</a:t>
            </a:r>
            <a:r>
              <a:rPr lang="zh-CN" altLang="zh-CN" sz="1600" dirty="0"/>
              <a:t>）。业务方向涉足</a:t>
            </a:r>
            <a:r>
              <a:rPr lang="en-US" altLang="zh-CN" sz="1600" dirty="0"/>
              <a:t>AI+</a:t>
            </a:r>
            <a:r>
              <a:rPr lang="zh-CN" altLang="zh-CN" sz="1600" dirty="0"/>
              <a:t>安防、物联网、大数据、云计算、工业</a:t>
            </a:r>
            <a:r>
              <a:rPr lang="en-US" altLang="zh-CN" sz="1600" dirty="0"/>
              <a:t>4.0</a:t>
            </a:r>
            <a:r>
              <a:rPr lang="zh-CN" altLang="zh-CN" sz="1600" dirty="0"/>
              <a:t>等领域，致力于成为一家受人尊敬的世界级企业。</a:t>
            </a:r>
            <a:endParaRPr lang="zh-CN" altLang="zh-CN" sz="1600" dirty="0"/>
          </a:p>
          <a:p>
            <a:r>
              <a:rPr lang="en-US" altLang="zh-CN" dirty="0"/>
              <a:t> </a:t>
            </a:r>
            <a:endParaRPr lang="zh-CN" altLang="zh-CN" dirty="0"/>
          </a:p>
        </p:txBody>
      </p:sp>
      <p:sp>
        <p:nvSpPr>
          <p:cNvPr id="3" name="矩形 2"/>
          <p:cNvSpPr/>
          <p:nvPr/>
        </p:nvSpPr>
        <p:spPr>
          <a:xfrm>
            <a:off x="4104019" y="1927699"/>
            <a:ext cx="6096000" cy="923330"/>
          </a:xfrm>
          <a:prstGeom prst="rect">
            <a:avLst/>
          </a:prstGeom>
        </p:spPr>
        <p:txBody>
          <a:bodyPr>
            <a:spAutoFit/>
          </a:bodyPr>
          <a:lstStyle/>
          <a:p>
            <a:r>
              <a:rPr lang="zh-CN" altLang="zh-CN" b="1" dirty="0">
                <a:solidFill>
                  <a:srgbClr val="FF0000"/>
                </a:solidFill>
              </a:rPr>
              <a:t>【招聘岗位】</a:t>
            </a:r>
            <a:endParaRPr lang="zh-CN" altLang="zh-CN" b="1" dirty="0">
              <a:solidFill>
                <a:srgbClr val="FF0000"/>
              </a:solidFill>
            </a:endParaRPr>
          </a:p>
          <a:p>
            <a:r>
              <a:rPr lang="zh-CN" altLang="zh-CN" b="1" dirty="0">
                <a:solidFill>
                  <a:schemeClr val="accent5"/>
                </a:solidFill>
              </a:rPr>
              <a:t>国内营销</a:t>
            </a:r>
            <a:r>
              <a:rPr lang="en-US" altLang="zh-CN" b="1" dirty="0">
                <a:solidFill>
                  <a:schemeClr val="accent5"/>
                </a:solidFill>
              </a:rPr>
              <a:t>/</a:t>
            </a:r>
            <a:r>
              <a:rPr lang="zh-CN" altLang="zh-CN" b="1" dirty="0">
                <a:solidFill>
                  <a:schemeClr val="accent5"/>
                </a:solidFill>
              </a:rPr>
              <a:t>支持类：国内销售、国内售前</a:t>
            </a:r>
            <a:r>
              <a:rPr lang="en-US" altLang="zh-CN" b="1" dirty="0">
                <a:solidFill>
                  <a:schemeClr val="accent5"/>
                </a:solidFill>
              </a:rPr>
              <a:t>/</a:t>
            </a:r>
            <a:r>
              <a:rPr lang="zh-CN" altLang="zh-CN" b="1" dirty="0">
                <a:solidFill>
                  <a:schemeClr val="accent5"/>
                </a:solidFill>
              </a:rPr>
              <a:t>技术支持；</a:t>
            </a:r>
            <a:endParaRPr lang="zh-CN" altLang="zh-CN" b="1" dirty="0">
              <a:solidFill>
                <a:schemeClr val="accent5"/>
              </a:solidFill>
            </a:endParaRPr>
          </a:p>
          <a:p>
            <a:r>
              <a:rPr lang="zh-CN" altLang="zh-CN" b="1" dirty="0">
                <a:solidFill>
                  <a:srgbClr val="FF0000"/>
                </a:solidFill>
              </a:rPr>
              <a:t>各省份均有分公司</a:t>
            </a:r>
            <a:endParaRPr lang="zh-CN" altLang="zh-CN" b="1" dirty="0">
              <a:solidFill>
                <a:srgbClr val="FF0000"/>
              </a:solidFill>
            </a:endParaRPr>
          </a:p>
        </p:txBody>
      </p:sp>
      <p:sp>
        <p:nvSpPr>
          <p:cNvPr id="4" name="矩形 3"/>
          <p:cNvSpPr/>
          <p:nvPr/>
        </p:nvSpPr>
        <p:spPr>
          <a:xfrm>
            <a:off x="4104019" y="2851029"/>
            <a:ext cx="6096000" cy="2308324"/>
          </a:xfrm>
          <a:prstGeom prst="rect">
            <a:avLst/>
          </a:prstGeom>
        </p:spPr>
        <p:txBody>
          <a:bodyPr>
            <a:spAutoFit/>
          </a:bodyPr>
          <a:lstStyle/>
          <a:p>
            <a:r>
              <a:rPr lang="zh-CN" altLang="zh-CN" sz="1600" b="1" dirty="0"/>
              <a:t>【发展</a:t>
            </a:r>
            <a:r>
              <a:rPr lang="en-US" altLang="zh-CN" sz="1600" b="1" dirty="0"/>
              <a:t>&amp;</a:t>
            </a:r>
            <a:r>
              <a:rPr lang="zh-CN" altLang="zh-CN" sz="1600" b="1" dirty="0"/>
              <a:t>回报】</a:t>
            </a:r>
            <a:endParaRPr lang="zh-CN" altLang="zh-CN" sz="1600" dirty="0"/>
          </a:p>
          <a:p>
            <a:r>
              <a:rPr lang="zh-CN" altLang="zh-CN" sz="1600" dirty="0"/>
              <a:t>【职业发展】：健全的培训机制，专业</a:t>
            </a:r>
            <a:r>
              <a:rPr lang="en-US" altLang="zh-CN" sz="1600" dirty="0"/>
              <a:t>/</a:t>
            </a:r>
            <a:r>
              <a:rPr lang="zh-CN" altLang="zh-CN" sz="1600" dirty="0"/>
              <a:t>管理双通道，全球工作机会等。</a:t>
            </a:r>
            <a:endParaRPr lang="zh-CN" altLang="zh-CN" sz="1600" dirty="0"/>
          </a:p>
          <a:p>
            <a:r>
              <a:rPr lang="zh-CN" altLang="zh-CN" sz="1600" b="1" dirty="0">
                <a:solidFill>
                  <a:srgbClr val="FF0000"/>
                </a:solidFill>
              </a:rPr>
              <a:t>【薪酬福利】：</a:t>
            </a:r>
            <a:r>
              <a:rPr lang="zh-CN" altLang="zh-CN" sz="1600" dirty="0"/>
              <a:t>全行业有竞争力的薪酬，丰厚年终奖金，大规模普惠性购房无息借款，大规模股权激励与跟投，六险一金，餐饮、交通、通讯等补贴，免费健身房和停车库等福利。还有补充商业保险、家属保险、定期体检、健康驿站等福利。国内分公司将享有区域补贴，海外分子公司将享有出差</a:t>
            </a:r>
            <a:r>
              <a:rPr lang="en-US" altLang="zh-CN" sz="1600" dirty="0"/>
              <a:t>/</a:t>
            </a:r>
            <a:r>
              <a:rPr lang="zh-CN" altLang="zh-CN" sz="1600" dirty="0"/>
              <a:t>常驻补贴以及常驻一次性现金补贴奖励。</a:t>
            </a:r>
            <a:endParaRPr lang="zh-CN" altLang="zh-CN" sz="1600" dirty="0"/>
          </a:p>
        </p:txBody>
      </p:sp>
      <p:sp>
        <p:nvSpPr>
          <p:cNvPr id="5" name="矩形 4"/>
          <p:cNvSpPr/>
          <p:nvPr/>
        </p:nvSpPr>
        <p:spPr>
          <a:xfrm>
            <a:off x="4007768" y="5085184"/>
            <a:ext cx="6096000" cy="1600438"/>
          </a:xfrm>
          <a:prstGeom prst="rect">
            <a:avLst/>
          </a:prstGeom>
        </p:spPr>
        <p:txBody>
          <a:bodyPr>
            <a:spAutoFit/>
          </a:bodyPr>
          <a:lstStyle/>
          <a:p>
            <a:r>
              <a:rPr lang="zh-CN" altLang="zh-CN" sz="1400" b="1" dirty="0">
                <a:solidFill>
                  <a:srgbClr val="FF0000"/>
                </a:solidFill>
              </a:rPr>
              <a:t>【招聘流程】</a:t>
            </a:r>
            <a:endParaRPr lang="zh-CN" altLang="zh-CN" sz="1400" dirty="0">
              <a:solidFill>
                <a:srgbClr val="FF0000"/>
              </a:solidFill>
            </a:endParaRPr>
          </a:p>
          <a:p>
            <a:r>
              <a:rPr lang="zh-CN" altLang="zh-CN" sz="1400" b="1" dirty="0"/>
              <a:t>营销</a:t>
            </a:r>
            <a:r>
              <a:rPr lang="en-US" altLang="zh-CN" sz="1400" b="1" dirty="0"/>
              <a:t>&amp;</a:t>
            </a:r>
            <a:r>
              <a:rPr lang="zh-CN" altLang="zh-CN" sz="1400" b="1" dirty="0"/>
              <a:t>职能类</a:t>
            </a:r>
            <a:r>
              <a:rPr lang="zh-CN" altLang="zh-CN" sz="1400" dirty="0"/>
              <a:t>：网申→测评→面试→</a:t>
            </a:r>
            <a:r>
              <a:rPr lang="en-US" altLang="zh-CN" sz="1400" dirty="0"/>
              <a:t>offer</a:t>
            </a:r>
            <a:r>
              <a:rPr lang="zh-CN" altLang="zh-CN" sz="1400" dirty="0"/>
              <a:t>签约</a:t>
            </a:r>
            <a:endParaRPr lang="zh-CN" altLang="zh-CN" sz="1400" dirty="0"/>
          </a:p>
          <a:p>
            <a:r>
              <a:rPr lang="zh-CN" altLang="zh-CN" sz="1400" dirty="0"/>
              <a:t>全面网申时间：</a:t>
            </a:r>
            <a:r>
              <a:rPr lang="en-US" altLang="zh-CN" sz="1400" dirty="0"/>
              <a:t>2017</a:t>
            </a:r>
            <a:r>
              <a:rPr lang="zh-CN" altLang="zh-CN" sz="1400" dirty="0"/>
              <a:t>年</a:t>
            </a:r>
            <a:r>
              <a:rPr lang="en-US" altLang="zh-CN" sz="1400" dirty="0"/>
              <a:t>8</a:t>
            </a:r>
            <a:r>
              <a:rPr lang="zh-CN" altLang="zh-CN" sz="1400" dirty="0"/>
              <a:t>月</a:t>
            </a:r>
            <a:r>
              <a:rPr lang="en-US" altLang="zh-CN" sz="1400" dirty="0"/>
              <a:t>8</a:t>
            </a:r>
            <a:r>
              <a:rPr lang="zh-CN" altLang="zh-CN" sz="1400" dirty="0"/>
              <a:t>日</a:t>
            </a:r>
            <a:r>
              <a:rPr lang="en-US" altLang="zh-CN" sz="1400" dirty="0"/>
              <a:t>-2017</a:t>
            </a:r>
            <a:r>
              <a:rPr lang="zh-CN" altLang="zh-CN" sz="1400" dirty="0"/>
              <a:t>年</a:t>
            </a:r>
            <a:r>
              <a:rPr lang="en-US" altLang="zh-CN" sz="1400" dirty="0"/>
              <a:t>11</a:t>
            </a:r>
            <a:r>
              <a:rPr lang="zh-CN" altLang="zh-CN" sz="1400" dirty="0"/>
              <a:t>月</a:t>
            </a:r>
            <a:r>
              <a:rPr lang="en-US" altLang="zh-CN" sz="1400" dirty="0"/>
              <a:t>20</a:t>
            </a:r>
            <a:r>
              <a:rPr lang="zh-CN" altLang="zh-CN" sz="1400" dirty="0"/>
              <a:t>日</a:t>
            </a:r>
            <a:endParaRPr lang="zh-CN" altLang="zh-CN" sz="1400" dirty="0"/>
          </a:p>
          <a:p>
            <a:r>
              <a:rPr lang="zh-CN" altLang="zh-CN" sz="1400" b="1" dirty="0"/>
              <a:t>（具体安排以海康威视微信公众号与各大院校就业网信息为准）</a:t>
            </a:r>
            <a:endParaRPr lang="zh-CN" altLang="zh-CN" sz="1400" dirty="0"/>
          </a:p>
          <a:p>
            <a:r>
              <a:rPr lang="zh-CN" altLang="zh-CN" sz="1400" b="1" dirty="0"/>
              <a:t>【网申地址】</a:t>
            </a:r>
            <a:endParaRPr lang="zh-CN" altLang="zh-CN" sz="1400" dirty="0"/>
          </a:p>
          <a:p>
            <a:r>
              <a:rPr lang="en-US" altLang="zh-CN" sz="1400" dirty="0"/>
              <a:t>PC</a:t>
            </a:r>
            <a:r>
              <a:rPr lang="zh-CN" altLang="zh-CN" sz="1400" dirty="0"/>
              <a:t>端：</a:t>
            </a:r>
            <a:r>
              <a:rPr lang="en-US" altLang="zh-CN" sz="1400" u="sng" dirty="0">
                <a:hlinkClick r:id="rId1"/>
              </a:rPr>
              <a:t>http://campus.hikvision.com</a:t>
            </a:r>
            <a:endParaRPr lang="zh-CN" altLang="zh-CN" sz="1400" dirty="0"/>
          </a:p>
          <a:p>
            <a:r>
              <a:rPr lang="zh-CN" altLang="zh-CN" sz="1400" dirty="0"/>
              <a:t>移动端：微信公众号“海康威视微招聘”</a:t>
            </a:r>
            <a:r>
              <a:rPr lang="en-US" altLang="zh-CN" sz="1400" dirty="0"/>
              <a:t>-</a:t>
            </a:r>
            <a:r>
              <a:rPr lang="zh-CN" altLang="zh-CN" sz="1400" dirty="0"/>
              <a:t>“校园招聘”</a:t>
            </a:r>
            <a:r>
              <a:rPr lang="en-US" altLang="zh-CN" sz="1400" dirty="0"/>
              <a:t>-</a:t>
            </a:r>
            <a:r>
              <a:rPr lang="zh-CN" altLang="zh-CN" sz="1400" dirty="0"/>
              <a:t>“</a:t>
            </a:r>
            <a:r>
              <a:rPr lang="en-US" altLang="zh-CN" sz="1400" dirty="0"/>
              <a:t>2018</a:t>
            </a:r>
            <a:r>
              <a:rPr lang="zh-CN" altLang="zh-CN" sz="1400" dirty="0"/>
              <a:t>校招”</a:t>
            </a:r>
            <a:endParaRPr lang="zh-CN" altLang="zh-CN" sz="1400" dirty="0"/>
          </a:p>
        </p:txBody>
      </p:sp>
      <p:pic>
        <p:nvPicPr>
          <p:cNvPr id="14" name="图片 13"/>
          <p:cNvPicPr/>
          <p:nvPr/>
        </p:nvPicPr>
        <p:blipFill>
          <a:blip r:embed="rId2" cstate="print">
            <a:extLst>
              <a:ext uri="{28A0092B-C50C-407E-A947-70E740481C1C}">
                <a14:useLocalDpi xmlns:a14="http://schemas.microsoft.com/office/drawing/2010/main" val="0"/>
              </a:ext>
            </a:extLst>
          </a:blip>
          <a:stretch>
            <a:fillRect/>
          </a:stretch>
        </p:blipFill>
        <p:spPr>
          <a:xfrm>
            <a:off x="1841269" y="5134183"/>
            <a:ext cx="1256030" cy="1256030"/>
          </a:xfrm>
          <a:prstGeom prst="rect">
            <a:avLst/>
          </a:prstGeom>
          <a:noFill/>
          <a:ln>
            <a:noFill/>
          </a:ln>
        </p:spPr>
      </p:pic>
      <p:sp>
        <p:nvSpPr>
          <p:cNvPr id="6" name="矩形 5"/>
          <p:cNvSpPr/>
          <p:nvPr/>
        </p:nvSpPr>
        <p:spPr>
          <a:xfrm>
            <a:off x="971778" y="4790021"/>
            <a:ext cx="2866490" cy="369332"/>
          </a:xfrm>
          <a:prstGeom prst="rect">
            <a:avLst/>
          </a:prstGeom>
        </p:spPr>
        <p:txBody>
          <a:bodyPr wrap="none">
            <a:spAutoFit/>
          </a:bodyPr>
          <a:lstStyle/>
          <a:p>
            <a:r>
              <a:rPr lang="zh-CN" altLang="zh-CN" b="1" dirty="0"/>
              <a:t>扫一扫，“码”上有</a:t>
            </a:r>
            <a:r>
              <a:rPr lang="en-US" altLang="zh-CN" b="1" dirty="0"/>
              <a:t>offer!</a:t>
            </a:r>
            <a:endParaRPr lang="zh-CN" altLang="en-US" dirty="0"/>
          </a:p>
        </p:txBody>
      </p:sp>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4"/>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3070" y="161290"/>
            <a:ext cx="11200765" cy="734695"/>
          </a:xfrm>
        </p:spPr>
        <p:txBody>
          <a:bodyPr>
            <a:normAutofit/>
          </a:bodyPr>
          <a:lstStyle/>
          <a:p>
            <a:r>
              <a:rPr lang="zh-CN" altLang="en-US" sz="4000" b="1"/>
              <a:t>天津尚泽文化传播有限公司</a:t>
            </a:r>
            <a:endParaRPr lang="zh-CN" altLang="en-US" sz="4000" b="1"/>
          </a:p>
        </p:txBody>
      </p:sp>
      <p:sp>
        <p:nvSpPr>
          <p:cNvPr id="3" name="副标题 2"/>
          <p:cNvSpPr>
            <a:spLocks noGrp="1"/>
          </p:cNvSpPr>
          <p:nvPr>
            <p:ph type="subTitle" idx="1"/>
          </p:nvPr>
        </p:nvSpPr>
        <p:spPr>
          <a:xfrm>
            <a:off x="433070" y="1104265"/>
            <a:ext cx="9144000" cy="1353185"/>
          </a:xfrm>
        </p:spPr>
        <p:txBody>
          <a:bodyPr>
            <a:normAutofit fontScale="92500" lnSpcReduction="20000"/>
          </a:bodyPr>
          <a:lstStyle/>
          <a:p>
            <a:pPr algn="l"/>
            <a:r>
              <a:rPr lang="en-US" altLang="zh-CN" sz="1800"/>
              <a:t>        </a:t>
            </a:r>
            <a:r>
              <a:rPr lang="zh-CN" altLang="en-US" sz="1800">
                <a:latin typeface="楷体" panose="02010609060101010101" charset="-122"/>
                <a:ea typeface="楷体" panose="02010609060101010101" charset="-122"/>
              </a:rPr>
              <a:t>尚泽国际企业管理咨询有限公司前身为“尚泽国际品牌策划机构”，于2011年4月进入文化教育行业，定位于为中小型及微型企业打造简单、实效的系统管理工具。3年来公司遍布全国各大省份，现有安徽尚泽国际、北京尚泽国际、天津尚泽国际、辽宁尚泽国际、吉林尚泽国际、湖北尚泽国际、河南尚泽国际、河北尚泽国际、山东尚泽国际、山西尚泽国际等100多家合作机构。</a:t>
            </a:r>
            <a:endParaRPr lang="zh-CN" altLang="en-US" sz="1800">
              <a:latin typeface="楷体" panose="02010609060101010101" charset="-122"/>
              <a:ea typeface="楷体" panose="02010609060101010101" charset="-122"/>
            </a:endParaRPr>
          </a:p>
        </p:txBody>
      </p:sp>
      <p:graphicFrame>
        <p:nvGraphicFramePr>
          <p:cNvPr id="4" name="表格 3"/>
          <p:cNvGraphicFramePr/>
          <p:nvPr/>
        </p:nvGraphicFramePr>
        <p:xfrm>
          <a:off x="548640" y="2554605"/>
          <a:ext cx="9784715" cy="3429000"/>
        </p:xfrm>
        <a:graphic>
          <a:graphicData uri="http://schemas.openxmlformats.org/drawingml/2006/table">
            <a:tbl>
              <a:tblPr firstRow="1" bandRow="1">
                <a:tableStyleId>{5C22544A-7EE6-4342-B048-85BDC9FD1C3A}</a:tableStyleId>
              </a:tblPr>
              <a:tblGrid>
                <a:gridCol w="2393315"/>
                <a:gridCol w="2243455"/>
                <a:gridCol w="5147945"/>
              </a:tblGrid>
              <a:tr h="381000">
                <a:tc>
                  <a:txBody>
                    <a:bodyPr/>
                    <a:lstStyle/>
                    <a:p>
                      <a:pPr algn="ctr">
                        <a:buNone/>
                      </a:pPr>
                      <a:r>
                        <a:rPr lang="zh-CN" altLang="en-US"/>
                        <a:t>招聘岗位</a:t>
                      </a:r>
                      <a:endParaRPr lang="zh-CN" altLang="en-US"/>
                    </a:p>
                  </a:txBody>
                  <a:tcPr/>
                </a:tc>
                <a:tc>
                  <a:txBody>
                    <a:bodyPr/>
                    <a:lstStyle/>
                    <a:p>
                      <a:pPr algn="ctr">
                        <a:buNone/>
                      </a:pPr>
                      <a:r>
                        <a:rPr lang="zh-CN" altLang="en-US"/>
                        <a:t>招聘人数</a:t>
                      </a:r>
                      <a:endParaRPr lang="zh-CN" altLang="en-US"/>
                    </a:p>
                  </a:txBody>
                  <a:tcPr/>
                </a:tc>
                <a:tc>
                  <a:txBody>
                    <a:bodyPr/>
                    <a:lstStyle/>
                    <a:p>
                      <a:pPr algn="ctr">
                        <a:buNone/>
                      </a:pPr>
                      <a:r>
                        <a:rPr lang="zh-CN" altLang="en-US"/>
                        <a:t>薪酬</a:t>
                      </a:r>
                      <a:endParaRPr lang="zh-CN" altLang="en-US"/>
                    </a:p>
                  </a:txBody>
                  <a:tcPr/>
                </a:tc>
              </a:tr>
              <a:tr h="381000">
                <a:tc>
                  <a:txBody>
                    <a:bodyPr/>
                    <a:lstStyle/>
                    <a:p>
                      <a:pPr algn="ctr">
                        <a:buNone/>
                      </a:pPr>
                      <a:r>
                        <a:rPr lang="zh-CN" altLang="en-US"/>
                        <a:t>尚泽合伙人</a:t>
                      </a:r>
                      <a:endParaRPr lang="zh-CN" altLang="en-US"/>
                    </a:p>
                  </a:txBody>
                  <a:tcPr/>
                </a:tc>
                <a:tc>
                  <a:txBody>
                    <a:bodyPr/>
                    <a:lstStyle/>
                    <a:p>
                      <a:pPr algn="ctr">
                        <a:buNone/>
                      </a:pPr>
                      <a:r>
                        <a:rPr lang="en-US" altLang="zh-CN"/>
                        <a:t>4</a:t>
                      </a:r>
                      <a:endParaRPr lang="en-US" altLang="zh-CN"/>
                    </a:p>
                  </a:txBody>
                  <a:tcPr/>
                </a:tc>
                <a:tc>
                  <a:txBody>
                    <a:bodyPr/>
                    <a:lstStyle/>
                    <a:p>
                      <a:pPr algn="l">
                        <a:buNone/>
                      </a:pPr>
                      <a:r>
                        <a:rPr lang="zh-CN" altLang="en-US"/>
                        <a:t>有超强的合作精神、有梦想、能担当、共进退</a:t>
                      </a:r>
                      <a:endParaRPr lang="zh-CN" altLang="en-US"/>
                    </a:p>
                  </a:txBody>
                  <a:tcPr/>
                </a:tc>
              </a:tr>
              <a:tr h="381000">
                <a:tc>
                  <a:txBody>
                    <a:bodyPr/>
                    <a:lstStyle/>
                    <a:p>
                      <a:pPr algn="ctr">
                        <a:buNone/>
                      </a:pPr>
                      <a:r>
                        <a:rPr lang="zh-CN" altLang="en-US"/>
                        <a:t>营销总监</a:t>
                      </a:r>
                      <a:endParaRPr lang="zh-CN" altLang="en-US"/>
                    </a:p>
                  </a:txBody>
                  <a:tcPr/>
                </a:tc>
                <a:tc>
                  <a:txBody>
                    <a:bodyPr/>
                    <a:lstStyle/>
                    <a:p>
                      <a:pPr algn="ctr">
                        <a:buNone/>
                      </a:pPr>
                      <a:r>
                        <a:rPr lang="en-US" altLang="zh-CN"/>
                        <a:t>4</a:t>
                      </a:r>
                      <a:endParaRPr lang="en-US" altLang="zh-CN"/>
                    </a:p>
                  </a:txBody>
                  <a:tcPr/>
                </a:tc>
                <a:tc>
                  <a:txBody>
                    <a:bodyPr/>
                    <a:lstStyle/>
                    <a:p>
                      <a:pPr algn="l">
                        <a:buNone/>
                      </a:pPr>
                      <a:r>
                        <a:rPr lang="zh-CN" altLang="en-US"/>
                        <a:t>底薪8000元+绩效+奖金+五险一金【1w--4w】</a:t>
                      </a:r>
                      <a:endParaRPr lang="zh-CN" altLang="en-US"/>
                    </a:p>
                  </a:txBody>
                  <a:tcPr/>
                </a:tc>
              </a:tr>
              <a:tr h="381000">
                <a:tc>
                  <a:txBody>
                    <a:bodyPr/>
                    <a:lstStyle/>
                    <a:p>
                      <a:pPr algn="ctr">
                        <a:buNone/>
                      </a:pPr>
                      <a:r>
                        <a:rPr lang="zh-CN" altLang="en-US"/>
                        <a:t>营销经理</a:t>
                      </a:r>
                      <a:endParaRPr lang="zh-CN" altLang="en-US"/>
                    </a:p>
                  </a:txBody>
                  <a:tcPr/>
                </a:tc>
                <a:tc>
                  <a:txBody>
                    <a:bodyPr/>
                    <a:lstStyle/>
                    <a:p>
                      <a:pPr algn="ctr">
                        <a:buNone/>
                      </a:pPr>
                      <a:r>
                        <a:rPr lang="en-US" altLang="zh-CN"/>
                        <a:t>6</a:t>
                      </a:r>
                      <a:endParaRPr lang="en-US" altLang="zh-CN"/>
                    </a:p>
                  </a:txBody>
                  <a:tcPr/>
                </a:tc>
                <a:tc>
                  <a:txBody>
                    <a:bodyPr/>
                    <a:lstStyle/>
                    <a:p>
                      <a:pPr algn="l">
                        <a:buNone/>
                      </a:pPr>
                      <a:r>
                        <a:rPr lang="zh-CN" altLang="en-US"/>
                        <a:t>底薪6000元+绩效+奖金+五险一金【8k--3w】</a:t>
                      </a:r>
                      <a:endParaRPr lang="zh-CN" altLang="en-US"/>
                    </a:p>
                  </a:txBody>
                  <a:tcPr/>
                </a:tc>
              </a:tr>
              <a:tr h="381000">
                <a:tc>
                  <a:txBody>
                    <a:bodyPr/>
                    <a:lstStyle/>
                    <a:p>
                      <a:pPr algn="ctr">
                        <a:buNone/>
                      </a:pPr>
                      <a:r>
                        <a:rPr lang="zh-CN" altLang="en-US"/>
                        <a:t>课程顾问</a:t>
                      </a:r>
                      <a:endParaRPr lang="zh-CN" altLang="en-US"/>
                    </a:p>
                  </a:txBody>
                  <a:tcPr/>
                </a:tc>
                <a:tc>
                  <a:txBody>
                    <a:bodyPr/>
                    <a:lstStyle/>
                    <a:p>
                      <a:pPr algn="ctr">
                        <a:buNone/>
                      </a:pPr>
                      <a:r>
                        <a:rPr lang="en-US" altLang="zh-CN"/>
                        <a:t>10</a:t>
                      </a:r>
                      <a:endParaRPr lang="en-US" altLang="zh-CN"/>
                    </a:p>
                  </a:txBody>
                  <a:tcPr/>
                </a:tc>
                <a:tc>
                  <a:txBody>
                    <a:bodyPr/>
                    <a:lstStyle/>
                    <a:p>
                      <a:pPr algn="l">
                        <a:buNone/>
                      </a:pPr>
                      <a:r>
                        <a:rPr lang="zh-CN" altLang="en-US"/>
                        <a:t>底薪3500元+绩效+奖金+五险一金</a:t>
                      </a:r>
                      <a:endParaRPr lang="zh-CN" altLang="en-US"/>
                    </a:p>
                  </a:txBody>
                  <a:tcPr/>
                </a:tc>
              </a:tr>
              <a:tr h="381000">
                <a:tc>
                  <a:txBody>
                    <a:bodyPr/>
                    <a:lstStyle/>
                    <a:p>
                      <a:pPr algn="ctr">
                        <a:buNone/>
                      </a:pPr>
                      <a:r>
                        <a:rPr lang="zh-CN" altLang="en-US"/>
                        <a:t>销售</a:t>
                      </a:r>
                      <a:endParaRPr lang="zh-CN" altLang="en-US"/>
                    </a:p>
                  </a:txBody>
                  <a:tcPr/>
                </a:tc>
                <a:tc>
                  <a:txBody>
                    <a:bodyPr/>
                    <a:lstStyle/>
                    <a:p>
                      <a:pPr algn="ctr">
                        <a:buNone/>
                      </a:pPr>
                      <a:r>
                        <a:rPr lang="en-US" altLang="zh-CN"/>
                        <a:t>20</a:t>
                      </a:r>
                      <a:endParaRPr lang="en-US" altLang="zh-CN"/>
                    </a:p>
                  </a:txBody>
                  <a:tcPr/>
                </a:tc>
                <a:tc>
                  <a:txBody>
                    <a:bodyPr/>
                    <a:lstStyle/>
                    <a:p>
                      <a:pPr algn="l">
                        <a:buNone/>
                      </a:pPr>
                      <a:r>
                        <a:rPr lang="zh-CN" altLang="en-US"/>
                        <a:t>底薪3000元+绩效+奖金+五险一金【5000--20000】</a:t>
                      </a:r>
                      <a:endParaRPr lang="zh-CN" altLang="en-US"/>
                    </a:p>
                  </a:txBody>
                  <a:tcPr/>
                </a:tc>
              </a:tr>
              <a:tr h="381000">
                <a:tc>
                  <a:txBody>
                    <a:bodyPr/>
                    <a:lstStyle/>
                    <a:p>
                      <a:pPr algn="ctr">
                        <a:buNone/>
                      </a:pPr>
                      <a:r>
                        <a:rPr lang="zh-CN" altLang="en-US"/>
                        <a:t>人事</a:t>
                      </a:r>
                      <a:endParaRPr lang="zh-CN" altLang="en-US"/>
                    </a:p>
                  </a:txBody>
                  <a:tcPr/>
                </a:tc>
                <a:tc>
                  <a:txBody>
                    <a:bodyPr/>
                    <a:lstStyle/>
                    <a:p>
                      <a:pPr algn="ctr">
                        <a:buNone/>
                      </a:pPr>
                      <a:r>
                        <a:rPr lang="en-US" altLang="zh-CN"/>
                        <a:t>2</a:t>
                      </a:r>
                      <a:endParaRPr lang="en-US" altLang="zh-CN"/>
                    </a:p>
                  </a:txBody>
                  <a:tcPr/>
                </a:tc>
                <a:tc>
                  <a:txBody>
                    <a:bodyPr/>
                    <a:lstStyle/>
                    <a:p>
                      <a:pPr algn="l">
                        <a:buNone/>
                      </a:pPr>
                      <a:r>
                        <a:rPr lang="zh-CN" altLang="en-US"/>
                        <a:t>底薪3000元+绩效+五险一金【3000--8000】</a:t>
                      </a:r>
                      <a:endParaRPr lang="zh-CN" altLang="en-US"/>
                    </a:p>
                  </a:txBody>
                  <a:tcPr/>
                </a:tc>
              </a:tr>
              <a:tr h="381000">
                <a:tc>
                  <a:txBody>
                    <a:bodyPr/>
                    <a:lstStyle/>
                    <a:p>
                      <a:pPr algn="ctr">
                        <a:buNone/>
                      </a:pPr>
                      <a:r>
                        <a:rPr lang="zh-CN" altLang="en-US"/>
                        <a:t>总经理助理</a:t>
                      </a:r>
                      <a:endParaRPr lang="zh-CN" altLang="en-US"/>
                    </a:p>
                  </a:txBody>
                  <a:tcPr/>
                </a:tc>
                <a:tc>
                  <a:txBody>
                    <a:bodyPr/>
                    <a:lstStyle/>
                    <a:p>
                      <a:pPr algn="ctr">
                        <a:buNone/>
                      </a:pPr>
                      <a:r>
                        <a:rPr lang="en-US" altLang="zh-CN"/>
                        <a:t>2</a:t>
                      </a:r>
                      <a:endParaRPr lang="en-US" altLang="zh-CN"/>
                    </a:p>
                  </a:txBody>
                  <a:tcPr/>
                </a:tc>
                <a:tc>
                  <a:txBody>
                    <a:bodyPr/>
                    <a:lstStyle/>
                    <a:p>
                      <a:pPr algn="l">
                        <a:buNone/>
                      </a:pPr>
                      <a:r>
                        <a:rPr lang="zh-CN" altLang="en-US"/>
                        <a:t>底薪3000+绩效+五险一金【5000--10000】</a:t>
                      </a:r>
                      <a:endParaRPr lang="zh-CN" altLang="en-US"/>
                    </a:p>
                  </a:txBody>
                  <a:tcPr/>
                </a:tc>
              </a:tr>
              <a:tr h="381000">
                <a:tc>
                  <a:txBody>
                    <a:bodyPr/>
                    <a:lstStyle/>
                    <a:p>
                      <a:pPr algn="ctr">
                        <a:buNone/>
                      </a:pPr>
                      <a:r>
                        <a:rPr lang="zh-CN" altLang="en-US"/>
                        <a:t>讲师</a:t>
                      </a:r>
                      <a:endParaRPr lang="zh-CN" altLang="en-US"/>
                    </a:p>
                  </a:txBody>
                  <a:tcPr/>
                </a:tc>
                <a:tc>
                  <a:txBody>
                    <a:bodyPr/>
                    <a:lstStyle/>
                    <a:p>
                      <a:pPr algn="ctr">
                        <a:buNone/>
                      </a:pPr>
                      <a:r>
                        <a:rPr lang="en-US" altLang="zh-CN"/>
                        <a:t>3</a:t>
                      </a:r>
                      <a:endParaRPr lang="en-US" altLang="zh-CN"/>
                    </a:p>
                  </a:txBody>
                  <a:tcPr/>
                </a:tc>
                <a:tc>
                  <a:txBody>
                    <a:bodyPr/>
                    <a:lstStyle/>
                    <a:p>
                      <a:pPr algn="l">
                        <a:buNone/>
                      </a:pPr>
                      <a:r>
                        <a:rPr lang="zh-CN" altLang="en-US"/>
                        <a:t>底薪5000+绩效+五险一金【1w--5w】</a:t>
                      </a:r>
                      <a:endParaRPr lang="zh-CN" altLang="en-US"/>
                    </a:p>
                  </a:txBody>
                  <a:tcPr/>
                </a:tc>
              </a:tr>
            </a:tbl>
          </a:graphicData>
        </a:graphic>
      </p:graphicFrame>
      <p:sp>
        <p:nvSpPr>
          <p:cNvPr id="227" name=" 227"/>
          <p:cNvSpPr/>
          <p:nvPr/>
        </p:nvSpPr>
        <p:spPr>
          <a:xfrm>
            <a:off x="9496425" y="804545"/>
            <a:ext cx="2635250" cy="1262380"/>
          </a:xfrm>
          <a:prstGeom prst="wedgeEllipseCallout">
            <a:avLst>
              <a:gd name="adj1" fmla="val -25046"/>
              <a:gd name="adj2" fmla="val 65698"/>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zh-CN" altLang="en-US" b="1" dirty="0">
                <a:solidFill>
                  <a:schemeClr val="accent5"/>
                </a:solidFill>
              </a:rPr>
              <a:t>联系人：</a:t>
            </a:r>
            <a:endParaRPr lang="zh-CN" altLang="en-US" b="1" dirty="0">
              <a:solidFill>
                <a:schemeClr val="accent5"/>
              </a:solidFill>
            </a:endParaRPr>
          </a:p>
          <a:p>
            <a:pPr algn="ctr" eaLnBrk="1" fontAlgn="auto" hangingPunct="1">
              <a:spcBef>
                <a:spcPts val="0"/>
              </a:spcBef>
              <a:spcAft>
                <a:spcPts val="0"/>
              </a:spcAft>
              <a:defRPr/>
            </a:pPr>
            <a:r>
              <a:rPr lang="zh-CN" altLang="en-US" b="1" dirty="0">
                <a:solidFill>
                  <a:schemeClr val="accent5"/>
                </a:solidFill>
              </a:rPr>
              <a:t>石老师    15340708844</a:t>
            </a:r>
            <a:r>
              <a:rPr lang="zh-CN" altLang="en-US" dirty="0">
                <a:solidFill>
                  <a:srgbClr val="FFFFFF"/>
                </a:solidFill>
              </a:rPr>
              <a:t>人</a:t>
            </a:r>
            <a:endParaRPr lang="zh-CN" altLang="en-US" dirty="0">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10178415" cy="5445760"/>
          </a:xfrm>
        </p:spPr>
        <p:txBody>
          <a:bodyPr/>
          <a:lstStyle/>
          <a:p>
            <a:pPr algn="ctr"/>
            <a:br>
              <a:rPr lang="zh-CN" altLang="en-US" sz="8000">
                <a:solidFill>
                  <a:schemeClr val="accent4"/>
                </a:solidFill>
              </a:rPr>
            </a:br>
            <a:br>
              <a:rPr lang="zh-CN" altLang="en-US" sz="8000">
                <a:solidFill>
                  <a:schemeClr val="accent4"/>
                </a:solidFill>
              </a:rPr>
            </a:br>
            <a:r>
              <a:rPr lang="zh-CN" altLang="en-US" sz="80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谢谢观看！</a:t>
            </a:r>
            <a:endParaRPr lang="zh-CN" altLang="en-US" sz="80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zh-CN" dirty="0"/>
              <a:t>太原朗勤贸易有限公司</a:t>
            </a:r>
            <a:br>
              <a:rPr lang="zh-CN" altLang="zh-CN" dirty="0"/>
            </a:br>
            <a:endParaRPr lang="zh-CN" altLang="en-US" dirty="0"/>
          </a:p>
        </p:txBody>
      </p:sp>
      <p:sp>
        <p:nvSpPr>
          <p:cNvPr id="3" name="内容占位符 2"/>
          <p:cNvSpPr>
            <a:spLocks noGrp="1"/>
          </p:cNvSpPr>
          <p:nvPr>
            <p:ph idx="1"/>
          </p:nvPr>
        </p:nvSpPr>
        <p:spPr>
          <a:xfrm>
            <a:off x="677334" y="1340529"/>
            <a:ext cx="8596668" cy="4700834"/>
          </a:xfrm>
        </p:spPr>
        <p:txBody>
          <a:bodyPr/>
          <a:lstStyle/>
          <a:p>
            <a:r>
              <a:rPr lang="zh-CN" altLang="en-US" sz="1600" dirty="0">
                <a:solidFill>
                  <a:prstClr val="black"/>
                </a:solidFill>
              </a:rPr>
              <a:t>公司简介：</a:t>
            </a:r>
            <a:r>
              <a:rPr lang="zh-CN" altLang="zh-CN" sz="1600" dirty="0"/>
              <a:t>大秦实业有限公司是一家专业致力于环保日化产品的研发、生产与销售的高科技企业。产品涉及家居日化、清洁养护、汽车护理、个人健康等众多领域，已形成四大类</a:t>
            </a:r>
            <a:r>
              <a:rPr lang="en-US" altLang="zh-CN" sz="1600" dirty="0"/>
              <a:t>200</a:t>
            </a:r>
            <a:r>
              <a:rPr lang="zh-CN" altLang="zh-CN" sz="1600" dirty="0"/>
              <a:t>多种产品的强大阵容。我们营销网络已遍布全国</a:t>
            </a:r>
            <a:r>
              <a:rPr lang="en-US" altLang="zh-CN" sz="1600" dirty="0"/>
              <a:t>100</a:t>
            </a:r>
            <a:r>
              <a:rPr lang="zh-CN" altLang="zh-CN" sz="1600" dirty="0"/>
              <a:t>多个城市，形成</a:t>
            </a:r>
            <a:r>
              <a:rPr lang="en-US" altLang="zh-CN" sz="1600" dirty="0"/>
              <a:t>500</a:t>
            </a:r>
            <a:r>
              <a:rPr lang="zh-CN" altLang="zh-CN" sz="1600" dirty="0"/>
              <a:t>多家分公司和</a:t>
            </a:r>
            <a:r>
              <a:rPr lang="en-US" altLang="zh-CN" sz="1600" dirty="0"/>
              <a:t>2000</a:t>
            </a:r>
            <a:r>
              <a:rPr lang="zh-CN" altLang="zh-CN" sz="1600" dirty="0"/>
              <a:t>多名业务员，成功造就了</a:t>
            </a:r>
            <a:r>
              <a:rPr lang="en-US" altLang="zh-CN" sz="1600" dirty="0"/>
              <a:t>500</a:t>
            </a:r>
            <a:r>
              <a:rPr lang="zh-CN" altLang="zh-CN" sz="1600" dirty="0"/>
              <a:t>多位职业经理人。</a:t>
            </a:r>
            <a:endParaRPr lang="en-US" altLang="zh-CN" sz="1600" dirty="0"/>
          </a:p>
          <a:p>
            <a:endParaRPr lang="zh-CN" altLang="zh-CN" sz="1600" dirty="0"/>
          </a:p>
          <a:p>
            <a:pPr marL="0" indent="0">
              <a:buNone/>
            </a:pPr>
            <a:r>
              <a:rPr lang="en-US" altLang="zh-CN" sz="1600" dirty="0"/>
              <a:t> </a:t>
            </a:r>
            <a:endParaRPr lang="zh-CN" altLang="zh-CN" sz="1600" dirty="0"/>
          </a:p>
          <a:p>
            <a:pPr marL="0" lvl="0" indent="0">
              <a:buNone/>
            </a:pPr>
            <a:endParaRPr lang="zh-CN" altLang="en-US" dirty="0"/>
          </a:p>
        </p:txBody>
      </p:sp>
      <p:graphicFrame>
        <p:nvGraphicFramePr>
          <p:cNvPr id="5" name="表格 4"/>
          <p:cNvGraphicFramePr>
            <a:graphicFrameLocks noGrp="1"/>
          </p:cNvGraphicFramePr>
          <p:nvPr/>
        </p:nvGraphicFramePr>
        <p:xfrm>
          <a:off x="838200" y="2681056"/>
          <a:ext cx="10515601" cy="3878107"/>
        </p:xfrm>
        <a:graphic>
          <a:graphicData uri="http://schemas.openxmlformats.org/drawingml/2006/table">
            <a:tbl>
              <a:tblPr/>
              <a:tblGrid>
                <a:gridCol w="552242"/>
                <a:gridCol w="552242"/>
                <a:gridCol w="1334584"/>
                <a:gridCol w="4187832"/>
                <a:gridCol w="3888701"/>
              </a:tblGrid>
              <a:tr h="312818">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销售类</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人数</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工资住宿</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岗位职责</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招聘要求</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325">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市场营销</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10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3000-6000</a:t>
                      </a:r>
                      <a:r>
                        <a:rPr lang="zh-CN" altLang="en-US" sz="1400" b="0" i="0" u="none" strike="noStrike">
                          <a:solidFill>
                            <a:srgbClr val="000000"/>
                          </a:solidFill>
                          <a:effectLst/>
                          <a:latin typeface="等线" panose="02010600030101010101" pitchFamily="2" charset="-122"/>
                          <a:ea typeface="等线" panose="02010600030101010101" pitchFamily="2" charset="-122"/>
                        </a:rPr>
                        <a:t>（包住宿）</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负责公司产品销售及推广。</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effectLst/>
                          <a:latin typeface="等线" panose="02010600030101010101" pitchFamily="2" charset="-122"/>
                          <a:ea typeface="等线" panose="02010600030101010101" pitchFamily="2" charset="-122"/>
                        </a:rPr>
                        <a:t>1.18-25</a:t>
                      </a:r>
                      <a:r>
                        <a:rPr lang="zh-CN" altLang="en-US" sz="1400" b="0" i="0" u="none" strike="noStrike">
                          <a:solidFill>
                            <a:srgbClr val="000000"/>
                          </a:solidFill>
                          <a:effectLst/>
                          <a:latin typeface="等线" panose="02010600030101010101" pitchFamily="2" charset="-122"/>
                          <a:ea typeface="等线" panose="02010600030101010101" pitchFamily="2" charset="-122"/>
                        </a:rPr>
                        <a:t>岁有志青年，男女均可，性格外向，有较好的沟通能力；</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3705">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储备干部</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3000-10000</a:t>
                      </a:r>
                      <a:r>
                        <a:rPr lang="zh-CN" altLang="en-US" sz="1400" b="0" i="0" u="none" strike="noStrike">
                          <a:solidFill>
                            <a:srgbClr val="000000"/>
                          </a:solidFill>
                          <a:effectLst/>
                          <a:latin typeface="等线" panose="02010600030101010101" pitchFamily="2" charset="-122"/>
                          <a:ea typeface="等线" panose="02010600030101010101" pitchFamily="2" charset="-122"/>
                        </a:rPr>
                        <a:t>（包住宿）</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根据市场营销计划，完成部门销售指标。</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effectLst/>
                          <a:latin typeface="等线" panose="02010600030101010101" pitchFamily="2" charset="-122"/>
                          <a:ea typeface="等线" panose="02010600030101010101" pitchFamily="2" charset="-122"/>
                        </a:rPr>
                        <a:t>2.</a:t>
                      </a:r>
                      <a:r>
                        <a:rPr lang="zh-CN" altLang="en-US" sz="1400" b="0" i="0" u="none" strike="noStrike">
                          <a:solidFill>
                            <a:srgbClr val="000000"/>
                          </a:solidFill>
                          <a:effectLst/>
                          <a:latin typeface="等线" panose="02010600030101010101" pitchFamily="2" charset="-122"/>
                          <a:ea typeface="等线" panose="02010600030101010101" pitchFamily="2" charset="-122"/>
                        </a:rPr>
                        <a:t>热爱销售，上进心强，积极胆大，独立自信；</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651">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外派出差</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10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3000-8000</a:t>
                      </a:r>
                      <a:r>
                        <a:rPr lang="zh-CN" altLang="en-US" sz="1400" b="0" i="0" u="none" strike="noStrike">
                          <a:solidFill>
                            <a:srgbClr val="000000"/>
                          </a:solidFill>
                          <a:effectLst/>
                          <a:latin typeface="等线" panose="02010600030101010101" pitchFamily="2" charset="-122"/>
                          <a:ea typeface="等线" panose="02010600030101010101" pitchFamily="2" charset="-122"/>
                        </a:rPr>
                        <a:t>（包住宿）</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zh-CN" altLang="en-US" sz="1400" b="0" i="0" u="none" strike="noStrike">
                          <a:solidFill>
                            <a:srgbClr val="000000"/>
                          </a:solidFill>
                          <a:effectLst/>
                          <a:latin typeface="宋体" panose="02010600030101010101" pitchFamily="2" charset="-122"/>
                          <a:ea typeface="宋体" panose="02010600030101010101" pitchFamily="2" charset="-122"/>
                        </a:rPr>
                        <a:t>开拓新市场，发展新客户，维护大客户，负责辖区市场信息的收集。</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effectLst/>
                          <a:latin typeface="等线" panose="02010600030101010101" pitchFamily="2" charset="-122"/>
                          <a:ea typeface="等线" panose="02010600030101010101" pitchFamily="2" charset="-122"/>
                        </a:rPr>
                        <a:t>3.</a:t>
                      </a:r>
                      <a:r>
                        <a:rPr lang="zh-CN" altLang="en-US" sz="1400" b="0" i="0" u="none" strike="noStrike">
                          <a:solidFill>
                            <a:srgbClr val="000000"/>
                          </a:solidFill>
                          <a:effectLst/>
                          <a:latin typeface="等线" panose="02010600030101010101" pitchFamily="2" charset="-122"/>
                          <a:ea typeface="等线" panose="02010600030101010101" pitchFamily="2" charset="-122"/>
                        </a:rPr>
                        <a:t>为人踏实忠厚，善于思考，适应能力强，能够快速融入集体。</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818">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行政类</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人数</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工资</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薪资福利</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招聘要求</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818">
                <a:tc rowSpan="4">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人事助理</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2000-4000</a:t>
                      </a:r>
                      <a:r>
                        <a:rPr lang="zh-CN" altLang="en-US" sz="1400" b="0" i="0" u="none" strike="noStrike">
                          <a:solidFill>
                            <a:srgbClr val="000000"/>
                          </a:solidFill>
                          <a:effectLst/>
                          <a:latin typeface="等线" panose="02010600030101010101" pitchFamily="2" charset="-122"/>
                          <a:ea typeface="等线" panose="02010600030101010101" pitchFamily="2" charset="-122"/>
                        </a:rPr>
                        <a:t>（包住宿）</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effectLst/>
                          <a:latin typeface="等线" panose="02010600030101010101" pitchFamily="2" charset="-122"/>
                          <a:ea typeface="等线" panose="02010600030101010101" pitchFamily="2" charset="-122"/>
                        </a:rPr>
                        <a:t>1.      </a:t>
                      </a:r>
                      <a:r>
                        <a:rPr lang="zh-CN" altLang="en-US" sz="1400" b="0" i="0" u="none" strike="noStrike">
                          <a:solidFill>
                            <a:srgbClr val="000000"/>
                          </a:solidFill>
                          <a:effectLst/>
                          <a:latin typeface="等线" panose="02010600030101010101" pitchFamily="2" charset="-122"/>
                          <a:ea typeface="等线" panose="02010600030101010101" pitchFamily="2" charset="-122"/>
                        </a:rPr>
                        <a:t>底薪</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提成</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日</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周</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月</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季</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年终奖（注：挑战高薪薪资上万）</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effectLst/>
                          <a:latin typeface="等线" panose="02010600030101010101" pitchFamily="2" charset="-122"/>
                          <a:ea typeface="等线" panose="02010600030101010101" pitchFamily="2" charset="-122"/>
                        </a:rPr>
                        <a:t>1.18-25</a:t>
                      </a:r>
                      <a:r>
                        <a:rPr lang="zh-CN" altLang="en-US" sz="1400" b="0" i="0" u="none" strike="noStrike">
                          <a:solidFill>
                            <a:srgbClr val="000000"/>
                          </a:solidFill>
                          <a:effectLst/>
                          <a:latin typeface="等线" panose="02010600030101010101" pitchFamily="2" charset="-122"/>
                          <a:ea typeface="等线" panose="02010600030101010101" pitchFamily="2" charset="-122"/>
                        </a:rPr>
                        <a:t>岁，男女不限，普通话流利；</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818">
                <a:tc vMerge="1">
                  <a:tcPr/>
                </a:tc>
                <a:tc vMerge="1">
                  <a:tcPr/>
                </a:tc>
                <a:tc vMerge="1">
                  <a:tcPr/>
                </a:tc>
                <a:tc>
                  <a:txBody>
                    <a:bodyPr/>
                    <a:lstStyle/>
                    <a:p>
                      <a:pPr algn="l" fontAlgn="ctr"/>
                      <a:r>
                        <a:rPr lang="en-US" altLang="zh-CN" sz="1400" b="0" i="0" u="none" strike="noStrike">
                          <a:solidFill>
                            <a:srgbClr val="000000"/>
                          </a:solidFill>
                          <a:effectLst/>
                          <a:latin typeface="等线" panose="02010600030101010101" pitchFamily="2" charset="-122"/>
                          <a:ea typeface="等线" panose="02010600030101010101" pitchFamily="2" charset="-122"/>
                        </a:rPr>
                        <a:t>2.      </a:t>
                      </a:r>
                      <a:r>
                        <a:rPr lang="zh-CN" altLang="en-US" sz="1400" b="0" i="0" u="none" strike="noStrike">
                          <a:solidFill>
                            <a:srgbClr val="000000"/>
                          </a:solidFill>
                          <a:effectLst/>
                          <a:latin typeface="等线" panose="02010600030101010101" pitchFamily="2" charset="-122"/>
                          <a:ea typeface="等线" panose="02010600030101010101" pitchFamily="2" charset="-122"/>
                        </a:rPr>
                        <a:t>五险一金、生日礼物、集团年会和国内外免费旅游。</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effectLst/>
                          <a:latin typeface="等线" panose="02010600030101010101" pitchFamily="2" charset="-122"/>
                          <a:ea typeface="等线" panose="02010600030101010101" pitchFamily="2" charset="-122"/>
                        </a:rPr>
                        <a:t>2.</a:t>
                      </a:r>
                      <a:r>
                        <a:rPr lang="zh-CN" altLang="en-US" sz="1400" b="0" i="0" u="none" strike="noStrike">
                          <a:solidFill>
                            <a:srgbClr val="000000"/>
                          </a:solidFill>
                          <a:effectLst/>
                          <a:latin typeface="等线" panose="02010600030101010101" pitchFamily="2" charset="-122"/>
                          <a:ea typeface="等线" panose="02010600030101010101" pitchFamily="2" charset="-122"/>
                        </a:rPr>
                        <a:t>熟练使用相关办公软件；</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818">
                <a:tc vMerge="1">
                  <a:tcPr/>
                </a:tc>
                <a:tc vMerge="1">
                  <a:tcPr/>
                </a:tc>
                <a:tc vMerge="1">
                  <a:tcPr/>
                </a:tc>
                <a:tc>
                  <a:txBody>
                    <a:bodyPr/>
                    <a:lstStyle/>
                    <a:p>
                      <a:pPr algn="l" fontAlgn="ctr"/>
                      <a:r>
                        <a:rPr lang="en-US" altLang="zh-CN" sz="1400" b="0" i="0" u="none" strike="noStrike">
                          <a:solidFill>
                            <a:srgbClr val="000000"/>
                          </a:solidFill>
                          <a:effectLst/>
                          <a:latin typeface="等线" panose="02010600030101010101" pitchFamily="2" charset="-122"/>
                          <a:ea typeface="等线" panose="02010600030101010101" pitchFamily="2" charset="-122"/>
                        </a:rPr>
                        <a:t>3.      </a:t>
                      </a:r>
                      <a:r>
                        <a:rPr lang="zh-CN" altLang="en-US" sz="1400" b="0" i="0" u="none" strike="noStrike">
                          <a:solidFill>
                            <a:srgbClr val="000000"/>
                          </a:solidFill>
                          <a:effectLst/>
                          <a:latin typeface="等线" panose="02010600030101010101" pitchFamily="2" charset="-122"/>
                          <a:ea typeface="等线" panose="02010600030101010101" pitchFamily="2" charset="-122"/>
                        </a:rPr>
                        <a:t>免费提供住宿。</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effectLst/>
                          <a:latin typeface="等线" panose="02010600030101010101" pitchFamily="2" charset="-122"/>
                          <a:ea typeface="等线" panose="02010600030101010101" pitchFamily="2" charset="-122"/>
                        </a:rPr>
                        <a:t>3.</a:t>
                      </a:r>
                      <a:r>
                        <a:rPr lang="zh-CN" altLang="en-US" sz="1400" b="0" i="0" u="none" strike="noStrike">
                          <a:solidFill>
                            <a:srgbClr val="000000"/>
                          </a:solidFill>
                          <a:effectLst/>
                          <a:latin typeface="等线" panose="02010600030101010101" pitchFamily="2" charset="-122"/>
                          <a:ea typeface="等线" panose="02010600030101010101" pitchFamily="2" charset="-122"/>
                        </a:rPr>
                        <a:t>办事沉稳、细致，思维活跃，有创新精神，良好的团队合作意识。</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818">
                <a:tc vMerge="1">
                  <a:tcPr/>
                </a:tc>
                <a:tc vMerge="1">
                  <a:tcPr/>
                </a:tc>
                <a:tc vMerge="1">
                  <a:tcPr/>
                </a:tc>
                <a:tc>
                  <a:txBody>
                    <a:bodyPr/>
                    <a:lstStyle/>
                    <a:p>
                      <a:pPr algn="l" fontAlgn="ctr"/>
                      <a:r>
                        <a:rPr lang="en-US" altLang="zh-CN" sz="1400" b="0" i="0" u="none" strike="noStrike">
                          <a:solidFill>
                            <a:srgbClr val="000000"/>
                          </a:solidFill>
                          <a:effectLst/>
                          <a:latin typeface="等线" panose="02010600030101010101" pitchFamily="2" charset="-122"/>
                          <a:ea typeface="等线" panose="02010600030101010101" pitchFamily="2" charset="-122"/>
                        </a:rPr>
                        <a:t>4.      </a:t>
                      </a:r>
                      <a:r>
                        <a:rPr lang="zh-CN" altLang="en-US" sz="1400" b="0" i="0" u="none" strike="noStrike">
                          <a:solidFill>
                            <a:srgbClr val="000000"/>
                          </a:solidFill>
                          <a:effectLst/>
                          <a:latin typeface="等线" panose="02010600030101010101" pitchFamily="2" charset="-122"/>
                          <a:ea typeface="等线" panose="02010600030101010101" pitchFamily="2" charset="-122"/>
                        </a:rPr>
                        <a:t>公平公正的晋升空间；销售代表</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主管</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总监</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副经理</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经理。</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　</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903" marR="6903" marT="6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648069"/>
          </a:xfrm>
        </p:spPr>
        <p:txBody>
          <a:bodyPr>
            <a:normAutofit fontScale="90000"/>
          </a:bodyPr>
          <a:lstStyle/>
          <a:p>
            <a:pPr algn="ctr"/>
            <a:r>
              <a:rPr lang="zh-CN" altLang="zh-CN" sz="4000" b="1" dirty="0"/>
              <a:t>北京中公教育科技股份有限公司山西分公司</a:t>
            </a:r>
            <a:br>
              <a:rPr lang="zh-CN" altLang="zh-CN" sz="4000" dirty="0"/>
            </a:br>
            <a:endParaRPr lang="zh-CN" altLang="en-US" sz="4000" dirty="0"/>
          </a:p>
        </p:txBody>
      </p:sp>
      <p:sp>
        <p:nvSpPr>
          <p:cNvPr id="3" name="内容占位符 2"/>
          <p:cNvSpPr>
            <a:spLocks noGrp="1"/>
          </p:cNvSpPr>
          <p:nvPr>
            <p:ph idx="1"/>
          </p:nvPr>
        </p:nvSpPr>
        <p:spPr>
          <a:xfrm>
            <a:off x="838200" y="514905"/>
            <a:ext cx="10515600" cy="5662059"/>
          </a:xfrm>
        </p:spPr>
        <p:txBody>
          <a:bodyPr>
            <a:normAutofit/>
          </a:bodyPr>
          <a:lstStyle/>
          <a:p>
            <a:r>
              <a:rPr lang="zh-CN" altLang="en-US" sz="1600" dirty="0"/>
              <a:t>公司简介：</a:t>
            </a:r>
            <a:r>
              <a:rPr lang="zh-CN" altLang="zh-CN" sz="1600" dirty="0"/>
              <a:t>北京中公教育科技股份有限公司，是国内民办教育知名品牌“中公教育”的主要实体。经过多年潜心发展，中公教育业已成为全国性综合职业教育企业，业务领域涵盖公职类考试、企事业单位招聘考试、职业资格认证考试、就业技能培训等全方位职业就业培训项目及研究生考试等学历教育培训项目。目前，中公教育在全国</a:t>
            </a:r>
            <a:r>
              <a:rPr lang="en-US" altLang="zh-CN" sz="1600" dirty="0"/>
              <a:t>31</a:t>
            </a:r>
            <a:r>
              <a:rPr lang="zh-CN" altLang="zh-CN" sz="1600" dirty="0"/>
              <a:t>个省市、近</a:t>
            </a:r>
            <a:r>
              <a:rPr lang="en-US" altLang="zh-CN" sz="1600" dirty="0"/>
              <a:t>350</a:t>
            </a:r>
            <a:r>
              <a:rPr lang="zh-CN" altLang="zh-CN" sz="1600" dirty="0"/>
              <a:t>个地市建立了</a:t>
            </a:r>
            <a:r>
              <a:rPr lang="en-US" altLang="zh-CN" sz="1600" dirty="0">
                <a:latin typeface="微软雅黑" panose="020B0503020204020204" charset="-122"/>
                <a:ea typeface="微软雅黑" panose="020B0503020204020204" charset="-122"/>
              </a:rPr>
              <a:t>470</a:t>
            </a:r>
            <a:r>
              <a:rPr lang="zh-CN" altLang="zh-CN" sz="1600" dirty="0"/>
              <a:t>家直营分部和旗舰学习中心，拥有近</a:t>
            </a:r>
            <a:r>
              <a:rPr lang="en-US" altLang="zh-CN" sz="1600" dirty="0"/>
              <a:t>6000</a:t>
            </a:r>
            <a:r>
              <a:rPr lang="zh-CN" altLang="zh-CN" sz="1600" dirty="0"/>
              <a:t>人的专职教师团队。在中国职业教育领域具有较强的影响力，先后被搜狐、新浪等权威媒体评为 “最具社会影响力教育企业” 、“最具综合实力教育企业”。中公教育山西分公司，在山西全省拥有</a:t>
            </a:r>
            <a:r>
              <a:rPr lang="en-US" altLang="zh-CN" sz="1600" dirty="0"/>
              <a:t>11</a:t>
            </a:r>
            <a:r>
              <a:rPr lang="zh-CN" altLang="zh-CN" sz="1600" dirty="0"/>
              <a:t>家直属分部，拥有近</a:t>
            </a:r>
            <a:r>
              <a:rPr lang="en-US" altLang="zh-CN" sz="1600" dirty="0"/>
              <a:t>430</a:t>
            </a:r>
            <a:r>
              <a:rPr lang="zh-CN" altLang="zh-CN" sz="1600" dirty="0"/>
              <a:t>名职工。太原、大同、晋中、晋城、朔州、临汾、运城、阳泉、吕梁、长治、忻州，工作地点任你选。</a:t>
            </a:r>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zh-CN" altLang="zh-CN" sz="1600" dirty="0"/>
          </a:p>
          <a:p>
            <a:endParaRPr lang="zh-CN" altLang="en-US" sz="1600" dirty="0"/>
          </a:p>
        </p:txBody>
      </p:sp>
      <p:graphicFrame>
        <p:nvGraphicFramePr>
          <p:cNvPr id="9" name="表格 8"/>
          <p:cNvGraphicFramePr>
            <a:graphicFrameLocks noGrp="1"/>
          </p:cNvGraphicFramePr>
          <p:nvPr/>
        </p:nvGraphicFramePr>
        <p:xfrm>
          <a:off x="838200" y="2512381"/>
          <a:ext cx="10515600" cy="4345611"/>
        </p:xfrm>
        <a:graphic>
          <a:graphicData uri="http://schemas.openxmlformats.org/drawingml/2006/table">
            <a:tbl>
              <a:tblPr/>
              <a:tblGrid>
                <a:gridCol w="944515"/>
                <a:gridCol w="1687533"/>
                <a:gridCol w="2581674"/>
                <a:gridCol w="1032670"/>
                <a:gridCol w="1460850"/>
                <a:gridCol w="2808358"/>
              </a:tblGrid>
              <a:tr h="193686">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招聘项目</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招聘岗位</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工作内容</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学历要求</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专业要求</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其他要求</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686">
                <a:tc rowSpan="4">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中公考研项目</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数学讲师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algn="ctr" fontAlgn="ctr"/>
                      <a:r>
                        <a:rPr lang="zh-CN" altLang="en-US" sz="1000" b="0" i="0" u="none" strike="noStrike" dirty="0">
                          <a:solidFill>
                            <a:srgbClr val="615C62"/>
                          </a:solidFill>
                          <a:effectLst/>
                          <a:latin typeface="宋体" panose="02010600030101010101" pitchFamily="2" charset="-122"/>
                          <a:ea typeface="宋体" panose="02010600030101010101" pitchFamily="2" charset="-122"/>
                        </a:rPr>
                        <a:t>负责相关项目的笔试、面试课程的培训。</a:t>
                      </a:r>
                      <a:endParaRPr lang="zh-CN" altLang="en-US" sz="1000" b="0" i="0" u="none" strike="noStrike" dirty="0">
                        <a:solidFill>
                          <a:srgbClr val="615C62"/>
                        </a:solidFill>
                        <a:effectLst/>
                        <a:latin typeface="宋体" panose="02010600030101010101" pitchFamily="2" charset="-122"/>
                        <a:ea typeface="宋体"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algn="ctr" fontAlgn="ctr"/>
                      <a:r>
                        <a:rPr lang="zh-CN" altLang="en-US" sz="1000" b="0" i="0" u="none" strike="noStrike">
                          <a:solidFill>
                            <a:srgbClr val="615C62"/>
                          </a:solidFill>
                          <a:effectLst/>
                          <a:latin typeface="宋体" panose="02010600030101010101" pitchFamily="2" charset="-122"/>
                          <a:ea typeface="宋体" panose="02010600030101010101" pitchFamily="2" charset="-122"/>
                        </a:rPr>
                        <a:t>本科及以上学历</a:t>
                      </a:r>
                      <a:endParaRPr lang="zh-CN" altLang="en-US" sz="1000" b="0" i="0" u="none" strike="noStrike">
                        <a:solidFill>
                          <a:srgbClr val="615C62"/>
                        </a:solidFill>
                        <a:effectLst/>
                        <a:latin typeface="宋体" panose="02010600030101010101" pitchFamily="2" charset="-122"/>
                        <a:ea typeface="宋体"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基础数学</a:t>
                      </a:r>
                      <a:r>
                        <a:rPr lang="en-US" altLang="zh-CN" sz="1100" b="0" i="0" u="none" strike="noStrike">
                          <a:solidFill>
                            <a:srgbClr val="000000"/>
                          </a:solidFill>
                          <a:effectLst/>
                          <a:latin typeface="等线" panose="02010600030101010101" pitchFamily="2" charset="-122"/>
                          <a:ea typeface="等线" panose="02010600030101010101" pitchFamily="2" charset="-122"/>
                        </a:rPr>
                        <a:t>, </a:t>
                      </a:r>
                      <a:r>
                        <a:rPr lang="zh-CN" altLang="en-US" sz="1100" b="0" i="0" u="none" strike="noStrike">
                          <a:solidFill>
                            <a:srgbClr val="000000"/>
                          </a:solidFill>
                          <a:effectLst/>
                          <a:latin typeface="等线" panose="02010600030101010101" pitchFamily="2" charset="-122"/>
                          <a:ea typeface="等线" panose="02010600030101010101" pitchFamily="2" charset="-122"/>
                        </a:rPr>
                        <a:t>应用数学等</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高薪资（年薪</a:t>
                      </a:r>
                      <a:r>
                        <a:rPr lang="en-US" altLang="zh-CN" sz="1100" b="0" i="0" u="none" strike="noStrike">
                          <a:solidFill>
                            <a:srgbClr val="000000"/>
                          </a:solidFill>
                          <a:effectLst/>
                          <a:latin typeface="等线" panose="02010600030101010101" pitchFamily="2" charset="-122"/>
                          <a:ea typeface="等线" panose="02010600030101010101" pitchFamily="2" charset="-122"/>
                        </a:rPr>
                        <a:t>10</a:t>
                      </a:r>
                      <a:r>
                        <a:rPr lang="zh-CN" altLang="en-US" sz="1100" b="0" i="0" u="none" strike="noStrike">
                          <a:solidFill>
                            <a:srgbClr val="000000"/>
                          </a:solidFill>
                          <a:effectLst/>
                          <a:latin typeface="等线" panose="02010600030101010101" pitchFamily="2" charset="-122"/>
                          <a:ea typeface="等线" panose="02010600030101010101" pitchFamily="2" charset="-122"/>
                        </a:rPr>
                        <a:t>万</a:t>
                      </a:r>
                      <a:r>
                        <a:rPr lang="en-US" altLang="zh-CN" sz="1100" b="0" i="0" u="none" strike="noStrike">
                          <a:solidFill>
                            <a:srgbClr val="000000"/>
                          </a:solidFill>
                          <a:effectLst/>
                          <a:latin typeface="等线" panose="02010600030101010101" pitchFamily="2" charset="-122"/>
                          <a:ea typeface="等线" panose="02010600030101010101" pitchFamily="2" charset="-122"/>
                        </a:rPr>
                        <a:t>-20</a:t>
                      </a:r>
                      <a:r>
                        <a:rPr lang="zh-CN" altLang="en-US" sz="1100" b="0" i="0" u="none" strike="noStrike">
                          <a:solidFill>
                            <a:srgbClr val="000000"/>
                          </a:solidFill>
                          <a:effectLst/>
                          <a:latin typeface="等线" panose="02010600030101010101" pitchFamily="2" charset="-122"/>
                          <a:ea typeface="等线" panose="02010600030101010101" pitchFamily="2" charset="-122"/>
                        </a:rPr>
                        <a:t>万，但是出差会频繁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686">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英语讲师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英语教育、语言学等</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93686">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逻辑讲师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逻辑学</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93686">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初数讲师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数学类</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93686">
                <a:tc rowSpan="6">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公务员考试项目</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公共基础知识法律讲师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法学类相关专业</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93686">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公共基础知识非法律讲师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哲学类、政治学类等</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93686">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申论培训讲师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管理学、社会学等</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93686">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行测文科培训讲师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文学、哲学、管理学</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93686">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行测理科培训讲师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理学、工学等相关专业</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93686">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面试培训讲师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社会学、政治学、哲学</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93686">
                <a:tc rowSpan="3">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教师招考项目</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教育基础培训讲师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教育学类、心理学等</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93686">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幼儿培训讲师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学前教育</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79017">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小学科培训讲师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语文、数学、音乐、美术</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45321">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会计资格项目</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会计培训讲师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1000" b="0" i="0" u="none" strike="noStrike">
                          <a:solidFill>
                            <a:srgbClr val="000000"/>
                          </a:solidFill>
                          <a:effectLst/>
                          <a:latin typeface="宋体" panose="02010600030101010101" pitchFamily="2" charset="-122"/>
                          <a:ea typeface="宋体" panose="02010600030101010101" pitchFamily="2" charset="-122"/>
                        </a:rPr>
                        <a:t>财务会计、财务管理、审计、公司战略</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45321">
                <a:tc>
                  <a:txBody>
                    <a:bodyPr/>
                    <a:lstStyle/>
                    <a:p>
                      <a:pPr algn="ctr" fontAlgn="ctr"/>
                      <a:r>
                        <a:rPr lang="zh-CN" altLang="en-US" sz="1000" b="0" i="0" u="none" strike="noStrike">
                          <a:solidFill>
                            <a:srgbClr val="615C62"/>
                          </a:solidFill>
                          <a:effectLst/>
                          <a:latin typeface="宋体" panose="02010600030101010101" pitchFamily="2" charset="-122"/>
                          <a:ea typeface="宋体" panose="02010600030101010101" pitchFamily="2" charset="-122"/>
                        </a:rPr>
                        <a:t>金融项目项目部</a:t>
                      </a:r>
                      <a:endParaRPr lang="zh-CN" altLang="en-US" sz="1000" b="0" i="0" u="none" strike="noStrike">
                        <a:solidFill>
                          <a:srgbClr val="615C62"/>
                        </a:solidFill>
                        <a:effectLst/>
                        <a:latin typeface="宋体" panose="02010600030101010101" pitchFamily="2" charset="-122"/>
                        <a:ea typeface="宋体"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effectLst/>
                          <a:latin typeface="宋体" panose="02010600030101010101" pitchFamily="2" charset="-122"/>
                          <a:ea typeface="宋体" panose="02010600030101010101" pitchFamily="2" charset="-122"/>
                        </a:rPr>
                        <a:t>金融银行招考培训讲师</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1000" b="0" i="0" u="none" strike="noStrike">
                          <a:solidFill>
                            <a:srgbClr val="000000"/>
                          </a:solidFill>
                          <a:effectLst/>
                          <a:latin typeface="宋体" panose="02010600030101010101" pitchFamily="2" charset="-122"/>
                          <a:ea typeface="宋体" panose="02010600030101010101" pitchFamily="2" charset="-122"/>
                        </a:rPr>
                        <a:t>经济学、金融学、财会学、计算机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79017">
                <a:tc rowSpan="2">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医药资格项目</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执业医师从业资格培训讲师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1000" b="0" i="0" u="none" strike="noStrike">
                          <a:solidFill>
                            <a:srgbClr val="615C62"/>
                          </a:solidFill>
                          <a:effectLst/>
                          <a:latin typeface="宋体" panose="02010600030101010101" pitchFamily="2" charset="-122"/>
                          <a:ea typeface="宋体" panose="02010600030101010101" pitchFamily="2" charset="-122"/>
                        </a:rPr>
                        <a:t>临床医学、护理学、检验、影像等</a:t>
                      </a:r>
                      <a:endParaRPr lang="zh-CN" altLang="en-US" sz="1000" b="0" i="0" u="none" strike="noStrike">
                        <a:solidFill>
                          <a:srgbClr val="615C62"/>
                        </a:solidFill>
                        <a:effectLst/>
                        <a:latin typeface="宋体" panose="02010600030101010101" pitchFamily="2" charset="-122"/>
                        <a:ea typeface="宋体"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79017">
                <a:tc vMerge="1">
                  <a:tcPr/>
                </a:tc>
                <a:tc>
                  <a:txBody>
                    <a:bodyPr/>
                    <a:lstStyle/>
                    <a:p>
                      <a:pPr algn="ctr" fontAlgn="ctr"/>
                      <a:r>
                        <a:rPr lang="zh-CN" altLang="en-US" sz="1100" b="0" i="0" u="none" strike="noStrike">
                          <a:solidFill>
                            <a:srgbClr val="000000"/>
                          </a:solidFill>
                          <a:effectLst/>
                          <a:latin typeface="等线" panose="02010600030101010101" pitchFamily="2" charset="-122"/>
                          <a:ea typeface="等线" panose="02010600030101010101" pitchFamily="2" charset="-122"/>
                        </a:rPr>
                        <a:t>执业药师从业资格培训讲师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1000" b="0" i="0" u="none" strike="noStrike" dirty="0">
                          <a:solidFill>
                            <a:srgbClr val="615C62"/>
                          </a:solidFill>
                          <a:effectLst/>
                          <a:latin typeface="宋体" panose="02010600030101010101" pitchFamily="2" charset="-122"/>
                          <a:ea typeface="宋体" panose="02010600030101010101" pitchFamily="2" charset="-122"/>
                        </a:rPr>
                        <a:t>中药学、西药学、预防医学</a:t>
                      </a:r>
                      <a:endParaRPr lang="zh-CN" altLang="en-US" sz="1000" b="0" i="0" u="none" strike="noStrike" dirty="0">
                        <a:solidFill>
                          <a:srgbClr val="615C62"/>
                        </a:solidFill>
                        <a:effectLst/>
                        <a:latin typeface="宋体" panose="02010600030101010101" pitchFamily="2" charset="-122"/>
                        <a:ea typeface="宋体" panose="02010600030101010101" pitchFamily="2" charset="-122"/>
                      </a:endParaRP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38236" y="69702"/>
          <a:ext cx="10515600" cy="5353959"/>
        </p:xfrm>
        <a:graphic>
          <a:graphicData uri="http://schemas.openxmlformats.org/drawingml/2006/table">
            <a:tbl>
              <a:tblPr/>
              <a:tblGrid>
                <a:gridCol w="787882"/>
                <a:gridCol w="1407683"/>
                <a:gridCol w="3897390"/>
                <a:gridCol w="861418"/>
                <a:gridCol w="2405667"/>
                <a:gridCol w="1155560"/>
              </a:tblGrid>
              <a:tr h="297644">
                <a:tc rowSpan="3">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市场序列</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市场专员</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等线" panose="02010600030101010101" pitchFamily="2" charset="-122"/>
                          <a:ea typeface="等线" panose="02010600030101010101" pitchFamily="2" charset="-122"/>
                        </a:rPr>
                        <a:t>1、各类宣传活动的策划及实施，拓展销售渠道；</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大专以上学历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200" b="0" i="0" u="none" strike="noStrike">
                          <a:solidFill>
                            <a:srgbClr val="615C62"/>
                          </a:solidFill>
                          <a:effectLst/>
                          <a:latin typeface="宋体" panose="02010600030101010101" pitchFamily="2" charset="-122"/>
                          <a:ea typeface="宋体" panose="02010600030101010101" pitchFamily="2" charset="-122"/>
                        </a:rPr>
                        <a:t>不限，能吃苦，会开车</a:t>
                      </a:r>
                      <a:endParaRPr lang="zh-CN" sz="1200" b="0" i="0" u="none" strike="noStrike">
                        <a:solidFill>
                          <a:srgbClr val="615C62"/>
                        </a:solidFill>
                        <a:effectLst/>
                        <a:latin typeface="宋体" panose="02010600030101010101" pitchFamily="2" charset="-122"/>
                        <a:ea typeface="宋体"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3070">
                <a:tc vMerge="1">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储备干部</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2、发展并维护各大高校相关部门、协会、书店和学生招生代理；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本科及以上学历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en-US" sz="1200" b="1" i="0" u="none" strike="noStrike">
                          <a:solidFill>
                            <a:srgbClr val="615C62"/>
                          </a:solidFill>
                          <a:effectLst/>
                          <a:latin typeface="宋体" panose="02010600030101010101" pitchFamily="2" charset="-122"/>
                          <a:ea typeface="宋体" panose="02010600030101010101" pitchFamily="2" charset="-122"/>
                        </a:rPr>
                        <a:t>3500-5000（包住）</a:t>
                      </a:r>
                      <a:endParaRPr lang="en-US" sz="1200" b="1" i="0" u="none" strike="noStrike">
                        <a:solidFill>
                          <a:srgbClr val="615C62"/>
                        </a:solidFill>
                        <a:effectLst/>
                        <a:latin typeface="宋体" panose="02010600030101010101" pitchFamily="2" charset="-122"/>
                        <a:ea typeface="宋体"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vMerge="1">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图书专员</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等线" panose="02010600030101010101" pitchFamily="2" charset="-122"/>
                          <a:ea typeface="等线" panose="02010600030101010101" pitchFamily="2" charset="-122"/>
                        </a:rPr>
                        <a:t>　</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大专以上学历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0584">
                <a:tc rowSpan="2">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客服序列</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教务专员</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负责接听学员热线，为学员提供满意的课程服务；</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大专以上学历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200" b="0" i="0" u="none" strike="noStrike">
                          <a:solidFill>
                            <a:srgbClr val="615C62"/>
                          </a:solidFill>
                          <a:effectLst/>
                          <a:latin typeface="宋体" panose="02010600030101010101" pitchFamily="2" charset="-122"/>
                          <a:ea typeface="宋体" panose="02010600030101010101" pitchFamily="2" charset="-122"/>
                        </a:rPr>
                        <a:t>语言表达能力强，有良好的耐心</a:t>
                      </a:r>
                      <a:endParaRPr lang="zh-CN" sz="1200" b="0" i="0" u="none" strike="noStrike">
                        <a:solidFill>
                          <a:srgbClr val="615C62"/>
                        </a:solidFill>
                        <a:effectLst/>
                        <a:latin typeface="宋体" panose="02010600030101010101" pitchFamily="2" charset="-122"/>
                        <a:ea typeface="宋体"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vMerge="1">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课程顾问</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负责学员课堂学习质量的反馈与分析，维护正常的授课秩序；</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大专以上学历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rowSpan="4">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设计推广序列</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平面设计</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负责公司品牌对外宣传品设计；</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大专以上学历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平面设计、广告或相关专业；</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vMerge="1">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策划专员</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策划及组织实施线上及线下市场活动；</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大专以上学历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中文专业、新闻传播专业、广告、市场营销</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vMerge="1">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网推专员</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利用各种互联网资源及网络推广方式提升网站流量，提升公司知名度；</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大专以上学历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常逛知乎微博头条了解最新资讯</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vMerge="1">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摄影专员</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网校课程录制；</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大专以上学历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615C62"/>
                          </a:solidFill>
                          <a:effectLst/>
                          <a:latin typeface="_5b8b_4f53"/>
                          <a:ea typeface="等线" panose="02010600030101010101" pitchFamily="2" charset="-122"/>
                        </a:rPr>
                        <a:t>会剪辑会摄像会用办公软件</a:t>
                      </a:r>
                      <a:endParaRPr lang="zh-CN" sz="1200" b="0" i="0" u="none" strike="noStrike">
                        <a:solidFill>
                          <a:srgbClr val="615C62"/>
                        </a:solidFill>
                        <a:effectLst/>
                        <a:latin typeface="_5b8b_4f53"/>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rowSpan="6">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人力行政序列</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人力专员</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等线" panose="02010600030101010101" pitchFamily="2" charset="-122"/>
                          <a:ea typeface="等线" panose="02010600030101010101" pitchFamily="2" charset="-122"/>
                        </a:rPr>
                        <a:t>1、执行并完善公司的人事制度与计划；</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本科及以上学历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0" i="0" u="none" strike="noStrike">
                          <a:solidFill>
                            <a:srgbClr val="000000"/>
                          </a:solidFill>
                          <a:effectLst/>
                          <a:latin typeface="等线" panose="02010600030101010101" pitchFamily="2" charset="-122"/>
                          <a:ea typeface="等线" panose="02010600030101010101" pitchFamily="2" charset="-122"/>
                        </a:rPr>
                        <a:t>1年以上工作经验，工作认真、负责</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vMerge="1">
                  <a:tcPr/>
                </a:tc>
                <a:tc vMerge="1">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2、进行招聘、培训和绩效考核等工作。</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vMerge="1">
                  <a:tcPr/>
                </a:tc>
                <a:tc rowSpan="2">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行政专员</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等线" panose="02010600030101010101" pitchFamily="2" charset="-122"/>
                          <a:ea typeface="等线" panose="02010600030101010101" pitchFamily="2" charset="-122"/>
                        </a:rPr>
                        <a:t>1、管理全省各分公司职场的审批、建设；</a:t>
                      </a:r>
                      <a:endParaRPr lang="en-US" sz="1200" b="0" i="0" u="none" strike="noStrike" dirty="0">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本科及以上学历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0" i="0" u="none" strike="noStrike">
                          <a:solidFill>
                            <a:srgbClr val="000000"/>
                          </a:solidFill>
                          <a:effectLst/>
                          <a:latin typeface="等线" panose="02010600030101010101" pitchFamily="2" charset="-122"/>
                          <a:ea typeface="等线" panose="02010600030101010101" pitchFamily="2" charset="-122"/>
                        </a:rPr>
                        <a:t>1年以上工作经验，工作认真、负责</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vMerge="1">
                  <a:tcPr/>
                </a:tc>
                <a:tc vMerge="1">
                  <a:tcPr/>
                </a:tc>
                <a:tc>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2、合作酒店价格谈判。</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vMerge="1">
                  <a:tcPr/>
                </a:tc>
                <a:tc rowSpan="2">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文案编辑</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等线" panose="02010600030101010101" pitchFamily="2" charset="-122"/>
                          <a:ea typeface="等线" panose="02010600030101010101" pitchFamily="2" charset="-122"/>
                        </a:rPr>
                        <a:t>1、微信、微博运营及公司文件的撰写；       </a:t>
                      </a:r>
                      <a:endParaRPr lang="en-US"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本科及以上学历</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200" b="0" i="0" u="none" strike="noStrike">
                          <a:solidFill>
                            <a:srgbClr val="000000"/>
                          </a:solidFill>
                          <a:effectLst/>
                          <a:latin typeface="等线" panose="02010600030101010101" pitchFamily="2" charset="-122"/>
                          <a:ea typeface="等线" panose="02010600030101010101" pitchFamily="2" charset="-122"/>
                        </a:rPr>
                        <a:t>中文专业、新闻传播专业，有相关工作经验</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a:solidFill>
                            <a:srgbClr val="000000"/>
                          </a:solidFill>
                          <a:effectLst/>
                          <a:latin typeface="等线" panose="02010600030101010101" pitchFamily="2" charset="-122"/>
                          <a:ea typeface="等线" panose="02010600030101010101" pitchFamily="2" charset="-122"/>
                        </a:rPr>
                        <a:t>　</a:t>
                      </a:r>
                      <a:endParaRPr lang="zh-CN" sz="1200" b="0" i="0" u="none" strike="noStrike">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44">
                <a:tc vMerge="1">
                  <a:tcPr/>
                </a:tc>
                <a:tc vMerge="1">
                  <a:tcPr/>
                </a:tc>
                <a:tc>
                  <a:txBody>
                    <a:bodyPr/>
                    <a:lstStyle/>
                    <a:p>
                      <a:pPr algn="ctr" fontAlgn="ctr"/>
                      <a:r>
                        <a:rPr lang="zh-CN" sz="1400" b="0" i="0" u="none" strike="noStrike" dirty="0">
                          <a:solidFill>
                            <a:srgbClr val="000000"/>
                          </a:solidFill>
                          <a:effectLst/>
                          <a:latin typeface="等线" panose="02010600030101010101" pitchFamily="2" charset="-122"/>
                          <a:ea typeface="等线" panose="02010600030101010101" pitchFamily="2" charset="-122"/>
                        </a:rPr>
                        <a:t>2、负责公众号、微信、微博的运营。</a:t>
                      </a:r>
                      <a:endParaRPr 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l" fontAlgn="ctr"/>
                      <a:r>
                        <a:rPr lang="zh-CN" sz="1400" b="0" i="0" u="none" strike="noStrike" dirty="0">
                          <a:solidFill>
                            <a:srgbClr val="000000"/>
                          </a:solidFill>
                          <a:effectLst/>
                          <a:latin typeface="等线" panose="02010600030101010101" pitchFamily="2" charset="-122"/>
                          <a:ea typeface="等线" panose="02010600030101010101" pitchFamily="2" charset="-122"/>
                        </a:rPr>
                        <a:t>　</a:t>
                      </a:r>
                      <a:endParaRPr 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1328600" y="5555011"/>
            <a:ext cx="5335478" cy="923330"/>
          </a:xfrm>
          <a:prstGeom prst="rect">
            <a:avLst/>
          </a:prstGeom>
        </p:spPr>
        <p:txBody>
          <a:bodyPr wrap="square">
            <a:spAutoFit/>
          </a:bodyPr>
          <a:lstStyle/>
          <a:p>
            <a:pPr marL="762000" indent="-762000" algn="just">
              <a:spcBef>
                <a:spcPts val="7200"/>
              </a:spcBef>
              <a:spcAft>
                <a:spcPts val="7200"/>
              </a:spcAft>
            </a:pPr>
            <a:r>
              <a:rPr lang="zh-CN" altLang="zh-CN" b="1" kern="0" dirty="0">
                <a:solidFill>
                  <a:srgbClr val="FF0000"/>
                </a:solidFill>
                <a:latin typeface="Calibri" panose="020F0502020204030204" charset="0"/>
                <a:ea typeface="_9ed1_4f53"/>
                <a:cs typeface="_9ed1_4f53"/>
              </a:rPr>
              <a:t>福利待遇：</a:t>
            </a:r>
            <a:r>
              <a:rPr lang="zh-CN" altLang="zh-CN" b="1" kern="0" dirty="0">
                <a:solidFill>
                  <a:srgbClr val="FF0000"/>
                </a:solidFill>
                <a:latin typeface="Calibri" panose="020F0502020204030204" charset="0"/>
                <a:ea typeface="_5b8b_4f53"/>
                <a:cs typeface="_5b8b_4f53"/>
              </a:rPr>
              <a:t>基本工资</a:t>
            </a:r>
            <a:r>
              <a:rPr lang="en-US" altLang="zh-CN" b="1" kern="0" dirty="0">
                <a:solidFill>
                  <a:srgbClr val="FF0000"/>
                </a:solidFill>
                <a:latin typeface="Calibri" panose="020F0502020204030204" charset="0"/>
                <a:ea typeface="_5b8b_4f53"/>
                <a:cs typeface="_5b8b_4f53"/>
              </a:rPr>
              <a:t>+</a:t>
            </a:r>
            <a:r>
              <a:rPr lang="zh-CN" altLang="zh-CN" b="1" kern="0" dirty="0">
                <a:solidFill>
                  <a:srgbClr val="FF0000"/>
                </a:solidFill>
                <a:latin typeface="Calibri" panose="020F0502020204030204" charset="0"/>
                <a:ea typeface="_5b8b_4f53"/>
                <a:cs typeface="_5b8b_4f53"/>
              </a:rPr>
              <a:t>绩效奖金</a:t>
            </a:r>
            <a:r>
              <a:rPr lang="en-US" altLang="zh-CN" b="1" kern="0" dirty="0">
                <a:solidFill>
                  <a:srgbClr val="FF0000"/>
                </a:solidFill>
                <a:latin typeface="Calibri" panose="020F0502020204030204" charset="0"/>
                <a:ea typeface="_5b8b_4f53"/>
                <a:cs typeface="_5b8b_4f53"/>
              </a:rPr>
              <a:t>/</a:t>
            </a:r>
            <a:r>
              <a:rPr lang="zh-CN" altLang="zh-CN" b="1" kern="0" dirty="0">
                <a:solidFill>
                  <a:srgbClr val="FF0000"/>
                </a:solidFill>
                <a:latin typeface="Calibri" panose="020F0502020204030204" charset="0"/>
                <a:ea typeface="_5b8b_4f53"/>
                <a:cs typeface="_5b8b_4f53"/>
              </a:rPr>
              <a:t>课时费</a:t>
            </a:r>
            <a:r>
              <a:rPr lang="en-US" altLang="zh-CN" b="1" kern="0" dirty="0">
                <a:solidFill>
                  <a:srgbClr val="FF0000"/>
                </a:solidFill>
                <a:latin typeface="Calibri" panose="020F0502020204030204" charset="0"/>
                <a:ea typeface="_5b8b_4f53"/>
                <a:cs typeface="_5b8b_4f53"/>
              </a:rPr>
              <a:t>+</a:t>
            </a:r>
            <a:r>
              <a:rPr lang="zh-CN" altLang="zh-CN" b="1" kern="0" dirty="0">
                <a:solidFill>
                  <a:srgbClr val="FF0000"/>
                </a:solidFill>
                <a:latin typeface="Calibri" panose="020F0502020204030204" charset="0"/>
                <a:ea typeface="_5b8b_4f53"/>
                <a:cs typeface="_5b8b_4f53"/>
              </a:rPr>
              <a:t>出差补助</a:t>
            </a:r>
            <a:r>
              <a:rPr lang="en-US" altLang="zh-CN" b="1" kern="0" dirty="0">
                <a:solidFill>
                  <a:srgbClr val="FF0000"/>
                </a:solidFill>
                <a:latin typeface="Calibri" panose="020F0502020204030204" charset="0"/>
                <a:ea typeface="_5b8b_4f53"/>
                <a:cs typeface="_5b8b_4f53"/>
              </a:rPr>
              <a:t>+</a:t>
            </a:r>
            <a:r>
              <a:rPr lang="zh-CN" altLang="zh-CN" b="1" kern="0" dirty="0">
                <a:solidFill>
                  <a:srgbClr val="FF0000"/>
                </a:solidFill>
                <a:latin typeface="Calibri" panose="020F0502020204030204" charset="0"/>
                <a:ea typeface="_5b8b_4f53"/>
                <a:cs typeface="_5b8b_4f53"/>
              </a:rPr>
              <a:t>工龄奖金</a:t>
            </a:r>
            <a:r>
              <a:rPr lang="en-US" altLang="zh-CN" b="1" kern="0" dirty="0">
                <a:solidFill>
                  <a:srgbClr val="FF0000"/>
                </a:solidFill>
                <a:latin typeface="Calibri" panose="020F0502020204030204" charset="0"/>
                <a:ea typeface="_5b8b_4f53"/>
                <a:cs typeface="_5b8b_4f53"/>
              </a:rPr>
              <a:t>+</a:t>
            </a:r>
            <a:r>
              <a:rPr lang="zh-CN" altLang="zh-CN" b="1" kern="0" dirty="0">
                <a:solidFill>
                  <a:srgbClr val="FF0000"/>
                </a:solidFill>
                <a:latin typeface="Calibri" panose="020F0502020204030204" charset="0"/>
                <a:ea typeface="_5b8b_4f53"/>
                <a:cs typeface="_5b8b_4f53"/>
              </a:rPr>
              <a:t>年终奖</a:t>
            </a:r>
            <a:r>
              <a:rPr lang="en-US" altLang="zh-CN" b="1" kern="0" dirty="0">
                <a:solidFill>
                  <a:srgbClr val="FF0000"/>
                </a:solidFill>
                <a:latin typeface="Calibri" panose="020F0502020204030204" charset="0"/>
                <a:ea typeface="_5b8b_4f53"/>
                <a:cs typeface="_5b8b_4f53"/>
              </a:rPr>
              <a:t>+</a:t>
            </a:r>
            <a:r>
              <a:rPr lang="zh-CN" altLang="zh-CN" b="1" kern="0" dirty="0">
                <a:solidFill>
                  <a:srgbClr val="FF0000"/>
                </a:solidFill>
                <a:latin typeface="Calibri" panose="020F0502020204030204" charset="0"/>
                <a:ea typeface="_5b8b_4f53"/>
                <a:cs typeface="_5b8b_4f53"/>
              </a:rPr>
              <a:t>带薪旅游</a:t>
            </a:r>
            <a:r>
              <a:rPr lang="en-US" altLang="zh-CN" b="1" kern="0" dirty="0">
                <a:solidFill>
                  <a:srgbClr val="FF0000"/>
                </a:solidFill>
                <a:latin typeface="Calibri" panose="020F0502020204030204" charset="0"/>
                <a:ea typeface="_5b8b_4f53"/>
                <a:cs typeface="_5b8b_4f53"/>
              </a:rPr>
              <a:t>+</a:t>
            </a:r>
            <a:r>
              <a:rPr lang="zh-CN" altLang="zh-CN" b="1" kern="0" dirty="0">
                <a:solidFill>
                  <a:srgbClr val="FF0000"/>
                </a:solidFill>
                <a:latin typeface="Calibri" panose="020F0502020204030204" charset="0"/>
                <a:ea typeface="_5b8b_4f53"/>
                <a:cs typeface="_5b8b_4f53"/>
              </a:rPr>
              <a:t>免费体检带薪培训</a:t>
            </a:r>
            <a:r>
              <a:rPr lang="en-US" altLang="zh-CN" b="1" kern="0" dirty="0">
                <a:solidFill>
                  <a:srgbClr val="FF0000"/>
                </a:solidFill>
                <a:latin typeface="Calibri" panose="020F0502020204030204" charset="0"/>
                <a:ea typeface="_5b8b_4f53"/>
                <a:cs typeface="_5b8b_4f53"/>
              </a:rPr>
              <a:t>+</a:t>
            </a:r>
            <a:r>
              <a:rPr lang="zh-CN" altLang="zh-CN" b="1" kern="0" dirty="0">
                <a:solidFill>
                  <a:srgbClr val="FF0000"/>
                </a:solidFill>
                <a:latin typeface="Calibri" panose="020F0502020204030204" charset="0"/>
                <a:ea typeface="_5b8b_4f53"/>
                <a:cs typeface="_5b8b_4f53"/>
              </a:rPr>
              <a:t>五险一金</a:t>
            </a:r>
            <a:r>
              <a:rPr lang="en-US" altLang="zh-CN" b="1" kern="0" dirty="0">
                <a:solidFill>
                  <a:srgbClr val="FF0000"/>
                </a:solidFill>
                <a:latin typeface="Calibri" panose="020F0502020204030204" charset="0"/>
                <a:ea typeface="_5b8b_4f53"/>
                <a:cs typeface="_5b8b_4f53"/>
              </a:rPr>
              <a:t>+</a:t>
            </a:r>
            <a:r>
              <a:rPr lang="zh-CN" altLang="zh-CN" b="1" kern="0" dirty="0">
                <a:solidFill>
                  <a:srgbClr val="FF0000"/>
                </a:solidFill>
                <a:latin typeface="Calibri" panose="020F0502020204030204" charset="0"/>
                <a:ea typeface="_5b8b_4f53"/>
                <a:cs typeface="_5b8b_4f53"/>
              </a:rPr>
              <a:t>双休</a:t>
            </a:r>
            <a:endParaRPr lang="zh-CN" altLang="zh-CN" sz="1400" kern="100" dirty="0">
              <a:solidFill>
                <a:srgbClr val="FF0000"/>
              </a:solidFill>
              <a:effectLst/>
              <a:latin typeface="Calibri" panose="020F0502020204030204" charset="0"/>
              <a:ea typeface="宋体" panose="02010600030101010101" pitchFamily="2"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76400" y="798990"/>
            <a:ext cx="10179050" cy="1447059"/>
          </a:xfrm>
        </p:spPr>
        <p:txBody>
          <a:bodyPr/>
          <a:lstStyle/>
          <a:p>
            <a:pPr algn="ctr"/>
            <a:r>
              <a:rPr lang="zh-CN" altLang="zh-CN" b="1" dirty="0">
                <a:solidFill>
                  <a:srgbClr val="515151"/>
                </a:solidFill>
                <a:latin typeface="宋体" panose="02010600030101010101" pitchFamily="2" charset="-122"/>
                <a:ea typeface="宋体" panose="02010600030101010101" pitchFamily="2" charset="-122"/>
                <a:cs typeface="Times New Roman" panose="02020603050405020304" pitchFamily="18" charset="0"/>
              </a:rPr>
              <a:t>纳爱斯集团有限公司</a:t>
            </a:r>
            <a:endParaRPr lang="zh-CN" altLang="en-US" dirty="0"/>
          </a:p>
        </p:txBody>
      </p:sp>
      <p:sp>
        <p:nvSpPr>
          <p:cNvPr id="3" name="内容占位符 2"/>
          <p:cNvSpPr>
            <a:spLocks noGrp="1"/>
          </p:cNvSpPr>
          <p:nvPr>
            <p:ph idx="4294967295"/>
          </p:nvPr>
        </p:nvSpPr>
        <p:spPr>
          <a:xfrm>
            <a:off x="1676400" y="2121762"/>
            <a:ext cx="9154357" cy="4501287"/>
          </a:xfrm>
        </p:spPr>
        <p:txBody>
          <a:bodyPr>
            <a:normAutofit fontScale="97500"/>
          </a:bodyPr>
          <a:lstStyle/>
          <a:p>
            <a:pPr algn="l">
              <a:spcAft>
                <a:spcPts val="0"/>
              </a:spcAft>
            </a:pPr>
            <a:r>
              <a:rPr lang="zh-CN" altLang="zh-CN" sz="1600" kern="0" dirty="0">
                <a:solidFill>
                  <a:srgbClr val="333333"/>
                </a:solidFill>
                <a:effectLst/>
                <a:latin typeface="+mn-ea"/>
                <a:cs typeface="宋体" panose="02010600030101010101" pitchFamily="2" charset="-122"/>
              </a:rPr>
              <a:t>公司简介：纳爱斯集团前身是成立于1968年的地方国营丽水五七化工厂，1993年进行股份制改造，2001年组建集团。集团自1994年以来一直是中国洗涤用品行业的龙头企业，实现洗衣粉、肥皂、液洗剂三大产品全国销量第一，2014年进入全球行业排名前五强，是世界上最具规模的现代化洗涤用品生产王国。</a:t>
            </a:r>
            <a:br>
              <a:rPr lang="zh-CN" altLang="zh-CN" sz="1600" kern="0" dirty="0">
                <a:solidFill>
                  <a:srgbClr val="333333"/>
                </a:solidFill>
                <a:effectLst/>
                <a:latin typeface="+mn-ea"/>
                <a:cs typeface="宋体" panose="02010600030101010101" pitchFamily="2" charset="-122"/>
              </a:rPr>
            </a:br>
            <a:r>
              <a:rPr lang="zh-CN" altLang="zh-CN" sz="1600" kern="0" dirty="0">
                <a:solidFill>
                  <a:srgbClr val="333333"/>
                </a:solidFill>
                <a:effectLst/>
                <a:latin typeface="+mn-ea"/>
                <a:cs typeface="宋体" panose="02010600030101010101" pitchFamily="2" charset="-122"/>
              </a:rPr>
              <a:t>    集团共有员工20000余人，总部位于浙江省丽水市，在大陆的湖南益阳、四川成都、河北正定、吉林四平、新疆乌鲁木齐、江苏太仓，以及台湾等地区分别设有驻外生产基地，并建有50多家销售分公司和3家海外子公司。集团产品已覆盖家具清洗、织物洗护、口腔护理、个人护理等多种领域，各项品牌均拥有自主知识产权，集团旗下的雕、超能、纳爱斯、健爽白、伢牙乐、100年润发、YOU R YOU我的样子、西丽、麦莲、李字、妙管家等品牌，面市即受到消费者喜爱。产品远销欧洲、非洲、大洋洲、东南亚、美国、新西兰等地区和国家。 </a:t>
            </a:r>
            <a:br>
              <a:rPr lang="zh-CN" altLang="zh-CN" sz="1600" kern="0" dirty="0">
                <a:solidFill>
                  <a:srgbClr val="333333"/>
                </a:solidFill>
                <a:effectLst/>
                <a:latin typeface="+mn-ea"/>
                <a:cs typeface="宋体" panose="02010600030101010101" pitchFamily="2" charset="-122"/>
              </a:rPr>
            </a:br>
            <a:r>
              <a:rPr lang="zh-CN" altLang="zh-CN" sz="1600" kern="0" dirty="0">
                <a:solidFill>
                  <a:srgbClr val="333333"/>
                </a:solidFill>
                <a:effectLst/>
                <a:latin typeface="+mn-ea"/>
                <a:cs typeface="宋体" panose="02010600030101010101" pitchFamily="2" charset="-122"/>
              </a:rPr>
              <a:t>    “只为提升您的生活品质”是纳爱斯集团的企业宗旨，“让世界更美好”是我们的宏愿。    水利万物而不争，纳爱斯利万众而有成。40年来，纳爱斯创造了具有特色的如水文化，它将一直激励着纳爱斯人百折向东，向着“明天的纳爱斯，是世界的纳爱斯”的宏伟目标前进。</a:t>
            </a:r>
            <a:endParaRPr lang="zh-CN" altLang="zh-CN" sz="1600" kern="0" dirty="0">
              <a:solidFill>
                <a:srgbClr val="333333"/>
              </a:solidFill>
              <a:effectLst/>
              <a:latin typeface="+mn-ea"/>
              <a:cs typeface="宋体" panose="02010600030101010101" pitchFamily="2" charset="-122"/>
            </a:endParaRPr>
          </a:p>
          <a:p>
            <a:endParaRPr lang="zh-CN" altLang="zh-CN" sz="1600" b="1" kern="0" dirty="0">
              <a:solidFill>
                <a:srgbClr val="333333"/>
              </a:solidFill>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7778" y="301841"/>
            <a:ext cx="7182035" cy="4247317"/>
          </a:xfrm>
          <a:prstGeom prst="rect">
            <a:avLst/>
          </a:prstGeom>
        </p:spPr>
        <p:txBody>
          <a:bodyPr wrap="square">
            <a:spAutoFit/>
          </a:bodyPr>
          <a:lstStyle/>
          <a:p>
            <a:pPr algn="just">
              <a:spcAft>
                <a:spcPts val="0"/>
              </a:spcAft>
            </a:pPr>
            <a:r>
              <a:rPr lang="zh-CN" altLang="zh-CN" kern="0" dirty="0">
                <a:solidFill>
                  <a:srgbClr val="333333"/>
                </a:solidFill>
                <a:latin typeface="+mn-ea"/>
                <a:cs typeface="宋体" panose="02010600030101010101" pitchFamily="2" charset="-122"/>
              </a:rPr>
              <a:t>二、招聘岗位：管理培训生</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要求：本科，专业不限，经济类、管理类、营销类、财务类专业优先</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定岗方向：销售管理岗位（客户经理、超市经理）</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三、用人理念：</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员工是企业的第一资本。 给想做的人以机会，给能做的人以平台，给做成的人以回报。</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四、晋升平台</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管理培训生----客户经理----品牌经理-----分公司经理----大区经理 </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五、薪酬福利</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底薪+五险+餐饮、交通补贴+员工福利+晋升培训</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1、薪资构成：基本工资+浮动工资+奖金提成+福利补贴</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2、补贴：包括餐饮补贴、交通补贴、话费补贴、高温补贴等</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3、福利保障：享受国家法定的社会保险</a:t>
            </a:r>
            <a:endParaRPr lang="zh-CN" altLang="zh-CN" kern="0" dirty="0">
              <a:solidFill>
                <a:srgbClr val="333333"/>
              </a:solidFill>
              <a:latin typeface="+mn-ea"/>
              <a:cs typeface="宋体" panose="02010600030101010101" pitchFamily="2" charset="-122"/>
            </a:endParaRPr>
          </a:p>
          <a:p>
            <a:pPr marR="304800" algn="just">
              <a:spcAft>
                <a:spcPts val="0"/>
              </a:spcAft>
            </a:pPr>
            <a:r>
              <a:rPr lang="zh-CN" altLang="zh-CN" kern="0" dirty="0">
                <a:solidFill>
                  <a:srgbClr val="333333"/>
                </a:solidFill>
                <a:latin typeface="+mn-ea"/>
                <a:cs typeface="宋体" panose="02010600030101010101" pitchFamily="2" charset="-122"/>
              </a:rPr>
              <a:t>4、试用期结束后，公司配置笔记本电脑和手机</a:t>
            </a:r>
            <a:endParaRPr lang="zh-CN" altLang="zh-CN" kern="0" dirty="0">
              <a:solidFill>
                <a:srgbClr val="333333"/>
              </a:solidFill>
              <a:latin typeface="+mn-ea"/>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TAG_VERSION" val="1.0"/>
  <p:tag name="KSO_WM_TEMPLATE_CATEGORY" val="basetag"/>
  <p:tag name="KSO_WM_TEMPLATE_INDEX" val="20163622"/>
</p:tagLst>
</file>

<file path=ppt/tags/tag2.xml><?xml version="1.0" encoding="utf-8"?>
<p:tagLst xmlns:p="http://schemas.openxmlformats.org/presentationml/2006/main">
  <p:tag name="KSO_WM_TAG_VERSION" val="1.0"/>
  <p:tag name="KSO_WM_TEMPLATE_CATEGORY" val="basetag"/>
  <p:tag name="KSO_WM_TEMPLATE_INDEX" val="20163622"/>
</p:tagLst>
</file>

<file path=ppt/tags/tag3.xml><?xml version="1.0" encoding="utf-8"?>
<p:tagLst xmlns:p="http://schemas.openxmlformats.org/presentationml/2006/main">
  <p:tag name="KSO_WM_TEMPLATE_CATEGORY" val="basetag"/>
  <p:tag name="KSO_WM_TEMPLATE_INDEX" val="20163622"/>
  <p:tag name="KSO_WM_TAG_VERSION" val="1.0"/>
  <p:tag name="KSO_WM_TEMPLATE_THUMBS_INDEX" val="1、4、6、7、8、9、16、17、20、22、23、25、28、30、38"/>
  <p:tag name="KSO_WM_BEAUTIFY_FLAG" val="#wm#"/>
</p:tagLst>
</file>

<file path=ppt/tags/tag4.xml><?xml version="1.0" encoding="utf-8"?>
<p:tagLst xmlns:p="http://schemas.openxmlformats.org/presentationml/2006/main">
  <p:tag name="KSO_WM_TEMPLATE_CATEGORY" val="basetag"/>
  <p:tag name="KSO_WM_TEMPLATE_INDEX" val="20163622"/>
</p:tagLst>
</file>

<file path=ppt/tags/tag5.xml><?xml version="1.0" encoding="utf-8"?>
<p:tagLst xmlns:p="http://schemas.openxmlformats.org/presentationml/2006/main">
  <p:tag name="KSO_WM_TEMPLATE_CATEGORY" val="basetag"/>
  <p:tag name="KSO_WM_TEMPLATE_INDEX" val="20163622"/>
  <p:tag name="KSO_WM_TAG_VERSION" val="1.0"/>
  <p:tag name="KSO_WM_SLIDE_ID" val="basetag20163622_11"/>
  <p:tag name="KSO_WM_SLIDE_INDEX" val="11"/>
  <p:tag name="KSO_WM_SLIDE_ITEM_CNT" val="0"/>
  <p:tag name="KSO_WM_SLIDE_TYPE" val="text"/>
  <p:tag name="KSO_WM_BEAUTIFY_FLAG" val="#wm#"/>
</p:tagLst>
</file>

<file path=ppt/tags/tag6.xml><?xml version="1.0" encoding="utf-8"?>
<p:tagLst xmlns:p="http://schemas.openxmlformats.org/presentationml/2006/main">
  <p:tag name="KSO_WM_TEMPLATE_CATEGORY" val="basetag"/>
  <p:tag name="KSO_WM_TEMPLATE_INDEX" val="20163622"/>
  <p:tag name="KSO_WM_TAG_VERSION" val="1.0"/>
  <p:tag name="KSO_WM_SLIDE_ID" val="basetag20163622_4"/>
  <p:tag name="KSO_WM_SLIDE_INDEX" val="4"/>
  <p:tag name="KSO_WM_SLIDE_ITEM_CNT" val="0"/>
  <p:tag name="KSO_WM_SLIDE_TYPE" val="text"/>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23840</Words>
  <Application>WPS 演示</Application>
  <PresentationFormat>宽屏</PresentationFormat>
  <Paragraphs>1710</Paragraphs>
  <Slides>48</Slides>
  <Notes>3</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48</vt:i4>
      </vt:variant>
    </vt:vector>
  </HeadingPairs>
  <TitlesOfParts>
    <vt:vector size="78" baseType="lpstr">
      <vt:lpstr>Arial</vt:lpstr>
      <vt:lpstr>宋体</vt:lpstr>
      <vt:lpstr>Wingdings</vt:lpstr>
      <vt:lpstr>黑体</vt:lpstr>
      <vt:lpstr>Calibri Light</vt:lpstr>
      <vt:lpstr>Gill Sans MT</vt:lpstr>
      <vt:lpstr>Arial</vt:lpstr>
      <vt:lpstr>Raleway</vt:lpstr>
      <vt:lpstr>Calibri</vt:lpstr>
      <vt:lpstr>微软雅黑</vt:lpstr>
      <vt:lpstr>Times New Roman</vt:lpstr>
      <vt:lpstr>等线</vt:lpstr>
      <vt:lpstr>_5b8b_4f53</vt:lpstr>
      <vt:lpstr>_9ed1_4f53</vt:lpstr>
      <vt:lpstr>Arial Unicode MS</vt:lpstr>
      <vt:lpstr>Helvetica</vt:lpstr>
      <vt:lpstr>仿宋_GB2312</vt:lpstr>
      <vt:lpstr>?????</vt:lpstr>
      <vt:lpstr>楷体</vt:lpstr>
      <vt:lpstr>华文新魏</vt:lpstr>
      <vt:lpstr>Wingdings</vt:lpstr>
      <vt:lpstr>造字工房悦黑体验版细体</vt:lpstr>
      <vt:lpstr>Calibri</vt:lpstr>
      <vt:lpstr>Times New Roman</vt:lpstr>
      <vt:lpstr>Segoe Print</vt:lpstr>
      <vt:lpstr>Impact</vt:lpstr>
      <vt:lpstr>华文中宋</vt:lpstr>
      <vt:lpstr>仿宋</vt:lpstr>
      <vt:lpstr>1_Office 主题</vt:lpstr>
      <vt:lpstr>Badge</vt:lpstr>
      <vt:lpstr>秋季双选会</vt:lpstr>
      <vt:lpstr>PowerPoint 演示文稿</vt:lpstr>
      <vt:lpstr>参会单位预览</vt:lpstr>
      <vt:lpstr> 山西汇众汽车服务有限公司</vt:lpstr>
      <vt:lpstr>太原朗勤贸易有限公司 </vt:lpstr>
      <vt:lpstr>北京中公教育科技股份有限公司山西分公司 </vt:lpstr>
      <vt:lpstr>PowerPoint 演示文稿</vt:lpstr>
      <vt:lpstr>纳爱斯集团有限公司</vt:lpstr>
      <vt:lpstr>PowerPoint 演示文稿</vt:lpstr>
      <vt:lpstr>北京链家</vt:lpstr>
      <vt:lpstr>PowerPoint 演示文稿</vt:lpstr>
      <vt:lpstr>国信证券股份有限公司 </vt:lpstr>
      <vt:lpstr>国金黄金股份有限公司 </vt:lpstr>
      <vt:lpstr>PowerPoint 演示文稿</vt:lpstr>
      <vt:lpstr>PowerPoint 演示文稿</vt:lpstr>
      <vt:lpstr>山西新世宇商贸有限公司 </vt:lpstr>
      <vt:lpstr>PowerPoint 演示文稿</vt:lpstr>
      <vt:lpstr>PowerPoint 演示文稿</vt:lpstr>
      <vt:lpstr>PowerPoint 演示文稿</vt:lpstr>
      <vt:lpstr>                     山西嘉泽源贸易有限公司简介   山西嘉泽源贸易有限公司成立于2013年5月14日，主要从事机械设备的营销、二手车经营等；2016年11月，因业务发展需要，新增人力资源信息咨询服务、代缴社保及公积金、教育咨询、农业技术开发等业务。 公司秉承“专业、高效、诚信、务实、创新、超越”的经营理念向多元化、专业化深耕发展。公司以全新的经营模式，完善的技术，周到的服务，卓越的品质为生存根本，我们始终坚持用户至上、用心服务于客户，坚持用自己的服务去打动客户。 公司具备完整的薪酬体系和绩效考核机制，为职工提供足够的职业生涯规划、详细的相关专业知识培训、广阔的晋升发展空间；为广大有梦想的求职者搭建就业平台、提供就业机会；职工转正后，享受“六险一金”、“带薪年假”、“员工庆生”等福利待遇。</vt:lpstr>
      <vt:lpstr>本公司所属行业:贸易/批发/零售 本公司在职员工规模:100人以下 岗位需求信息（岗位名称、招聘人数、专业要求及薪资待遇）：  一、岗位名称：行政专员（实习岗） 招聘人数：3人 专业要求：经济管理类、商学类、信息工程类、艺术传媒类等 薪资待遇：基本工资+绩效奖金+六险一金+带薪年假+节日福利+员工庆生 基本工资：试用期2000，转正后2500 二、岗位名称：行政人事助理 招聘人数：2人 专业要求：经济管理类、商学类、信息工程类、艺术传媒类等 薪资待遇：基本工资+绩效奖金+六险一金+带薪年假+节日福利+员工庆生 基本工资：试用期2000，转正后2500 三、岗位名称：销售内勤 招聘人数：5人 专业要求：专业不限 薪资待遇：基本工资+绩效奖金+六险一金+带薪年假+节日福利+员工庆生 基本工资：试用期2000，转正后2500</vt:lpstr>
      <vt:lpstr>四、岗位名称：客服专员 招聘人数：8人 专业要求：专业不限 薪资待遇：基本工资+绩效奖金+六险一金+带薪年假+节日福利+员工庆生 基本工资：试用期2000，转正后2500 五、招聘岗位：市场专员 招聘人数：6人 专业要求：专业不限 薪资待遇：基本工资+绩效奖金+六险一金+带薪年假+节日福利+员工庆生 基本工资：试用期2000，转正后2500 六、招聘岗位：客户经理 招聘人数：3人 专业要求：专业不限 薪资待遇：基本工资+绩效奖金+六险一金+带薪年假+节日福利+员工庆生 基本工资：试用期2000，转正后2500 七、招聘岗位：储备业务主管 招聘人数：2人 专业要求：专业不限 薪资待遇：基本工资+绩效奖金+六险一金+带薪年假+节日福利+员工庆生 基本工资：试用期2000，转正后2500 八、招聘岗位：高级主管 招聘人数：1人 专业要求：专业不限 薪资待遇：基本工资+绩效奖金+六险一金+带薪年假+节日福利+员工庆生 基本工资：试用期4000，转正后5000</vt:lpstr>
      <vt:lpstr>                          易贝乐少儿英语招聘简章  易贝乐少儿英语隶属于北京易贝乐科技文化股份有限公司，其少儿英语项目E-Blocks是全球EFL(英语为外语)国家儿童英语启蒙通用的教学方案。多年来，E-Blocks声誉满载，屡获各种国际大奖。目前，全球有40多个国家共计17000所少儿英语教育机构正在使用E-Blocks教学系统。 E-Blocks是广泛采用“多感官、多媒体、交互式”教学的少儿英语启蒙教育体系。也是目前国际上最领先的少儿英语教学模式，即第三代少儿英语教学模式。第三代少儿英语教育模式跨越了国内第一代“一个老师、一本教材、一块黑板”的传统教育模式，升级了第二代“互动白板”教育模式，倡导“Learning by doing”，也就是“边动手、边动脑、边学习”，以孩子学习与认知的规律出发，将“有意识学习”与“无意识学习”有效统一，不但提高了孩子们的学习效果，而且注重培养孩子们团队协作能力、早期社交能力与未来领导力。在美国，几乎70%的州采用E-Blocks教学系统作为非英语母语国家儿童英语启蒙教育的标准课程。 </vt:lpstr>
      <vt:lpstr>易贝乐少儿英语自2008年创办以来受到众多小朋友的喜爱和家长们的认同。其E-Blocks教学体系由全球200多名国际资深教育专家、儿童心理学家耗时20余年，专为2-12岁非英语母语国家少儿英语启蒙教育研发。它摆脱了传统单调的教育模式，通过儿童喜欢的卡通画面、游戏情节、电子积木来激发孩子的各种感应功能，让儿童全身心投入到学英语的氛围之中，集中训练儿童的“听说读写”能力，全面提高儿童英语学习能力与英语思维能力，用儿童喜欢的方式，让他们爱上英语。 易贝乐的研发团队根据中国的孩子英语学习基础和环境在全球通用的非英语母语国家使用的E-Blocks教学方案中进行二次研发，通过9年多的教学实践不断改进、完善。其教学效果受到家长们和教育专家们的高度认可。 多年来，E-Blocks声誉满载，屡获各种国际大奖，在全球，40多个国家17000所学校均已采用E-Blocks的标准课程，在美国，几乎70%的州采用E-Blocks作为少儿英语启蒙教育的标准课程。      易贝乐少儿英语自进入中国市场以来，新颖的教学理念，先进的教学设备得到教育界的一致认可，短短九年间，易贝乐迅速发展，势如破竹，已经成长为在全国拥有将近300家学习中心的少儿英语启蒙教育的领跑者。 欢迎喜爱孩子并热爱少儿英语教育事业的人士加入E-Blocks。</vt:lpstr>
      <vt:lpstr>招聘职位： 少儿英语教师 【岗位职责】 1、日常备课，展示教学效果，完成教学任务； 2、定期与家长沟通交流，召开家长公开课； 3、参与教学中心会议； 4、协助市场和销售部门完成Demo课演示； 5、配合参与总部教师培训工作。   【任职资格】 1、英语专业毕业或实习生，发音标准，口语流利；具有良好的职业道德。 2、较强的亲和力、活力和课堂调动能力，富于创新精神。 3、踏实、认真,有耐心与责任心，能吃苦，具有良好的职业形象。 4、热爱孩子和英语教育事业，乐于接受全新的教育理念和教学模式； 5、始终保持积极乐观的心态。 【薪酬福利待遇】 1、领先行业水平的薪资待遇：底薪+绩效+课时费+多项奖金（升学、体验课、教学）+补助+工龄工资+五险一金（试用期即可享受）； 2、属于你的福利：每周双休+午餐补助+带薪年假+不定期聚餐+节日福利+生日会； 3、广阔的发展平台：英语教师--教学组长--教学主管--助理校长（或教学督导）--校长；； 4、专业系统的培训机制：新员工培训+部门培训+管理培训+岗位技能培训； 5、开心快乐的工作环境，学习文化氛围浓厚的办公环境，“快乐工作，快乐生活”的工作理念； 6、便利的交通条件，10余条公交、地铁线路直达，附近方便优美的居住环境。</vt:lpstr>
      <vt:lpstr>课程顾问 【岗位职责】 1. 与客户进行电话沟通，提供专业的课程介绍，邀约客户到校区进行试听； 2. 接待意向客户并提供专业的课程咨询，促成签单； 3. 保持与现有客户的沟通，做好后期服务维系工作； 4. 分解每月个人销售业绩指标，确保每周/月能够持续达到或超过个人销售指标。    【任职要求】 1.普通话标准，沟通能力强，乐观开朗； 2.具备销售意识，能承受工作压力，并保证既定目标的实现； 3.喜欢与孩子们相处，愿意真正站到家长和孩子的角度考虑问题并为他们解决困难或给出建议； 4.良好的团队合作精神，具备较强的学习能力。 5.乐于接受全新的教育理念和教学模式； 6.始终保持积极乐观的心态。 【薪酬福利待遇】 1、领先行业水平的薪资待遇：底薪+绩效+奖金+补助+工龄工资+五险一金（毕业后即可享受）； 2、属于你的福利：每周双休+午餐补助+带薪年假+不定期聚餐+节日福利+生日会； 3、广阔的发展平台：高级课程顾问—销售主管—助理中心校长--中心校长（或运营顾问）； 4、专业系统的培训机制：新员工培训+部门培训+管理培训+岗位技能培训； 5、开心快乐的工作环境，学习文化氛围浓厚的办公环境，“快乐工作，快乐生活”的工作理念； 6、便利的交通条件，10余条公交、地铁线路直达，附近方便优美的居住环境。  </vt:lpstr>
      <vt:lpstr>客服专员（前台客服） 【岗位职责】 1.负责来访客户接待、登记、电话咨询、转接工作； 2.学员维系、日常教务工作、续费工作、教学投诉处理； 3.负责客户及学员档案管理工作，及时更新新客户及新学员档案；熟悉学员及教师的课程安排日程情况； 4.负责员工考勤统计工作； 5.完成上级领导交办的其他工作任务。   【任职要求】 1.大专及大专以上学历，具备1年以上客户服务经验； 2.有良好的沟通能力，具备较强的语言表达能力和解决问题的能力；  3.具有极佳的敬业精神和团队合作精神，能够独立策划组织各类客户维护工作； 4.能够熟练使用计算机及常用办公软件。 【薪酬福利待遇】 1、领先行业水平的薪资待遇：底薪+奖金+补助+工龄工资+五险一金（毕业后即可享受）； 2、属于你的福利：每周双休+午餐补助+带薪年假+不定期聚餐+节日福利+生日会； 3、广阔的发展平台：前台客服—客服主管—助理中心校长--中心校长； 4、专业系统的培训机制：新员工培训+部门培训+管理培训+岗位技能培训； 5、开心快乐的工作环境，学习文化氛围浓厚的办公环境，“快乐工作，快乐生活”的工作理念； 6、便利的交通条件，10余条公交、地铁线路直达，附近方便优美的居住环境。 市场专员</vt:lpstr>
      <vt:lpstr>市场专员 【岗位职责】 1、协助市场经理制定校区整体市场策划工作； 2、开发招生渠道，收集行业信息，建立信息资料库； 3、组织市场活动，执行促销方案，负责相关人员的培训； 4、控制月度、季度及年度市场费用。  【任职要求】 1、大专及以上学历，2年以上市场销售工作经验； 2、可独立策划市场活动，具备较好的组织，协调能力； 3、有策划及参与社区、校园等户外市场活动经验； 4、出色的沟通能力和人际交往能力； 5、有亲和力和感染力,富有团队精神； 6、了解少儿英语教育行业，有英语教育工作经验者优先考虑。  【薪酬福利待遇】 1、领先行业水平的薪资待遇：底薪+绩效+奖金+补助+工龄工资+五险一金（毕业后即可享受）； 2、属于你的福利：每周双休+午餐补助+带薪年假+不定期聚餐+节日福利+生日会； 3、广阔的发展平台：市场主管—助理中心校长--中心校长（或区域市场经理）； 4、专业系统的培训机制：新员工培训+部门培训+管理培训+岗位技能培训； 5、开心快乐的工作环境，学习文化氛围浓厚的办公环境，“快乐工作，快乐生活”的工作理念； 6、便利的交通条件，10余条公交、地铁线路直达，附近方便优美的居住环境。</vt:lpstr>
      <vt:lpstr>联系方式： 简历投递：cathy.wang@eblockschina.com，zoe.zhang@eblockschina.com 电话：010--67563570（易贝乐华北区域管理中心） 【工作地点】 北京10家校区可就近分配（方庄、金源、望京、亚运村、通州武夷花园、通州果园、大兴百联清城、大兴枣园、百子湾、劲松）</vt:lpstr>
      <vt:lpstr>北美恩壹艺术购物中心简介              新加坡瑞德集团成立于2002年，经过十余年的发展，业务遍布全球，并在房地产及商业零售业取得了优异的成绩，目前公司主营业务为全球地产开发、零售业运营及基金管理，并在世界主要金融中心设立分支机构，包括北京、上海、山西、香港、迪拜、纽约和旧金山，为全球各类企业、金融机构、政府和高净值人士提供广泛的金融和房地产投资服务。 山西北美恩壹商贸有限公司隶属于新加坡瑞德集团。旗下有北美枫情、北美金域蓝湾、北美金棕榈、北美新天地时尚中心、北美新天地N1艺术购物中心、北美N1文创区等住宅、商业综合体。</vt:lpstr>
      <vt:lpstr>       北美新天地时尚中心坐落于新太原商业核心区，是太原市地标建筑。包括时尚服饰、餐饮、娱乐及休闲项目，并竭力成为太原乃至全中国最时尚的购物中心之一。北美新天地N1艺术购物中心，一个为艺术、设计、时尚和美食先锋代名词的综合商业，融合艺术、时尚、多媒体科技、创意活动、生活方式等核心元素，是集时尚购物、特色饮食、艺术体验于一身的一站式消费目的地。北美N1文创区，功能业态包括创意零售、时尚餐饮、酒吧及KTV、影院、剧场、展览、设计工作室、设计酒店等，已成为太原国际性文化风尚地标。        北美金棕榈位于晋阳街和体育路交叉口，由6栋32层和3栋小高层组成，项目占地面积约5万平方米，建筑面积18万平方米，住户800余户。户型面积为二居80㎡-90，三居120㎡-150㎡。</vt:lpstr>
      <vt:lpstr>PowerPoint 演示文稿</vt:lpstr>
      <vt:lpstr>唐久公司</vt:lpstr>
      <vt:lpstr>北京安豆管理咨询有限公司</vt:lpstr>
      <vt:lpstr>融创中国控股有限公司</vt:lpstr>
      <vt:lpstr>北京软峰科技集团</vt:lpstr>
      <vt:lpstr>北京软峰科技集团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天津尚泽文化传播有限公司</vt:lpstr>
      <vt:lpstr>  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招聘信息</dc:title>
  <dc:creator>杨秋云</dc:creator>
  <cp:lastModifiedBy>liu</cp:lastModifiedBy>
  <cp:revision>32</cp:revision>
  <dcterms:created xsi:type="dcterms:W3CDTF">2017-10-23T10:59:00Z</dcterms:created>
  <dcterms:modified xsi:type="dcterms:W3CDTF">2017-10-26T00:45:32Z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2052-10.1.0.6875</vt:lpwstr>
  </property>
</Properties>
</file>